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 id="2147483670" r:id="rId3"/>
    <p:sldMasterId id="2147483676" r:id="rId4"/>
  </p:sldMasterIdLst>
  <p:notesMasterIdLst>
    <p:notesMasterId r:id="rId16"/>
  </p:notesMasterIdLst>
  <p:handoutMasterIdLst>
    <p:handoutMasterId r:id="rId17"/>
  </p:handoutMasterIdLst>
  <p:sldIdLst>
    <p:sldId id="258" r:id="rId5"/>
    <p:sldId id="259" r:id="rId6"/>
    <p:sldId id="260" r:id="rId7"/>
    <p:sldId id="261" r:id="rId8"/>
    <p:sldId id="266" r:id="rId9"/>
    <p:sldId id="267" r:id="rId10"/>
    <p:sldId id="263" r:id="rId11"/>
    <p:sldId id="270" r:id="rId12"/>
    <p:sldId id="264"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66"/>
    <a:srgbClr val="FF6600"/>
    <a:srgbClr val="D60093"/>
    <a:srgbClr val="FFFFCC"/>
    <a:srgbClr val="00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8" autoAdjust="0"/>
    <p:restoredTop sz="92722"/>
  </p:normalViewPr>
  <p:slideViewPr>
    <p:cSldViewPr>
      <p:cViewPr>
        <p:scale>
          <a:sx n="50" d="100"/>
          <a:sy n="50" d="100"/>
        </p:scale>
        <p:origin x="840" y="2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634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634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429D514C-D378-45B4-B131-5C189FB35C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B7855A20-AEEB-407B-9490-C5B4F5E745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70" cy="667"/>
              <a:chOff x="4986" y="2752"/>
              <a:chExt cx="470"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2969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970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7708B4EC-5B39-47C6-AB69-A073C88797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F0D456-4E0B-4F8D-948F-CD52AF1EA1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252C4F-4C3A-4307-8E79-8070B65EB68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3175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175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2BA474B1-8D33-4B5C-B1B7-EE7690A47E66}"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84EA509-A69D-4329-A801-CF4FA98D878F}"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B45761B-84DE-4A71-B8FA-8AA5CEC1EFB5}"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3B8A813-808C-4724-9FD5-71563EAFB278}" type="slidenum">
              <a:rPr lang="en-US"/>
              <a:pPr>
                <a:defRPr/>
              </a:pPr>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0BDD17F-4EB2-4598-B545-D17D343EF12B}" type="slidenum">
              <a:rPr lang="en-US"/>
              <a:pPr>
                <a:defRPr/>
              </a:pPr>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D8864DE7-9E66-4E71-84E6-7EADA81632D0}" type="slidenum">
              <a:rPr lang="en-US"/>
              <a:pPr>
                <a:defRPr/>
              </a:pPr>
              <a:t>‹#›</a:t>
            </a:fld>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A9AADDB6-BA18-4F55-8B09-3FBEC6B19DA1}" type="slidenum">
              <a:rPr lang="en-US"/>
              <a:pPr>
                <a:defRPr/>
              </a:pPr>
              <a:t>‹#›</a:t>
            </a:fld>
            <a:endParaRPr lang="en-US"/>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7A6F36-B55F-4DE4-B850-F6E97A94C863}"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4B1567E-74DA-4D5F-8559-2433C39767F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3A8029F-4725-48DC-A63D-B9A330262FE1}" type="slidenum">
              <a:rPr lang="en-US"/>
              <a:pPr>
                <a:defRPr/>
              </a:pPr>
              <a:t>‹#›</a:t>
            </a:fld>
            <a:endParaRPr lang="en-US"/>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E8CD30D-A889-439E-A6A1-F168E3318270}" type="slidenum">
              <a:rPr lang="en-US"/>
              <a:pPr>
                <a:defRPr/>
              </a:pPr>
              <a:t>‹#›</a:t>
            </a:fld>
            <a:endParaRPr 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F678FBA-0F24-4F6E-8290-00B2AE34812D}" type="slidenum">
              <a:rPr lang="en-US"/>
              <a:pPr>
                <a:defRPr/>
              </a:pPr>
              <a:t>‹#›</a:t>
            </a:fld>
            <a:endParaRPr lang="en-US"/>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a:defRPr/>
              </a:pPr>
              <a:endParaRPr kumimoji="1" lang="en-US" sz="2400">
                <a:effectLst/>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a:defRPr/>
              </a:pPr>
              <a:endParaRPr kumimoji="1" lang="en-US" sz="2400">
                <a:effectLst/>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5018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018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1F87F995-B6CF-4DC8-A022-75F9C40F320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A2C4047-512E-4D15-A1C7-3286A13C5A1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E62ED88-1CF1-4144-B25A-EDBAA1A5469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9B599F-6958-4D5E-B782-9BD2B89777E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E472603-77E0-47CB-BC00-3C23923CAC4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1A84C77E-6AB3-46F2-913E-6BBEF464891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7306A68-DC0D-4311-8FF7-0E96CAA9D2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BE9E83E-6879-45D9-B60B-2A59574F212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DD7E729-F35F-4289-AB8F-73D38B68F4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F6D076E-8ACE-4D28-8CB6-60F56CD4174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2F52665-09FB-491E-9519-272560DCD35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141810-208B-4B0C-9FC3-C3CCDE35256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1044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044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59C0DB30-EFD9-41A3-89A5-A322BA7393C8}"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D13E5-2A55-4FDA-AAFB-723BCFEC4B9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71598-1BD4-42DF-9F7A-DBD5A435AF5E}"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C968-E005-4E39-B7CA-66579742D206}"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B7145-B138-41D5-9A5A-A8039D7E5B1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F02210-23BA-4FFD-8FE0-1A11F3C5FC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AA76B65-1C33-4723-B702-3C96432FC42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162593-DFEB-4F8D-AB2B-722CF72C9701}"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B4294-49D2-442A-958A-A8A15FC7E9C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22521-F96E-45D9-8F09-60530875A63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E078B-1E0F-4575-BD87-FAEA4543A01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6B5CC-7D5E-4D04-951F-FC175ABFF27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8CE152-CE8D-4A75-BF7B-C249E095D0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90C7633-C2E8-402F-85D3-170818B0F1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23F7500-98DB-4970-A151-F432EBCB75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F01594A-6DA8-4AF4-9800-BB6ABDEF75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22A8251-22E2-4D9A-84D5-46C9F00DE8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BFB93AF-678E-4A83-A388-1BABE930BD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4" Type="http://schemas.openxmlformats.org/officeDocument/2006/relationships/image" Target="../media/image3.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ffectLst/>
                <a:latin typeface="+mn-lt"/>
              </a:defRPr>
            </a:lvl1pPr>
          </a:lstStyle>
          <a:p>
            <a:pPr>
              <a:defRPr/>
            </a:pPr>
            <a:endParaRPr lang="en-US"/>
          </a:p>
        </p:txBody>
      </p:sp>
      <p:sp>
        <p:nvSpPr>
          <p:cNvPr id="2867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pPr>
              <a:defRPr/>
            </a:pPr>
            <a:endParaRPr lang="en-US"/>
          </a:p>
        </p:txBody>
      </p:sp>
      <p:sp>
        <p:nvSpPr>
          <p:cNvPr id="2867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a:defRPr/>
            </a:pPr>
            <a:fld id="{22DFC98D-AC27-413D-B3BA-E13535E2A910}" type="slidenum">
              <a:rPr lang="en-US"/>
              <a:pPr>
                <a:defRPr/>
              </a:pPr>
              <a:t>‹#›</a:t>
            </a:fld>
            <a:endParaRPr lang="en-US"/>
          </a:p>
        </p:txBody>
      </p:sp>
      <p:sp>
        <p:nvSpPr>
          <p:cNvPr id="2868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2868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3082" name="Group 10"/>
          <p:cNvGrpSpPr>
            <a:grpSpLocks/>
          </p:cNvGrpSpPr>
          <p:nvPr/>
        </p:nvGrpSpPr>
        <p:grpSpPr bwMode="auto">
          <a:xfrm>
            <a:off x="7938" y="5540375"/>
            <a:ext cx="1784350" cy="1246188"/>
            <a:chOff x="5" y="3490"/>
            <a:chExt cx="1124" cy="785"/>
          </a:xfrm>
        </p:grpSpPr>
        <p:sp>
          <p:nvSpPr>
            <p:cNvPr id="2868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2868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2868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2868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2868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2868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2868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2869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2869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2869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2869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2869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2869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869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2869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3113" name="Group 28"/>
              <p:cNvGrpSpPr>
                <a:grpSpLocks/>
              </p:cNvGrpSpPr>
              <p:nvPr userDrawn="1"/>
            </p:nvGrpSpPr>
            <p:grpSpPr bwMode="auto">
              <a:xfrm>
                <a:off x="5" y="3490"/>
                <a:ext cx="1124" cy="678"/>
                <a:chOff x="5" y="3490"/>
                <a:chExt cx="1124" cy="678"/>
              </a:xfrm>
            </p:grpSpPr>
            <p:sp>
              <p:nvSpPr>
                <p:cNvPr id="2870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870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870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870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2870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2870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2870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2870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2871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2871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2871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3088" name="Group 43"/>
              <p:cNvGrpSpPr>
                <a:grpSpLocks/>
              </p:cNvGrpSpPr>
              <p:nvPr userDrawn="1"/>
            </p:nvGrpSpPr>
            <p:grpSpPr bwMode="auto">
              <a:xfrm>
                <a:off x="4610" y="57"/>
                <a:ext cx="1344" cy="985"/>
                <a:chOff x="4610" y="57"/>
                <a:chExt cx="1344" cy="985"/>
              </a:xfrm>
            </p:grpSpPr>
            <p:sp>
              <p:nvSpPr>
                <p:cNvPr id="2871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28717" name="Freeform 45"/>
                <p:cNvSpPr>
                  <a:spLocks/>
                </p:cNvSpPr>
                <p:nvPr userDrawn="1"/>
              </p:nvSpPr>
              <p:spPr bwMode="auto">
                <a:xfrm rot="-3172564">
                  <a:off x="5051" y="329"/>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28718" name="Freeform 46"/>
                <p:cNvSpPr>
                  <a:spLocks/>
                </p:cNvSpPr>
                <p:nvPr userDrawn="1"/>
              </p:nvSpPr>
              <p:spPr bwMode="auto">
                <a:xfrm rot="-3172564">
                  <a:off x="4861" y="179"/>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2871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28720" name="Freeform 48"/>
                <p:cNvSpPr>
                  <a:spLocks/>
                </p:cNvSpPr>
                <p:nvPr userDrawn="1"/>
              </p:nvSpPr>
              <p:spPr bwMode="auto">
                <a:xfrm rot="-3172564">
                  <a:off x="5300" y="894"/>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28721" name="Freeform 49"/>
                <p:cNvSpPr>
                  <a:spLocks/>
                </p:cNvSpPr>
                <p:nvPr userDrawn="1"/>
              </p:nvSpPr>
              <p:spPr bwMode="auto">
                <a:xfrm rot="-3172564">
                  <a:off x="5253" y="803"/>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2872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28723" name="Freeform 51"/>
                <p:cNvSpPr>
                  <a:spLocks/>
                </p:cNvSpPr>
                <p:nvPr userDrawn="1"/>
              </p:nvSpPr>
              <p:spPr bwMode="auto">
                <a:xfrm rot="-3172564">
                  <a:off x="4950" y="139"/>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2872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07"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2667000" cy="6858000"/>
            <a:chOff x="0" y="0"/>
            <a:chExt cx="1680" cy="4320"/>
          </a:xfrm>
        </p:grpSpPr>
        <p:sp>
          <p:nvSpPr>
            <p:cNvPr id="30723"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en-US">
                <a:effectLst/>
              </a:endParaRPr>
            </a:p>
          </p:txBody>
        </p:sp>
        <p:pic>
          <p:nvPicPr>
            <p:cNvPr id="4105"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a:ln w="9525">
              <a:noFill/>
              <a:miter lim="800000"/>
              <a:headEnd/>
              <a:tailEnd/>
            </a:ln>
          </p:spPr>
        </p:pic>
      </p:grpSp>
      <p:sp>
        <p:nvSpPr>
          <p:cNvPr id="30725"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6"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7"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n-US"/>
          </a:p>
        </p:txBody>
      </p:sp>
      <p:sp>
        <p:nvSpPr>
          <p:cNvPr id="3072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endParaRPr lang="en-US"/>
          </a:p>
        </p:txBody>
      </p:sp>
      <p:sp>
        <p:nvSpPr>
          <p:cNvPr id="30729"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5B4A635C-A5B6-4875-8F33-8373E2A8E1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7620000" cy="6858000"/>
            <a:chOff x="0" y="0"/>
            <a:chExt cx="4800" cy="4320"/>
          </a:xfrm>
        </p:grpSpPr>
        <p:grpSp>
          <p:nvGrpSpPr>
            <p:cNvPr id="5128" name="Group 3"/>
            <p:cNvGrpSpPr>
              <a:grpSpLocks/>
            </p:cNvGrpSpPr>
            <p:nvPr userDrawn="1"/>
          </p:nvGrpSpPr>
          <p:grpSpPr bwMode="auto">
            <a:xfrm>
              <a:off x="0" y="0"/>
              <a:ext cx="2016" cy="4320"/>
              <a:chOff x="0" y="0"/>
              <a:chExt cx="2016" cy="4320"/>
            </a:xfrm>
          </p:grpSpPr>
          <p:sp>
            <p:nvSpPr>
              <p:cNvPr id="4915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915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5129" name="Group 6"/>
            <p:cNvGrpSpPr>
              <a:grpSpLocks/>
            </p:cNvGrpSpPr>
            <p:nvPr/>
          </p:nvGrpSpPr>
          <p:grpSpPr bwMode="auto">
            <a:xfrm>
              <a:off x="144" y="1248"/>
              <a:ext cx="4656" cy="201"/>
              <a:chOff x="144" y="1248"/>
              <a:chExt cx="4656" cy="201"/>
            </a:xfrm>
          </p:grpSpPr>
          <p:sp>
            <p:nvSpPr>
              <p:cNvPr id="4915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4916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512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6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defRPr>
            </a:lvl1pPr>
          </a:lstStyle>
          <a:p>
            <a:pPr>
              <a:defRPr/>
            </a:pPr>
            <a:endParaRPr lang="en-US"/>
          </a:p>
        </p:txBody>
      </p:sp>
      <p:sp>
        <p:nvSpPr>
          <p:cNvPr id="4916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defRPr>
            </a:lvl1pPr>
          </a:lstStyle>
          <a:p>
            <a:pPr>
              <a:defRPr/>
            </a:pPr>
            <a:endParaRPr lang="en-US"/>
          </a:p>
        </p:txBody>
      </p:sp>
      <p:sp>
        <p:nvSpPr>
          <p:cNvPr id="4916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effectLst/>
              </a:defRPr>
            </a:lvl1pPr>
          </a:lstStyle>
          <a:p>
            <a:pPr>
              <a:defRPr/>
            </a:pPr>
            <a:fld id="{02E44EEB-B990-4100-9B6B-573BFF7572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1FA16FA2-84DB-4A2B-BB1D-A58AAD41C9E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1"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1052513"/>
            <a:ext cx="7773988" cy="1131887"/>
          </a:xfrm>
        </p:spPr>
        <p:txBody>
          <a:bodyPr/>
          <a:lstStyle/>
          <a:p>
            <a:pPr marL="838200" indent="-838200" eaLnBrk="1" hangingPunct="1">
              <a:buFontTx/>
              <a:buAutoNum type="arabicPeriod"/>
            </a:pPr>
            <a:r>
              <a:rPr lang="en-US" sz="4000" b="1" smtClean="0">
                <a:solidFill>
                  <a:srgbClr val="000066"/>
                </a:solidFill>
                <a:latin typeface="Arial" charset="0"/>
              </a:rPr>
              <a:t>CÁC HOẠT ĐỘNG CỦA </a:t>
            </a:r>
            <a:br>
              <a:rPr lang="en-US" sz="4000" b="1" smtClean="0">
                <a:solidFill>
                  <a:srgbClr val="000066"/>
                </a:solidFill>
                <a:latin typeface="Arial" charset="0"/>
              </a:rPr>
            </a:br>
            <a:r>
              <a:rPr lang="en-US" sz="4000" b="1" smtClean="0">
                <a:solidFill>
                  <a:srgbClr val="000066"/>
                </a:solidFill>
                <a:latin typeface="Arial" charset="0"/>
              </a:rPr>
              <a:t>LÂM NGHIỆP</a:t>
            </a:r>
            <a:br>
              <a:rPr lang="en-US" sz="4000" b="1" smtClean="0">
                <a:solidFill>
                  <a:srgbClr val="000066"/>
                </a:solidFill>
                <a:latin typeface="Arial" charset="0"/>
              </a:rPr>
            </a:br>
            <a:endParaRPr lang="en-US" sz="4000" b="1" smtClean="0">
              <a:solidFill>
                <a:srgbClr val="000066"/>
              </a:solidFill>
              <a:latin typeface="Arial" charset="0"/>
            </a:endParaRPr>
          </a:p>
        </p:txBody>
      </p:sp>
      <p:sp>
        <p:nvSpPr>
          <p:cNvPr id="14339" name="Rectangle 9"/>
          <p:cNvSpPr>
            <a:spLocks noChangeArrowheads="1"/>
          </p:cNvSpPr>
          <p:nvPr/>
        </p:nvSpPr>
        <p:spPr bwMode="auto">
          <a:xfrm>
            <a:off x="3419475" y="1700213"/>
            <a:ext cx="2663825" cy="647700"/>
          </a:xfrm>
          <a:prstGeom prst="rect">
            <a:avLst/>
          </a:prstGeom>
          <a:solidFill>
            <a:schemeClr val="accent1"/>
          </a:solidFill>
          <a:ln w="9525">
            <a:solidFill>
              <a:schemeClr val="tx1"/>
            </a:solidFill>
            <a:miter lim="800000"/>
            <a:headEnd/>
            <a:tailEnd/>
          </a:ln>
        </p:spPr>
        <p:txBody>
          <a:bodyPr wrap="none" anchor="ctr"/>
          <a:lstStyle/>
          <a:p>
            <a:pPr algn="ctr"/>
            <a:r>
              <a:rPr lang="en-US" sz="2800" b="1">
                <a:effectLst/>
              </a:rPr>
              <a:t>Lâm nghiệp</a:t>
            </a:r>
          </a:p>
        </p:txBody>
      </p:sp>
      <p:sp>
        <p:nvSpPr>
          <p:cNvPr id="14340" name="Rectangle 10"/>
          <p:cNvSpPr>
            <a:spLocks noChangeArrowheads="1"/>
          </p:cNvSpPr>
          <p:nvPr/>
        </p:nvSpPr>
        <p:spPr bwMode="auto">
          <a:xfrm>
            <a:off x="1403350" y="2924175"/>
            <a:ext cx="2376488" cy="1079500"/>
          </a:xfrm>
          <a:prstGeom prst="rect">
            <a:avLst/>
          </a:prstGeom>
          <a:solidFill>
            <a:schemeClr val="accent1"/>
          </a:solidFill>
          <a:ln w="9525">
            <a:solidFill>
              <a:schemeClr val="tx1"/>
            </a:solidFill>
            <a:miter lim="800000"/>
            <a:headEnd/>
            <a:tailEnd/>
          </a:ln>
        </p:spPr>
        <p:txBody>
          <a:bodyPr wrap="none" anchor="ctr"/>
          <a:lstStyle/>
          <a:p>
            <a:pPr algn="ctr"/>
            <a:r>
              <a:rPr lang="en-US" sz="2400" b="1">
                <a:effectLst/>
              </a:rPr>
              <a:t>Trồng và </a:t>
            </a:r>
          </a:p>
          <a:p>
            <a:pPr algn="ctr"/>
            <a:r>
              <a:rPr lang="en-US" sz="2400" b="1">
                <a:effectLst/>
              </a:rPr>
              <a:t>bảo vệ rừng</a:t>
            </a:r>
          </a:p>
        </p:txBody>
      </p:sp>
      <p:sp>
        <p:nvSpPr>
          <p:cNvPr id="14341" name="Rectangle 11"/>
          <p:cNvSpPr>
            <a:spLocks noChangeArrowheads="1"/>
          </p:cNvSpPr>
          <p:nvPr/>
        </p:nvSpPr>
        <p:spPr bwMode="auto">
          <a:xfrm>
            <a:off x="5651500" y="2924175"/>
            <a:ext cx="2520950" cy="1081088"/>
          </a:xfrm>
          <a:prstGeom prst="rect">
            <a:avLst/>
          </a:prstGeom>
          <a:solidFill>
            <a:schemeClr val="accent1"/>
          </a:solidFill>
          <a:ln w="9525">
            <a:solidFill>
              <a:schemeClr val="tx1"/>
            </a:solidFill>
            <a:miter lim="800000"/>
            <a:headEnd/>
            <a:tailEnd/>
          </a:ln>
        </p:spPr>
        <p:txBody>
          <a:bodyPr wrap="none" anchor="ctr"/>
          <a:lstStyle/>
          <a:p>
            <a:pPr algn="ctr"/>
            <a:r>
              <a:rPr lang="en-US" sz="2800" b="1">
                <a:effectLst/>
              </a:rPr>
              <a:t> </a:t>
            </a:r>
            <a:r>
              <a:rPr lang="en-US" sz="2400" b="1">
                <a:effectLst/>
              </a:rPr>
              <a:t>Khai thác gỗ và </a:t>
            </a:r>
          </a:p>
          <a:p>
            <a:pPr algn="ctr"/>
            <a:r>
              <a:rPr lang="en-US" sz="2400" b="1">
                <a:effectLst/>
              </a:rPr>
              <a:t>lâm sản khác</a:t>
            </a:r>
          </a:p>
        </p:txBody>
      </p:sp>
      <p:sp>
        <p:nvSpPr>
          <p:cNvPr id="16396" name="Line 12"/>
          <p:cNvSpPr>
            <a:spLocks noChangeShapeType="1"/>
          </p:cNvSpPr>
          <p:nvPr/>
        </p:nvSpPr>
        <p:spPr bwMode="auto">
          <a:xfrm flipH="1">
            <a:off x="2484438" y="2349500"/>
            <a:ext cx="2232025" cy="574675"/>
          </a:xfrm>
          <a:prstGeom prst="line">
            <a:avLst/>
          </a:prstGeom>
          <a:noFill/>
          <a:ln w="9525">
            <a:solidFill>
              <a:schemeClr val="tx1"/>
            </a:solidFill>
            <a:round/>
            <a:headEnd/>
            <a:tailEnd/>
          </a:ln>
          <a:effectLst/>
        </p:spPr>
        <p:txBody>
          <a:bodyPr/>
          <a:lstStyle/>
          <a:p>
            <a:pPr>
              <a:defRPr/>
            </a:pPr>
            <a:endParaRPr lang="en-US"/>
          </a:p>
        </p:txBody>
      </p:sp>
      <p:sp>
        <p:nvSpPr>
          <p:cNvPr id="16397" name="Line 13"/>
          <p:cNvSpPr>
            <a:spLocks noChangeShapeType="1"/>
          </p:cNvSpPr>
          <p:nvPr/>
        </p:nvSpPr>
        <p:spPr bwMode="auto">
          <a:xfrm>
            <a:off x="4643438" y="2349500"/>
            <a:ext cx="2305050" cy="574675"/>
          </a:xfrm>
          <a:prstGeom prst="line">
            <a:avLst/>
          </a:prstGeom>
          <a:noFill/>
          <a:ln w="9525">
            <a:solidFill>
              <a:schemeClr val="tx1"/>
            </a:solidFill>
            <a:round/>
            <a:headEnd/>
            <a:tailEnd/>
          </a:ln>
          <a:effectLst/>
        </p:spPr>
        <p:txBody>
          <a:bodyPr/>
          <a:lstStyle/>
          <a:p>
            <a:pPr>
              <a:defRPr/>
            </a:pPr>
            <a:endParaRPr lang="en-US"/>
          </a:p>
        </p:txBody>
      </p:sp>
      <p:sp>
        <p:nvSpPr>
          <p:cNvPr id="14344" name="Text Box 14"/>
          <p:cNvSpPr txBox="1">
            <a:spLocks noChangeArrowheads="1"/>
          </p:cNvSpPr>
          <p:nvPr/>
        </p:nvSpPr>
        <p:spPr bwMode="auto">
          <a:xfrm>
            <a:off x="684213" y="4581525"/>
            <a:ext cx="7704137" cy="830263"/>
          </a:xfrm>
          <a:prstGeom prst="rect">
            <a:avLst/>
          </a:prstGeom>
          <a:noFill/>
          <a:ln w="9525">
            <a:noFill/>
            <a:miter lim="800000"/>
            <a:headEnd/>
            <a:tailEnd/>
          </a:ln>
        </p:spPr>
        <p:txBody>
          <a:bodyPr>
            <a:spAutoFit/>
          </a:bodyPr>
          <a:lstStyle/>
          <a:p>
            <a:pPr>
              <a:spcBef>
                <a:spcPct val="50000"/>
              </a:spcBef>
            </a:pPr>
            <a:r>
              <a:rPr lang="en-US" sz="2400" b="1" i="1">
                <a:effectLst/>
              </a:rPr>
              <a:t>Dựa vào sơ đồ trên em hãy cho biết các hoạt động chính của lâm nghiệp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user100116987_pic12452_1226460973"/>
          <p:cNvPicPr>
            <a:picLocks noChangeAspect="1" noChangeArrowheads="1"/>
          </p:cNvPicPr>
          <p:nvPr/>
        </p:nvPicPr>
        <p:blipFill>
          <a:blip r:embed="rId2"/>
          <a:srcRect/>
          <a:stretch>
            <a:fillRect/>
          </a:stretch>
        </p:blipFill>
        <p:spPr bwMode="auto">
          <a:xfrm>
            <a:off x="215900" y="1484313"/>
            <a:ext cx="4248150" cy="3421062"/>
          </a:xfrm>
          <a:prstGeom prst="rect">
            <a:avLst/>
          </a:prstGeom>
          <a:noFill/>
          <a:ln w="9525">
            <a:noFill/>
            <a:miter lim="800000"/>
            <a:headEnd/>
            <a:tailEnd/>
          </a:ln>
        </p:spPr>
      </p:pic>
      <p:pic>
        <p:nvPicPr>
          <p:cNvPr id="22531" name="Picture 6" descr="9862"/>
          <p:cNvPicPr>
            <a:picLocks noChangeAspect="1" noChangeArrowheads="1"/>
          </p:cNvPicPr>
          <p:nvPr/>
        </p:nvPicPr>
        <p:blipFill>
          <a:blip r:embed="rId3"/>
          <a:srcRect/>
          <a:stretch>
            <a:fillRect/>
          </a:stretch>
        </p:blipFill>
        <p:spPr bwMode="auto">
          <a:xfrm>
            <a:off x="4824413" y="1449388"/>
            <a:ext cx="4140200" cy="3419475"/>
          </a:xfrm>
          <a:prstGeom prst="rect">
            <a:avLst/>
          </a:prstGeom>
          <a:noFill/>
          <a:ln w="9525">
            <a:noFill/>
            <a:miter lim="800000"/>
            <a:headEnd/>
            <a:tailEnd/>
          </a:ln>
        </p:spPr>
      </p:pic>
      <p:sp>
        <p:nvSpPr>
          <p:cNvPr id="95239" name="Text Box 7"/>
          <p:cNvSpPr txBox="1">
            <a:spLocks noChangeArrowheads="1"/>
          </p:cNvSpPr>
          <p:nvPr/>
        </p:nvSpPr>
        <p:spPr bwMode="auto">
          <a:xfrm>
            <a:off x="539750" y="4946650"/>
            <a:ext cx="3529013" cy="769938"/>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000000"/>
                  </a:outerShdw>
                </a:effectLst>
                <a:latin typeface="Arial"/>
              </a:rPr>
              <a:t>Đánh bắt thủy sản ven bờ</a:t>
            </a:r>
          </a:p>
        </p:txBody>
      </p:sp>
      <p:sp>
        <p:nvSpPr>
          <p:cNvPr id="95240" name="Text Box 8"/>
          <p:cNvSpPr txBox="1">
            <a:spLocks noChangeArrowheads="1"/>
          </p:cNvSpPr>
          <p:nvPr/>
        </p:nvSpPr>
        <p:spPr bwMode="auto">
          <a:xfrm>
            <a:off x="5507038" y="4941888"/>
            <a:ext cx="3421062" cy="427037"/>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000000"/>
                  </a:outerShdw>
                </a:effectLst>
                <a:latin typeface="Arial"/>
              </a:rPr>
              <a:t>Vùng nuôi thủy sản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435475" y="228600"/>
            <a:ext cx="6400800" cy="1219200"/>
          </a:xfrm>
        </p:spPr>
        <p:txBody>
          <a:bodyPr/>
          <a:lstStyle/>
          <a:p>
            <a:pPr eaLnBrk="1" hangingPunct="1">
              <a:defRPr/>
            </a:pPr>
            <a:r>
              <a:rPr lang="en-US" b="1" smtClean="0"/>
              <a:t>KẾT LUẬN</a:t>
            </a:r>
            <a:r>
              <a:rPr lang="en-US" smtClean="0"/>
              <a:t> </a:t>
            </a:r>
          </a:p>
        </p:txBody>
      </p:sp>
      <p:sp>
        <p:nvSpPr>
          <p:cNvPr id="106499" name="Rectangle 3"/>
          <p:cNvSpPr>
            <a:spLocks noGrp="1" noChangeArrowheads="1"/>
          </p:cNvSpPr>
          <p:nvPr>
            <p:ph type="body" idx="1"/>
          </p:nvPr>
        </p:nvSpPr>
        <p:spPr/>
        <p:txBody>
          <a:bodyPr/>
          <a:lstStyle/>
          <a:p>
            <a:pPr algn="just" eaLnBrk="1" hangingPunct="1">
              <a:buFont typeface="Wingdings" pitchFamily="2" charset="2"/>
              <a:buNone/>
              <a:defRPr/>
            </a:pPr>
            <a:r>
              <a:rPr lang="en-US" smtClean="0"/>
              <a:t>   </a:t>
            </a:r>
            <a:r>
              <a:rPr lang="en-US" b="1" smtClean="0"/>
              <a:t>Bên cạnh việc khai thác gỗ và lâm sản, nghề trồng rừng của nước ta đang ngày càng phát triển. Ngành lâm nghiệp phân bố chủ yếu ở vùng núi và trung du. Ngành thủy sản đang phát triển mạnh ở vùng ven biển và những nơi có nhiều sông, hồ ở các đồng bằng.</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79388" y="-1900238"/>
            <a:ext cx="8497887" cy="5661026"/>
          </a:xfrm>
        </p:spPr>
        <p:txBody>
          <a:bodyPr/>
          <a:lstStyle/>
          <a:p>
            <a:pPr algn="just" eaLnBrk="1" hangingPunct="1"/>
            <a:r>
              <a:rPr lang="en-US" sz="3200" b="1" smtClean="0">
                <a:latin typeface="Arial" charset="0"/>
              </a:rPr>
              <a:t>Lâm nghiệp có hai hoạt động chính là trồng và bảo vệ rừng; khai thác gỗ và các lâm sản khác.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marL="685800" indent="-685800" eaLnBrk="1" hangingPunct="1"/>
            <a:r>
              <a:rPr lang="en-US" sz="3200" smtClean="0">
                <a:solidFill>
                  <a:srgbClr val="000066"/>
                </a:solidFill>
              </a:rPr>
              <a:t>2. SỰ THAY ĐỔI VỀ DIỆN TÍCH CỦA RỪNG NƯỚC TA</a:t>
            </a:r>
          </a:p>
        </p:txBody>
      </p:sp>
      <p:sp>
        <p:nvSpPr>
          <p:cNvPr id="41052" name="Rectangle 92"/>
          <p:cNvSpPr>
            <a:spLocks noChangeArrowheads="1"/>
          </p:cNvSpPr>
          <p:nvPr/>
        </p:nvSpPr>
        <p:spPr bwMode="auto">
          <a:xfrm>
            <a:off x="2724150" y="2968625"/>
            <a:ext cx="184150" cy="369888"/>
          </a:xfrm>
          <a:prstGeom prst="rect">
            <a:avLst/>
          </a:prstGeom>
          <a:solidFill>
            <a:srgbClr val="00CCFF"/>
          </a:solidFill>
          <a:ln w="9525">
            <a:noFill/>
            <a:miter lim="800000"/>
            <a:headEnd/>
            <a:tailEnd/>
          </a:ln>
          <a:effectLst/>
        </p:spPr>
        <p:txBody>
          <a:bodyPr wrap="none">
            <a:spAutoFit/>
          </a:bodyPr>
          <a:lstStyle/>
          <a:p>
            <a:pPr>
              <a:defRPr/>
            </a:pPr>
            <a:endParaRPr lang="en-US">
              <a:latin typeface="Arial"/>
            </a:endParaRPr>
          </a:p>
        </p:txBody>
      </p:sp>
      <p:sp>
        <p:nvSpPr>
          <p:cNvPr id="41051" name="Line 91"/>
          <p:cNvSpPr>
            <a:spLocks noChangeShapeType="1"/>
          </p:cNvSpPr>
          <p:nvPr/>
        </p:nvSpPr>
        <p:spPr bwMode="auto">
          <a:xfrm>
            <a:off x="1116013" y="2492375"/>
            <a:ext cx="1633537" cy="514350"/>
          </a:xfrm>
          <a:prstGeom prst="line">
            <a:avLst/>
          </a:prstGeom>
          <a:noFill/>
          <a:ln w="9525">
            <a:solidFill>
              <a:srgbClr val="000000"/>
            </a:solidFill>
            <a:round/>
            <a:headEnd/>
            <a:tailEnd/>
          </a:ln>
        </p:spPr>
        <p:txBody>
          <a:bodyPr/>
          <a:lstStyle/>
          <a:p>
            <a:pPr>
              <a:defRPr/>
            </a:pPr>
            <a:endParaRPr lang="en-US"/>
          </a:p>
        </p:txBody>
      </p:sp>
      <p:graphicFrame>
        <p:nvGraphicFramePr>
          <p:cNvPr id="41105" name="Group 145"/>
          <p:cNvGraphicFramePr>
            <a:graphicFrameLocks noGrp="1"/>
          </p:cNvGraphicFramePr>
          <p:nvPr/>
        </p:nvGraphicFramePr>
        <p:xfrm>
          <a:off x="1116013" y="2492375"/>
          <a:ext cx="7489825" cy="1646238"/>
        </p:xfrm>
        <a:graphic>
          <a:graphicData uri="http://schemas.openxmlformats.org/drawingml/2006/table">
            <a:tbl>
              <a:tblPr/>
              <a:tblGrid>
                <a:gridCol w="3289300"/>
                <a:gridCol w="1366837"/>
                <a:gridCol w="1406525"/>
                <a:gridCol w="1427163"/>
              </a:tblGrid>
              <a:tr h="8231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Năm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Diện tích</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1980</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1995</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2004</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8231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Tổng diện tích rừng</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(triệu ha)</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10,6</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9,3</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12,2</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106" name="Line 146"/>
          <p:cNvSpPr>
            <a:spLocks noChangeShapeType="1"/>
          </p:cNvSpPr>
          <p:nvPr/>
        </p:nvSpPr>
        <p:spPr bwMode="auto">
          <a:xfrm>
            <a:off x="1116013" y="2492375"/>
            <a:ext cx="3276600" cy="792163"/>
          </a:xfrm>
          <a:prstGeom prst="line">
            <a:avLst/>
          </a:prstGeom>
          <a:noFill/>
          <a:ln w="9525">
            <a:solidFill>
              <a:schemeClr val="tx1"/>
            </a:solidFill>
            <a:round/>
            <a:headEnd/>
            <a:tailEnd/>
          </a:ln>
          <a:effectLst/>
        </p:spPr>
        <p:txBody>
          <a:bodyPr/>
          <a:lstStyle/>
          <a:p>
            <a:pPr>
              <a:defRPr/>
            </a:pPr>
            <a:endParaRPr lang="en-US"/>
          </a:p>
        </p:txBody>
      </p:sp>
      <p:sp>
        <p:nvSpPr>
          <p:cNvPr id="41107" name="Text Box 147"/>
          <p:cNvSpPr txBox="1">
            <a:spLocks noChangeArrowheads="1"/>
          </p:cNvSpPr>
          <p:nvPr/>
        </p:nvSpPr>
        <p:spPr bwMode="auto">
          <a:xfrm>
            <a:off x="935038" y="5049838"/>
            <a:ext cx="7813675" cy="762000"/>
          </a:xfrm>
          <a:prstGeom prst="rect">
            <a:avLst/>
          </a:prstGeom>
          <a:noFill/>
          <a:ln w="9525">
            <a:noFill/>
            <a:miter lim="800000"/>
            <a:headEnd/>
            <a:tailEnd/>
          </a:ln>
          <a:effectLst/>
        </p:spPr>
        <p:txBody>
          <a:bodyPr>
            <a:spAutoFit/>
          </a:bodyPr>
          <a:lstStyle/>
          <a:p>
            <a:pPr>
              <a:spcBef>
                <a:spcPct val="50000"/>
              </a:spcBef>
              <a:defRPr/>
            </a:pPr>
            <a:r>
              <a:rPr lang="en-US" sz="2200" i="1">
                <a:effectLst>
                  <a:outerShdw blurRad="38100" dist="38100" dir="2700000" algn="tl">
                    <a:srgbClr val="C0C0C0"/>
                  </a:outerShdw>
                </a:effectLst>
                <a:latin typeface="Arial"/>
              </a:rPr>
              <a:t>Dựa vào bảng số liệu về diện tích rừng em hãy nhận xét về sự thay đổi diện tích rừng ở nước ta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719138" y="2333625"/>
            <a:ext cx="7693025" cy="3724275"/>
          </a:xfrm>
        </p:spPr>
        <p:txBody>
          <a:bodyPr/>
          <a:lstStyle/>
          <a:p>
            <a:pPr algn="just" eaLnBrk="1" hangingPunct="1">
              <a:lnSpc>
                <a:spcPct val="90000"/>
              </a:lnSpc>
              <a:buFont typeface="Wingdings" pitchFamily="2" charset="2"/>
              <a:buNone/>
            </a:pPr>
            <a:r>
              <a:rPr lang="en-US" sz="2000" smtClean="0"/>
              <a:t>    </a:t>
            </a:r>
            <a:r>
              <a:rPr lang="en-US" sz="2600" b="1" smtClean="0"/>
              <a:t>Trước kia nước ta có diện tích rừng lớn. Trong khoảng thời gian từ năm 1980 đến năm 1995, hơn 1 triệu ha rừng bị biến thành đất trống đồi trọc </a:t>
            </a:r>
            <a:r>
              <a:rPr lang="en-US" sz="2600" b="1" u="sng" smtClean="0">
                <a:solidFill>
                  <a:srgbClr val="FF3300"/>
                </a:solidFill>
              </a:rPr>
              <a:t>do bị khai thác bừa bãi</a:t>
            </a:r>
            <a:r>
              <a:rPr lang="en-US" sz="2600" b="1" smtClean="0"/>
              <a:t>. Mặc dù gặp rất nhiều khó khăn trong việc trồng rừng và bảo vệ rừng nhưng trong những năm gần đây, Nhà nước đã thi hành những biện pháp để thúc đẩy diện tích rừng trồng, chống việc khai thác rừng bừa bãi. Kết quả là từ năm 1995 đến năm 2004 diện tích rừng của nước ta đã tăng được 2,9 triệu ha.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584325" y="584200"/>
            <a:ext cx="6910388" cy="828675"/>
          </a:xfrm>
        </p:spPr>
        <p:txBody>
          <a:bodyPr/>
          <a:lstStyle/>
          <a:p>
            <a:pPr eaLnBrk="1" hangingPunct="1"/>
            <a:r>
              <a:rPr lang="en-US" sz="3200" smtClean="0"/>
              <a:t>MỘT SỐ HÌNH ẢNH MINH HỌA</a:t>
            </a:r>
          </a:p>
        </p:txBody>
      </p:sp>
      <p:pic>
        <p:nvPicPr>
          <p:cNvPr id="18435" name="Picture 3" descr="gieo-uom"/>
          <p:cNvPicPr>
            <a:picLocks noChangeAspect="1" noChangeArrowheads="1"/>
          </p:cNvPicPr>
          <p:nvPr/>
        </p:nvPicPr>
        <p:blipFill>
          <a:blip r:embed="rId2"/>
          <a:srcRect/>
          <a:stretch>
            <a:fillRect/>
          </a:stretch>
        </p:blipFill>
        <p:spPr bwMode="auto">
          <a:xfrm>
            <a:off x="827088" y="2528888"/>
            <a:ext cx="3781425" cy="2903537"/>
          </a:xfrm>
          <a:prstGeom prst="rect">
            <a:avLst/>
          </a:prstGeom>
          <a:noFill/>
          <a:ln w="9525">
            <a:noFill/>
            <a:miter lim="800000"/>
            <a:headEnd/>
            <a:tailEnd/>
          </a:ln>
        </p:spPr>
      </p:pic>
      <p:pic>
        <p:nvPicPr>
          <p:cNvPr id="18436" name="Picture 4" descr="campuchia_lam%20nghiep"/>
          <p:cNvPicPr>
            <a:picLocks noChangeAspect="1" noChangeArrowheads="1"/>
          </p:cNvPicPr>
          <p:nvPr/>
        </p:nvPicPr>
        <p:blipFill>
          <a:blip r:embed="rId3"/>
          <a:srcRect/>
          <a:stretch>
            <a:fillRect/>
          </a:stretch>
        </p:blipFill>
        <p:spPr bwMode="auto">
          <a:xfrm>
            <a:off x="5148263" y="2565400"/>
            <a:ext cx="3630612" cy="2857500"/>
          </a:xfrm>
          <a:prstGeom prst="rect">
            <a:avLst/>
          </a:prstGeom>
          <a:noFill/>
          <a:ln w="9525">
            <a:noFill/>
            <a:miter lim="800000"/>
            <a:headEnd/>
            <a:tailEnd/>
          </a:ln>
        </p:spPr>
      </p:pic>
      <p:sp>
        <p:nvSpPr>
          <p:cNvPr id="92165" name="Text Box 5"/>
          <p:cNvSpPr txBox="1">
            <a:spLocks noChangeArrowheads="1"/>
          </p:cNvSpPr>
          <p:nvPr/>
        </p:nvSpPr>
        <p:spPr bwMode="auto">
          <a:xfrm>
            <a:off x="827088" y="5589588"/>
            <a:ext cx="3851275" cy="769937"/>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C0C0C0"/>
                  </a:outerShdw>
                </a:effectLst>
                <a:latin typeface="Arial"/>
              </a:rPr>
              <a:t>Ươm cây giống để trồng rừng</a:t>
            </a:r>
          </a:p>
        </p:txBody>
      </p:sp>
      <p:sp>
        <p:nvSpPr>
          <p:cNvPr id="92166" name="Text Box 6"/>
          <p:cNvSpPr txBox="1">
            <a:spLocks noChangeArrowheads="1"/>
          </p:cNvSpPr>
          <p:nvPr/>
        </p:nvSpPr>
        <p:spPr bwMode="auto">
          <a:xfrm>
            <a:off x="5976938" y="5618163"/>
            <a:ext cx="3635375" cy="427037"/>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C0C0C0"/>
                  </a:outerShdw>
                </a:effectLst>
                <a:latin typeface="Arial"/>
              </a:rPr>
              <a:t>Chăm sóc rừng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222846464"/>
          <p:cNvPicPr>
            <a:picLocks noChangeAspect="1" noChangeArrowheads="1"/>
          </p:cNvPicPr>
          <p:nvPr/>
        </p:nvPicPr>
        <p:blipFill>
          <a:blip r:embed="rId2"/>
          <a:srcRect/>
          <a:stretch>
            <a:fillRect/>
          </a:stretch>
        </p:blipFill>
        <p:spPr bwMode="auto">
          <a:xfrm>
            <a:off x="4895850" y="217488"/>
            <a:ext cx="3810000" cy="2924175"/>
          </a:xfrm>
          <a:prstGeom prst="rect">
            <a:avLst/>
          </a:prstGeom>
          <a:noFill/>
          <a:ln w="9525">
            <a:noFill/>
            <a:miter lim="800000"/>
            <a:headEnd/>
            <a:tailEnd/>
          </a:ln>
        </p:spPr>
      </p:pic>
      <p:pic>
        <p:nvPicPr>
          <p:cNvPr id="19459" name="Picture 3" descr="2fire-forest"/>
          <p:cNvPicPr>
            <a:picLocks noChangeAspect="1" noChangeArrowheads="1"/>
          </p:cNvPicPr>
          <p:nvPr/>
        </p:nvPicPr>
        <p:blipFill>
          <a:blip r:embed="rId3"/>
          <a:srcRect/>
          <a:stretch>
            <a:fillRect/>
          </a:stretch>
        </p:blipFill>
        <p:spPr bwMode="auto">
          <a:xfrm>
            <a:off x="2373313" y="3860800"/>
            <a:ext cx="4286250" cy="2847975"/>
          </a:xfrm>
          <a:prstGeom prst="rect">
            <a:avLst/>
          </a:prstGeom>
          <a:noFill/>
          <a:ln w="9525">
            <a:noFill/>
            <a:miter lim="800000"/>
            <a:headEnd/>
            <a:tailEnd/>
          </a:ln>
        </p:spPr>
      </p:pic>
      <p:pic>
        <p:nvPicPr>
          <p:cNvPr id="19460" name="Picture 4" descr="pha-rung"/>
          <p:cNvPicPr>
            <a:picLocks noChangeAspect="1" noChangeArrowheads="1"/>
          </p:cNvPicPr>
          <p:nvPr/>
        </p:nvPicPr>
        <p:blipFill>
          <a:blip r:embed="rId4"/>
          <a:srcRect/>
          <a:stretch>
            <a:fillRect/>
          </a:stretch>
        </p:blipFill>
        <p:spPr bwMode="auto">
          <a:xfrm>
            <a:off x="431800" y="247650"/>
            <a:ext cx="3810000" cy="2857500"/>
          </a:xfrm>
          <a:prstGeom prst="rect">
            <a:avLst/>
          </a:prstGeom>
          <a:noFill/>
          <a:ln w="9525">
            <a:noFill/>
            <a:miter lim="800000"/>
            <a:headEnd/>
            <a:tailEnd/>
          </a:ln>
        </p:spPr>
      </p:pic>
      <p:sp>
        <p:nvSpPr>
          <p:cNvPr id="93189" name="Text Box 5"/>
          <p:cNvSpPr txBox="1">
            <a:spLocks noChangeArrowheads="1"/>
          </p:cNvSpPr>
          <p:nvPr/>
        </p:nvSpPr>
        <p:spPr bwMode="auto">
          <a:xfrm>
            <a:off x="3024188" y="3213100"/>
            <a:ext cx="3240087" cy="366713"/>
          </a:xfrm>
          <a:prstGeom prst="rect">
            <a:avLst/>
          </a:prstGeom>
          <a:noFill/>
          <a:ln w="9525">
            <a:noFill/>
            <a:miter lim="800000"/>
            <a:headEnd/>
            <a:tailEnd/>
          </a:ln>
          <a:effectLst/>
        </p:spPr>
        <p:txBody>
          <a:bodyPr>
            <a:spAutoFit/>
          </a:bodyPr>
          <a:lstStyle/>
          <a:p>
            <a:pPr>
              <a:spcBef>
                <a:spcPct val="50000"/>
              </a:spcBef>
              <a:defRPr/>
            </a:pPr>
            <a:endParaRPr lang="en-US">
              <a:effectLst>
                <a:outerShdw blurRad="38100" dist="38100" dir="2700000" algn="tl">
                  <a:srgbClr val="C0C0C0"/>
                </a:outerShdw>
              </a:effectLst>
              <a:latin typeface="Arial"/>
            </a:endParaRPr>
          </a:p>
        </p:txBody>
      </p:sp>
      <p:sp>
        <p:nvSpPr>
          <p:cNvPr id="93190" name="Text Box 6"/>
          <p:cNvSpPr txBox="1">
            <a:spLocks noChangeArrowheads="1"/>
          </p:cNvSpPr>
          <p:nvPr/>
        </p:nvSpPr>
        <p:spPr bwMode="auto">
          <a:xfrm>
            <a:off x="2735263" y="3213100"/>
            <a:ext cx="3635375" cy="427038"/>
          </a:xfrm>
          <a:prstGeom prst="rect">
            <a:avLst/>
          </a:prstGeom>
          <a:noFill/>
          <a:ln w="9525">
            <a:noFill/>
            <a:miter lim="800000"/>
            <a:headEnd/>
            <a:tailEnd/>
          </a:ln>
          <a:effectLst/>
        </p:spPr>
        <p:txBody>
          <a:bodyPr>
            <a:spAutoFit/>
          </a:bodyPr>
          <a:lstStyle/>
          <a:p>
            <a:pPr algn="ctr">
              <a:spcBef>
                <a:spcPct val="50000"/>
              </a:spcBef>
              <a:defRPr/>
            </a:pPr>
            <a:r>
              <a:rPr lang="en-US" sz="2200" b="1" i="1">
                <a:effectLst>
                  <a:outerShdw blurRad="38100" dist="38100" dir="2700000" algn="tl">
                    <a:srgbClr val="C0C0C0"/>
                  </a:outerShdw>
                </a:effectLst>
                <a:latin typeface="Arial"/>
              </a:rPr>
              <a:t>Chặt phá rừng bừa bãi</a:t>
            </a:r>
          </a:p>
        </p:txBody>
      </p:sp>
      <p:sp>
        <p:nvSpPr>
          <p:cNvPr id="93191" name="Text Box 7"/>
          <p:cNvSpPr txBox="1">
            <a:spLocks noChangeArrowheads="1"/>
          </p:cNvSpPr>
          <p:nvPr/>
        </p:nvSpPr>
        <p:spPr bwMode="auto">
          <a:xfrm>
            <a:off x="6767513" y="5300663"/>
            <a:ext cx="2125662" cy="457200"/>
          </a:xfrm>
          <a:prstGeom prst="rect">
            <a:avLst/>
          </a:prstGeom>
          <a:noFill/>
          <a:ln w="9525">
            <a:noFill/>
            <a:miter lim="800000"/>
            <a:headEnd/>
            <a:tailEnd/>
          </a:ln>
          <a:effectLst/>
        </p:spPr>
        <p:txBody>
          <a:bodyPr>
            <a:spAutoFit/>
          </a:bodyPr>
          <a:lstStyle/>
          <a:p>
            <a:pPr>
              <a:spcBef>
                <a:spcPct val="50000"/>
              </a:spcBef>
              <a:defRPr/>
            </a:pPr>
            <a:r>
              <a:rPr lang="en-US" sz="2400" b="1" i="1">
                <a:effectLst>
                  <a:outerShdw blurRad="38100" dist="38100" dir="2700000" algn="tl">
                    <a:srgbClr val="C0C0C0"/>
                  </a:outerShdw>
                </a:effectLst>
                <a:latin typeface="Arial"/>
              </a:rPr>
              <a:t>Cháy rừng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63575" y="-279400"/>
            <a:ext cx="8229600" cy="1384300"/>
          </a:xfrm>
        </p:spPr>
        <p:txBody>
          <a:bodyPr/>
          <a:lstStyle/>
          <a:p>
            <a:pPr marL="838200" indent="-838200" eaLnBrk="1" hangingPunct="1">
              <a:defRPr/>
            </a:pPr>
            <a:r>
              <a:rPr lang="en-US" sz="3600" b="1" smtClean="0">
                <a:latin typeface="Arial"/>
              </a:rPr>
              <a:t>3. NGÀNH KHAI THÁC THỦY SẢN</a:t>
            </a:r>
          </a:p>
        </p:txBody>
      </p:sp>
      <p:graphicFrame>
        <p:nvGraphicFramePr>
          <p:cNvPr id="2050" name="Object 5"/>
          <p:cNvGraphicFramePr>
            <a:graphicFrameLocks noGrp="1" noChangeAspect="1"/>
          </p:cNvGraphicFramePr>
          <p:nvPr>
            <p:ph idx="1"/>
          </p:nvPr>
        </p:nvGraphicFramePr>
        <p:xfrm>
          <a:off x="863600" y="935038"/>
          <a:ext cx="7448550" cy="4438650"/>
        </p:xfrm>
        <a:graphic>
          <a:graphicData uri="http://schemas.openxmlformats.org/presentationml/2006/ole">
            <mc:AlternateContent xmlns:mc="http://schemas.openxmlformats.org/markup-compatibility/2006">
              <mc:Choice xmlns:v="urn:schemas-microsoft-com:vml" Requires="v">
                <p:oleObj spid="_x0000_s2052" name="Chart" r:id="rId3" imgW="7448550" imgH="4438650" progId="MSGraph.Chart.8">
                  <p:embed followColorScheme="full"/>
                </p:oleObj>
              </mc:Choice>
              <mc:Fallback>
                <p:oleObj name="Chart" r:id="rId3" imgW="7448550" imgH="4438650"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935038"/>
                        <a:ext cx="7448550" cy="4438650"/>
                      </a:xfrm>
                      <a:prstGeom prst="rect">
                        <a:avLst/>
                      </a:prstGeom>
                      <a:solidFill>
                        <a:schemeClr val="folHlink"/>
                      </a:solidFill>
                    </p:spPr>
                  </p:pic>
                </p:oleObj>
              </mc:Fallback>
            </mc:AlternateContent>
          </a:graphicData>
        </a:graphic>
      </p:graphicFrame>
      <p:sp>
        <p:nvSpPr>
          <p:cNvPr id="65543" name="Text Box 7"/>
          <p:cNvSpPr txBox="1">
            <a:spLocks noChangeArrowheads="1"/>
          </p:cNvSpPr>
          <p:nvPr/>
        </p:nvSpPr>
        <p:spPr bwMode="auto">
          <a:xfrm>
            <a:off x="935038" y="5697538"/>
            <a:ext cx="7416800" cy="946150"/>
          </a:xfrm>
          <a:prstGeom prst="rect">
            <a:avLst/>
          </a:prstGeom>
          <a:noFill/>
          <a:ln w="9525">
            <a:noFill/>
            <a:miter lim="800000"/>
            <a:headEnd/>
            <a:tailEnd/>
          </a:ln>
          <a:effectLst/>
        </p:spPr>
        <p:txBody>
          <a:bodyPr>
            <a:spAutoFit/>
          </a:bodyPr>
          <a:lstStyle/>
          <a:p>
            <a:pPr>
              <a:spcBef>
                <a:spcPct val="50000"/>
              </a:spcBef>
              <a:defRPr/>
            </a:pPr>
            <a:r>
              <a:rPr lang="en-US" sz="2800" i="1">
                <a:effectLst>
                  <a:outerShdw blurRad="38100" dist="38100" dir="2700000" algn="tl">
                    <a:srgbClr val="000000"/>
                  </a:outerShdw>
                </a:effectLst>
                <a:latin typeface="Arial"/>
              </a:rPr>
              <a:t>Dựa vào biểu đồ trên em hãy so sánh lượng thủy sản năm 1990 và năm 2003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body" idx="1"/>
          </p:nvPr>
        </p:nvSpPr>
        <p:spPr>
          <a:xfrm>
            <a:off x="468313" y="476250"/>
            <a:ext cx="8218487" cy="5940425"/>
          </a:xfrm>
        </p:spPr>
        <p:txBody>
          <a:bodyPr/>
          <a:lstStyle/>
          <a:p>
            <a:pPr algn="just" eaLnBrk="1" hangingPunct="1">
              <a:lnSpc>
                <a:spcPct val="90000"/>
              </a:lnSpc>
              <a:buFontTx/>
              <a:buNone/>
              <a:defRPr/>
            </a:pPr>
            <a:r>
              <a:rPr lang="en-US" sz="4400" smtClean="0">
                <a:latin typeface="Arial"/>
              </a:rPr>
              <a:t>  Nước ta có nhiều điều kiện để phát triển ngành thủy sản như: vùng biển rộng lớn có nhiều hải sản, mạng lưới sông ngòi dày đặc, người dân có nhiều kinh nghiệm, nhu cầu về thủy sản ngày càng tăng. Việc đánh bắt và nuôi trồng thủy sản đang ngày càng phát triển.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22350" y="296863"/>
            <a:ext cx="8229600" cy="1384300"/>
          </a:xfrm>
        </p:spPr>
        <p:txBody>
          <a:bodyPr/>
          <a:lstStyle/>
          <a:p>
            <a:pPr eaLnBrk="1" hangingPunct="1">
              <a:defRPr/>
            </a:pPr>
            <a:r>
              <a:rPr lang="en-US" sz="3600" b="1" smtClean="0">
                <a:latin typeface="Arial"/>
              </a:rPr>
              <a:t>MỘT SỐ HÌNH ẢNH MINH HỌA</a:t>
            </a:r>
          </a:p>
        </p:txBody>
      </p:sp>
      <p:pic>
        <p:nvPicPr>
          <p:cNvPr id="21507" name="Picture 4" descr="40231342-229812sm"/>
          <p:cNvPicPr>
            <a:picLocks noChangeAspect="1" noChangeArrowheads="1"/>
          </p:cNvPicPr>
          <p:nvPr/>
        </p:nvPicPr>
        <p:blipFill>
          <a:blip r:embed="rId2"/>
          <a:srcRect/>
          <a:stretch>
            <a:fillRect/>
          </a:stretch>
        </p:blipFill>
        <p:spPr bwMode="auto">
          <a:xfrm>
            <a:off x="323850" y="1736725"/>
            <a:ext cx="3876675" cy="3157538"/>
          </a:xfrm>
          <a:prstGeom prst="rect">
            <a:avLst/>
          </a:prstGeom>
          <a:noFill/>
          <a:ln w="9525">
            <a:noFill/>
            <a:miter lim="800000"/>
            <a:headEnd/>
            <a:tailEnd/>
          </a:ln>
        </p:spPr>
      </p:pic>
      <p:pic>
        <p:nvPicPr>
          <p:cNvPr id="21508" name="Picture 5" descr="3"/>
          <p:cNvPicPr>
            <a:picLocks noChangeAspect="1" noChangeArrowheads="1"/>
          </p:cNvPicPr>
          <p:nvPr/>
        </p:nvPicPr>
        <p:blipFill>
          <a:blip r:embed="rId3"/>
          <a:srcRect/>
          <a:stretch>
            <a:fillRect/>
          </a:stretch>
        </p:blipFill>
        <p:spPr bwMode="auto">
          <a:xfrm>
            <a:off x="4895850" y="1736725"/>
            <a:ext cx="3873500" cy="3132138"/>
          </a:xfrm>
          <a:prstGeom prst="rect">
            <a:avLst/>
          </a:prstGeom>
          <a:noFill/>
          <a:ln w="9525">
            <a:noFill/>
            <a:miter lim="800000"/>
            <a:headEnd/>
            <a:tailEnd/>
          </a:ln>
        </p:spPr>
      </p:pic>
      <p:sp>
        <p:nvSpPr>
          <p:cNvPr id="75782" name="Text Box 6"/>
          <p:cNvSpPr txBox="1">
            <a:spLocks noChangeArrowheads="1"/>
          </p:cNvSpPr>
          <p:nvPr/>
        </p:nvSpPr>
        <p:spPr bwMode="auto">
          <a:xfrm>
            <a:off x="2376488" y="5192713"/>
            <a:ext cx="4283075" cy="427037"/>
          </a:xfrm>
          <a:prstGeom prst="rect">
            <a:avLst/>
          </a:prstGeom>
          <a:noFill/>
          <a:ln w="9525">
            <a:noFill/>
            <a:miter lim="800000"/>
            <a:headEnd/>
            <a:tailEnd/>
          </a:ln>
          <a:effectLst/>
        </p:spPr>
        <p:txBody>
          <a:bodyPr>
            <a:spAutoFit/>
          </a:bodyPr>
          <a:lstStyle/>
          <a:p>
            <a:pPr algn="ctr">
              <a:spcBef>
                <a:spcPct val="50000"/>
              </a:spcBef>
              <a:defRPr/>
            </a:pPr>
            <a:r>
              <a:rPr lang="en-US" sz="2200" b="1" i="1">
                <a:effectLst>
                  <a:outerShdw blurRad="38100" dist="38100" dir="2700000" algn="tl">
                    <a:srgbClr val="000000"/>
                  </a:outerShdw>
                </a:effectLst>
                <a:latin typeface="Arial"/>
              </a:rPr>
              <a:t>Nuôi và thu hoạch thủy sản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TotalTime>
  <Words>415</Words>
  <Application>Microsoft Macintosh PowerPoint</Application>
  <PresentationFormat>On-screen Show (4:3)</PresentationFormat>
  <Paragraphs>35</Paragraphs>
  <Slides>11</Slides>
  <Notes>0</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21" baseType="lpstr">
      <vt:lpstr>Comic Sans MS</vt:lpstr>
      <vt:lpstr>Tahoma</vt:lpstr>
      <vt:lpstr>Times New Roman</vt:lpstr>
      <vt:lpstr>Wingdings</vt:lpstr>
      <vt:lpstr>Arial</vt:lpstr>
      <vt:lpstr>Crayons</vt:lpstr>
      <vt:lpstr>Proposal</vt:lpstr>
      <vt:lpstr>Capsules</vt:lpstr>
      <vt:lpstr>Ocean</vt:lpstr>
      <vt:lpstr>Chart</vt:lpstr>
      <vt:lpstr>CÁC HOẠT ĐỘNG CỦA  LÂM NGHIỆP </vt:lpstr>
      <vt:lpstr>Lâm nghiệp có hai hoạt động chính là trồng và bảo vệ rừng; khai thác gỗ và các lâm sản khác.</vt:lpstr>
      <vt:lpstr>2. SỰ THAY ĐỔI VỀ DIỆN TÍCH CỦA RỪNG NƯỚC TA</vt:lpstr>
      <vt:lpstr>PowerPoint Presentation</vt:lpstr>
      <vt:lpstr>MỘT SỐ HÌNH ẢNH MINH HỌA</vt:lpstr>
      <vt:lpstr>PowerPoint Presentation</vt:lpstr>
      <vt:lpstr>3. NGÀNH KHAI THÁC THỦY SẢN</vt:lpstr>
      <vt:lpstr>PowerPoint Presentation</vt:lpstr>
      <vt:lpstr>MỘT SỐ HÌNH ẢNH MINH HỌA</vt:lpstr>
      <vt:lpstr>PowerPoint Presentation</vt:lpstr>
      <vt:lpstr>KẾT LUẬN </vt:lpstr>
    </vt:vector>
  </TitlesOfParts>
  <Company>MSHOME</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Phạm Thị Minh Yến</dc:title>
  <dc:creator>VAN BA</dc:creator>
  <cp:lastModifiedBy>Microsoft Office User</cp:lastModifiedBy>
  <cp:revision>28</cp:revision>
  <dcterms:created xsi:type="dcterms:W3CDTF">2002-01-01T07:02:56Z</dcterms:created>
  <dcterms:modified xsi:type="dcterms:W3CDTF">2021-03-14T15:29:06Z</dcterms:modified>
</cp:coreProperties>
</file>