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1" r:id="rId3"/>
    <p:sldId id="282" r:id="rId4"/>
    <p:sldId id="281" r:id="rId5"/>
    <p:sldId id="256" r:id="rId6"/>
    <p:sldId id="258" r:id="rId7"/>
    <p:sldId id="308" r:id="rId8"/>
    <p:sldId id="309" r:id="rId9"/>
    <p:sldId id="260" r:id="rId10"/>
    <p:sldId id="304" r:id="rId11"/>
    <p:sldId id="305" r:id="rId12"/>
    <p:sldId id="265" r:id="rId13"/>
    <p:sldId id="274" r:id="rId14"/>
    <p:sldId id="288" r:id="rId15"/>
    <p:sldId id="289" r:id="rId16"/>
    <p:sldId id="292" r:id="rId17"/>
    <p:sldId id="293" r:id="rId18"/>
    <p:sldId id="294" r:id="rId19"/>
    <p:sldId id="295" r:id="rId20"/>
    <p:sldId id="310" r:id="rId21"/>
    <p:sldId id="301" r:id="rId22"/>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0066"/>
    <a:srgbClr val="FFFF99"/>
    <a:srgbClr val="008000"/>
    <a:srgbClr val="0033CC"/>
    <a:srgbClr val="FF99FF"/>
    <a:srgbClr val="B6F6F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3130"/>
  </p:normalViewPr>
  <p:slideViewPr>
    <p:cSldViewPr>
      <p:cViewPr varScale="1">
        <p:scale>
          <a:sx n="60" d="100"/>
          <a:sy n="60" d="100"/>
        </p:scale>
        <p:origin x="9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tags" Target="tags/tag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5659A-294B-4627-B90B-C7B333DE04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28D35E-957A-4131-9E67-3A89443552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68B876-D69B-4FE6-8363-5D9EDD1ADD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F37652-96B1-4262-8058-9E77577040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54341-46D7-4D2A-8C1F-96E94E2CBE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AC42E0-4B88-4146-A236-A387435579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2496E-86B7-4907-B615-F6466E86E4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10C0A-F501-4275-9EF9-167B6C6BBE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B69B74-7459-4651-B500-60EB284C48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79622F-DFAE-4DB3-80A8-BCF86BFAFC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7B6D6-0B01-4388-BC4E-D860AE5524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A9DBC2-3AD4-4BA2-A896-C082C5E3EE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mn-cs"/>
              </a:defRPr>
            </a:lvl1pPr>
          </a:lstStyle>
          <a:p>
            <a:pPr>
              <a:defRPr/>
            </a:pPr>
            <a:fld id="{D1F95D06-8C98-441E-9801-D56C8F1C3B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 Id="rId3"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txBox="1">
            <a:spLocks noChangeArrowheads="1"/>
          </p:cNvSpPr>
          <p:nvPr/>
        </p:nvSpPr>
        <p:spPr bwMode="auto">
          <a:xfrm>
            <a:off x="2519363" y="-26988"/>
            <a:ext cx="3514725" cy="708026"/>
          </a:xfrm>
          <a:prstGeom prst="rect">
            <a:avLst/>
          </a:prstGeom>
          <a:noFill/>
          <a:ln w="9525">
            <a:noFill/>
            <a:miter lim="800000"/>
            <a:headEnd/>
            <a:tailEnd/>
          </a:ln>
        </p:spPr>
        <p:txBody>
          <a:bodyPr>
            <a:spAutoFit/>
          </a:bodyPr>
          <a:lstStyle/>
          <a:p>
            <a:pPr>
              <a:spcBef>
                <a:spcPct val="50000"/>
              </a:spcBef>
            </a:pPr>
            <a:r>
              <a:rPr lang="en-US" sz="4000">
                <a:solidFill>
                  <a:srgbClr val="0066FF"/>
                </a:solidFill>
                <a:latin typeface="Times New Roman" pitchFamily="18" charset="0"/>
              </a:rPr>
              <a:t>Ôn bài cũ:</a:t>
            </a:r>
          </a:p>
        </p:txBody>
      </p:sp>
      <p:sp>
        <p:nvSpPr>
          <p:cNvPr id="4103" name="Text Box 5"/>
          <p:cNvSpPr txBox="1">
            <a:spLocks noChangeArrowheads="1"/>
          </p:cNvSpPr>
          <p:nvPr/>
        </p:nvSpPr>
        <p:spPr bwMode="auto">
          <a:xfrm>
            <a:off x="125413" y="827088"/>
            <a:ext cx="8991600" cy="1077912"/>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1) Người dân ở Hoàng Liên Sơn làm những nghề gì? Nghề nào là chính?</a:t>
            </a:r>
          </a:p>
        </p:txBody>
      </p:sp>
      <p:sp>
        <p:nvSpPr>
          <p:cNvPr id="4104" name="Text Box 5"/>
          <p:cNvSpPr txBox="1">
            <a:spLocks noChangeArrowheads="1"/>
          </p:cNvSpPr>
          <p:nvPr/>
        </p:nvSpPr>
        <p:spPr bwMode="auto">
          <a:xfrm>
            <a:off x="12700" y="1984375"/>
            <a:ext cx="9061450" cy="3046413"/>
          </a:xfrm>
          <a:prstGeom prst="rect">
            <a:avLst/>
          </a:prstGeom>
          <a:noFill/>
          <a:ln w="9525">
            <a:noFill/>
            <a:miter lim="800000"/>
            <a:headEnd/>
            <a:tailEnd/>
          </a:ln>
        </p:spPr>
        <p:txBody>
          <a:bodyPr>
            <a:spAutoFit/>
          </a:bodyPr>
          <a:lstStyle/>
          <a:p>
            <a:pPr>
              <a:spcBef>
                <a:spcPct val="50000"/>
              </a:spcBef>
              <a:buFontTx/>
              <a:buChar char="-"/>
            </a:pPr>
            <a:r>
              <a:rPr lang="en-US" sz="3200" b="1">
                <a:solidFill>
                  <a:srgbClr val="FF0066"/>
                </a:solidFill>
                <a:latin typeface="Times New Roman" pitchFamily="18" charset="0"/>
              </a:rPr>
              <a:t>Họ trồng lúa, ngô, chè, trồng lanh dệt vải, trồng rau và cây ăn quả ,…ngoài ra ở đây còn có các nghề thủ công và khai thác khoáng sản.</a:t>
            </a:r>
          </a:p>
          <a:p>
            <a:pPr>
              <a:spcBef>
                <a:spcPct val="50000"/>
              </a:spcBef>
            </a:pPr>
            <a:r>
              <a:rPr lang="en-US" sz="3200" b="1">
                <a:latin typeface="Times New Roman" pitchFamily="18" charset="0"/>
              </a:rPr>
              <a:t>- </a:t>
            </a:r>
            <a:r>
              <a:rPr lang="en-US" sz="3200" b="1">
                <a:solidFill>
                  <a:srgbClr val="008000"/>
                </a:solidFill>
                <a:latin typeface="Times New Roman" pitchFamily="18" charset="0"/>
              </a:rPr>
              <a:t>Nghề nông là nghề chính</a:t>
            </a:r>
          </a:p>
          <a:p>
            <a:pPr>
              <a:spcBef>
                <a:spcPct val="50000"/>
              </a:spcBef>
              <a:buFontTx/>
              <a:buChar char="-"/>
            </a:pPr>
            <a:endParaRPr lang="en-US" sz="3200" b="1">
              <a:solidFill>
                <a:srgbClr val="008000"/>
              </a:solidFill>
              <a:latin typeface="Times New Roman" pitchFamily="18" charset="0"/>
            </a:endParaRPr>
          </a:p>
        </p:txBody>
      </p:sp>
      <p:sp>
        <p:nvSpPr>
          <p:cNvPr id="4105" name="Text Box 5"/>
          <p:cNvSpPr txBox="1">
            <a:spLocks noChangeArrowheads="1"/>
          </p:cNvSpPr>
          <p:nvPr/>
        </p:nvSpPr>
        <p:spPr bwMode="auto">
          <a:xfrm>
            <a:off x="98425" y="4413250"/>
            <a:ext cx="9217025" cy="1077913"/>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2) Kể tên một số sản phẩm thủ công truyền thống ở Hoàng Liên Sơn?</a:t>
            </a:r>
          </a:p>
        </p:txBody>
      </p:sp>
      <p:sp>
        <p:nvSpPr>
          <p:cNvPr id="4106" name="Text Box 5"/>
          <p:cNvSpPr txBox="1">
            <a:spLocks noChangeArrowheads="1"/>
          </p:cNvSpPr>
          <p:nvPr/>
        </p:nvSpPr>
        <p:spPr bwMode="auto">
          <a:xfrm>
            <a:off x="-9525" y="5638800"/>
            <a:ext cx="9067800" cy="1077913"/>
          </a:xfrm>
          <a:prstGeom prst="rect">
            <a:avLst/>
          </a:prstGeom>
          <a:noFill/>
          <a:ln w="9525">
            <a:noFill/>
            <a:miter lim="800000"/>
            <a:headEnd/>
            <a:tailEnd/>
          </a:ln>
        </p:spPr>
        <p:txBody>
          <a:bodyPr>
            <a:spAutoFit/>
          </a:bodyPr>
          <a:lstStyle/>
          <a:p>
            <a:pPr>
              <a:spcBef>
                <a:spcPct val="50000"/>
              </a:spcBef>
            </a:pPr>
            <a:r>
              <a:rPr lang="en-US" sz="3200" b="1">
                <a:solidFill>
                  <a:srgbClr val="333399"/>
                </a:solidFill>
                <a:latin typeface="Times New Roman" pitchFamily="18" charset="0"/>
              </a:rPr>
              <a:t>- Một số sản phẩm thủ công truyền thống như: Khăn, mũ, túi, tấm thảm….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arn(inHorizontal)">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barn(inHorizontal)">
                                      <p:cBhvr>
                                        <p:cTn id="12" dur="500"/>
                                        <p:tgtEl>
                                          <p:spTgt spid="41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barn(inHorizontal)">
                                      <p:cBhvr>
                                        <p:cTn id="17" dur="5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barn(inHorizontal)">
                                      <p:cBhvr>
                                        <p:cTn id="22"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7924800" cy="1754188"/>
          </a:xfrm>
          <a:prstGeom prst="rect">
            <a:avLst/>
          </a:prstGeom>
          <a:noFill/>
          <a:ln w="9525">
            <a:noFill/>
            <a:miter lim="800000"/>
            <a:headEnd/>
            <a:tailEnd/>
          </a:ln>
        </p:spPr>
        <p:txBody>
          <a:bodyPr>
            <a:spAutoFit/>
          </a:bodyPr>
          <a:lstStyle/>
          <a:p>
            <a:pPr algn="ctr">
              <a:spcBef>
                <a:spcPct val="50000"/>
              </a:spcBef>
            </a:pPr>
            <a:r>
              <a:rPr lang="en-US" sz="5400" b="1">
                <a:solidFill>
                  <a:srgbClr val="FF0000"/>
                </a:solidFill>
                <a:latin typeface="Times New Roman" pitchFamily="18" charset="0"/>
                <a:cs typeface="Times New Roman" pitchFamily="18" charset="0"/>
              </a:rPr>
              <a:t>2. Chè và cây ăn quả ở trung du</a:t>
            </a:r>
          </a:p>
        </p:txBody>
      </p:sp>
      <p:sp>
        <p:nvSpPr>
          <p:cNvPr id="11267" name="Text Box 8"/>
          <p:cNvSpPr txBox="1">
            <a:spLocks noChangeArrowheads="1"/>
          </p:cNvSpPr>
          <p:nvPr/>
        </p:nvSpPr>
        <p:spPr bwMode="auto">
          <a:xfrm>
            <a:off x="304800" y="1906588"/>
            <a:ext cx="8839200" cy="2862262"/>
          </a:xfrm>
          <a:prstGeom prst="rect">
            <a:avLst/>
          </a:prstGeom>
          <a:noFill/>
          <a:ln w="9525">
            <a:noFill/>
            <a:miter lim="800000"/>
            <a:headEnd/>
            <a:tailEnd/>
          </a:ln>
        </p:spPr>
        <p:txBody>
          <a:bodyPr>
            <a:spAutoFit/>
          </a:bodyPr>
          <a:lstStyle/>
          <a:p>
            <a:pPr algn="just"/>
            <a:r>
              <a:rPr lang="en-US" sz="6000" b="1">
                <a:solidFill>
                  <a:srgbClr val="0033CC"/>
                </a:solidFill>
                <a:latin typeface="Times New Roman" pitchFamily="18" charset="0"/>
                <a:cs typeface="Times New Roman" pitchFamily="18" charset="0"/>
              </a:rPr>
              <a:t>Em hãy quan sát hình 3 và nêu quy trình chế biến chè</a:t>
            </a:r>
            <a:r>
              <a:rPr lang="en-US" sz="4800" b="1">
                <a:solidFill>
                  <a:srgbClr val="0033CC"/>
                </a:solidFill>
                <a:latin typeface="Times New Roman" pitchFamily="18" charset="0"/>
                <a:cs typeface="Times New Roman" pitchFamily="18" charset="0"/>
              </a:rPr>
              <a:t> .</a:t>
            </a:r>
          </a:p>
        </p:txBody>
      </p:sp>
      <p:sp>
        <p:nvSpPr>
          <p:cNvPr id="55305" name="Oval 9"/>
          <p:cNvSpPr>
            <a:spLocks noChangeArrowheads="1"/>
          </p:cNvSpPr>
          <p:nvPr/>
        </p:nvSpPr>
        <p:spPr bwMode="auto">
          <a:xfrm>
            <a:off x="1600200" y="3962400"/>
            <a:ext cx="6324600" cy="2724150"/>
          </a:xfrm>
          <a:prstGeom prst="ellipse">
            <a:avLst/>
          </a:prstGeom>
          <a:solidFill>
            <a:srgbClr val="7030A0"/>
          </a:solidFill>
          <a:ln w="9525">
            <a:solidFill>
              <a:srgbClr val="0033CC"/>
            </a:solidFill>
            <a:round/>
            <a:headEnd/>
            <a:tailEnd/>
          </a:ln>
        </p:spPr>
        <p:txBody>
          <a:bodyPr wrap="none" anchor="ctr"/>
          <a:lstStyle/>
          <a:p>
            <a:pPr algn="ctr"/>
            <a:r>
              <a:rPr lang="en-US" sz="5400" b="1">
                <a:solidFill>
                  <a:schemeClr val="bg1"/>
                </a:solidFill>
                <a:latin typeface="Times New Roman" pitchFamily="18" charset="0"/>
                <a:cs typeface="Times New Roman" pitchFamily="18" charset="0"/>
              </a:rPr>
              <a:t>Thảo luận nhóm 2</a:t>
            </a:r>
          </a:p>
          <a:p>
            <a:pPr algn="ctr"/>
            <a:r>
              <a:rPr lang="en-US" sz="5400" b="1">
                <a:solidFill>
                  <a:schemeClr val="bg1"/>
                </a:solidFill>
                <a:latin typeface="Times New Roman" pitchFamily="18" charset="0"/>
                <a:cs typeface="Times New Roman" pitchFamily="18" charset="0"/>
              </a:rPr>
              <a:t>( 1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500" fill="hold"/>
                                        <p:tgtEl>
                                          <p:spTgt spid="11267"/>
                                        </p:tgtEl>
                                        <p:attrNameLst>
                                          <p:attrName>ppt_w</p:attrName>
                                        </p:attrNameLst>
                                      </p:cBhvr>
                                      <p:tavLst>
                                        <p:tav tm="0">
                                          <p:val>
                                            <p:fltVal val="0"/>
                                          </p:val>
                                        </p:tav>
                                        <p:tav tm="100000">
                                          <p:val>
                                            <p:strVal val="#ppt_w"/>
                                          </p:val>
                                        </p:tav>
                                      </p:tavLst>
                                    </p:anim>
                                    <p:anim calcmode="lin" valueType="num">
                                      <p:cBhvr>
                                        <p:cTn id="15" dur="500" fill="hold"/>
                                        <p:tgtEl>
                                          <p:spTgt spid="11267"/>
                                        </p:tgtEl>
                                        <p:attrNameLst>
                                          <p:attrName>ppt_h</p:attrName>
                                        </p:attrNameLst>
                                      </p:cBhvr>
                                      <p:tavLst>
                                        <p:tav tm="0">
                                          <p:val>
                                            <p:fltVal val="0"/>
                                          </p:val>
                                        </p:tav>
                                        <p:tav tm="100000">
                                          <p:val>
                                            <p:strVal val="#ppt_h"/>
                                          </p:val>
                                        </p:tav>
                                      </p:tavLst>
                                    </p:anim>
                                    <p:animEffect transition="in" filter="fade">
                                      <p:cBhvr>
                                        <p:cTn id="16" dur="5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5305"/>
                                        </p:tgtEl>
                                        <p:attrNameLst>
                                          <p:attrName>style.visibility</p:attrName>
                                        </p:attrNameLst>
                                      </p:cBhvr>
                                      <p:to>
                                        <p:strVal val="visible"/>
                                      </p:to>
                                    </p:set>
                                    <p:anim calcmode="lin" valueType="num">
                                      <p:cBhvr>
                                        <p:cTn id="21" dur="500" fill="hold"/>
                                        <p:tgtEl>
                                          <p:spTgt spid="55305"/>
                                        </p:tgtEl>
                                        <p:attrNameLst>
                                          <p:attrName>ppt_w</p:attrName>
                                        </p:attrNameLst>
                                      </p:cBhvr>
                                      <p:tavLst>
                                        <p:tav tm="0">
                                          <p:val>
                                            <p:fltVal val="0"/>
                                          </p:val>
                                        </p:tav>
                                        <p:tav tm="100000">
                                          <p:val>
                                            <p:strVal val="#ppt_w"/>
                                          </p:val>
                                        </p:tav>
                                      </p:tavLst>
                                    </p:anim>
                                    <p:anim calcmode="lin" valueType="num">
                                      <p:cBhvr>
                                        <p:cTn id="22" dur="500" fill="hold"/>
                                        <p:tgtEl>
                                          <p:spTgt spid="55305"/>
                                        </p:tgtEl>
                                        <p:attrNameLst>
                                          <p:attrName>ppt_h</p:attrName>
                                        </p:attrNameLst>
                                      </p:cBhvr>
                                      <p:tavLst>
                                        <p:tav tm="0">
                                          <p:val>
                                            <p:fltVal val="0"/>
                                          </p:val>
                                        </p:tav>
                                        <p:tav tm="100000">
                                          <p:val>
                                            <p:strVal val="#ppt_h"/>
                                          </p:val>
                                        </p:tav>
                                      </p:tavLst>
                                    </p:anim>
                                    <p:animEffect transition="in" filter="fade">
                                      <p:cBhvr>
                                        <p:cTn id="23"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553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635125" y="1079500"/>
            <a:ext cx="1371600" cy="528638"/>
          </a:xfrm>
          <a:prstGeom prst="rect">
            <a:avLst/>
          </a:prstGeom>
          <a:solidFill>
            <a:srgbClr val="B6F6F8"/>
          </a:solidFill>
          <a:ln w="9525">
            <a:solidFill>
              <a:srgbClr val="FF3300"/>
            </a:solidFill>
            <a:miter lim="800000"/>
            <a:headEnd/>
            <a:tailEnd/>
          </a:ln>
        </p:spPr>
        <p:txBody>
          <a:bodyPr>
            <a:spAutoFit/>
          </a:bodyPr>
          <a:lstStyle/>
          <a:p>
            <a:pPr>
              <a:spcBef>
                <a:spcPct val="50000"/>
              </a:spcBef>
            </a:pPr>
            <a:r>
              <a:rPr lang="en-US" sz="2800" b="1">
                <a:solidFill>
                  <a:srgbClr val="FF3300"/>
                </a:solidFill>
                <a:latin typeface="Times New Roman" pitchFamily="18" charset="0"/>
              </a:rPr>
              <a:t>Hái chè</a:t>
            </a:r>
          </a:p>
        </p:txBody>
      </p:sp>
      <p:sp>
        <p:nvSpPr>
          <p:cNvPr id="56323" name="Text Box 3"/>
          <p:cNvSpPr txBox="1">
            <a:spLocks noChangeArrowheads="1"/>
          </p:cNvSpPr>
          <p:nvPr/>
        </p:nvSpPr>
        <p:spPr bwMode="auto">
          <a:xfrm>
            <a:off x="2368550" y="1851025"/>
            <a:ext cx="2590800" cy="528638"/>
          </a:xfrm>
          <a:prstGeom prst="rect">
            <a:avLst/>
          </a:prstGeom>
          <a:solidFill>
            <a:srgbClr val="FFFF00"/>
          </a:solidFill>
          <a:ln w="9525">
            <a:solidFill>
              <a:srgbClr val="FF3300"/>
            </a:solidFill>
            <a:miter lim="800000"/>
            <a:headEnd/>
            <a:tailEnd/>
          </a:ln>
        </p:spPr>
        <p:txBody>
          <a:bodyPr>
            <a:spAutoFit/>
          </a:bodyPr>
          <a:lstStyle/>
          <a:p>
            <a:pPr>
              <a:spcBef>
                <a:spcPct val="50000"/>
              </a:spcBef>
            </a:pPr>
            <a:r>
              <a:rPr lang="en-US" sz="2800" b="1">
                <a:latin typeface="Times New Roman" pitchFamily="18" charset="0"/>
              </a:rPr>
              <a:t>Phân loại chè</a:t>
            </a:r>
          </a:p>
        </p:txBody>
      </p:sp>
      <p:sp>
        <p:nvSpPr>
          <p:cNvPr id="56324" name="Text Box 4"/>
          <p:cNvSpPr txBox="1">
            <a:spLocks noChangeArrowheads="1"/>
          </p:cNvSpPr>
          <p:nvPr/>
        </p:nvSpPr>
        <p:spPr bwMode="auto">
          <a:xfrm>
            <a:off x="5548313" y="1851025"/>
            <a:ext cx="2590800" cy="10763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sz="3200" b="1">
                <a:solidFill>
                  <a:srgbClr val="FF0000"/>
                </a:solidFill>
                <a:latin typeface="Times New Roman" pitchFamily="18" charset="0"/>
              </a:rPr>
              <a:t>Quy trình chế biến chè</a:t>
            </a:r>
          </a:p>
        </p:txBody>
      </p:sp>
      <p:sp>
        <p:nvSpPr>
          <p:cNvPr id="56325" name="Text Box 5"/>
          <p:cNvSpPr txBox="1">
            <a:spLocks noChangeArrowheads="1"/>
          </p:cNvSpPr>
          <p:nvPr/>
        </p:nvSpPr>
        <p:spPr bwMode="auto">
          <a:xfrm>
            <a:off x="3795713" y="4027488"/>
            <a:ext cx="3048000" cy="528637"/>
          </a:xfrm>
          <a:prstGeom prst="rect">
            <a:avLst/>
          </a:prstGeom>
          <a:solidFill>
            <a:srgbClr val="92D050"/>
          </a:solidFill>
          <a:ln w="9525">
            <a:solidFill>
              <a:srgbClr val="FF3300"/>
            </a:solidFill>
            <a:miter lim="800000"/>
            <a:headEnd/>
            <a:tailEnd/>
          </a:ln>
        </p:spPr>
        <p:txBody>
          <a:bodyPr>
            <a:spAutoFit/>
          </a:bodyPr>
          <a:lstStyle/>
          <a:p>
            <a:pPr>
              <a:spcBef>
                <a:spcPct val="50000"/>
              </a:spcBef>
            </a:pPr>
            <a:r>
              <a:rPr lang="en-US" sz="2800" b="1">
                <a:latin typeface="Times New Roman" pitchFamily="18" charset="0"/>
              </a:rPr>
              <a:t>Các sản phẩm chè</a:t>
            </a:r>
          </a:p>
        </p:txBody>
      </p:sp>
      <p:sp>
        <p:nvSpPr>
          <p:cNvPr id="56326" name="Text Box 6"/>
          <p:cNvSpPr txBox="1">
            <a:spLocks noChangeArrowheads="1"/>
          </p:cNvSpPr>
          <p:nvPr/>
        </p:nvSpPr>
        <p:spPr bwMode="auto">
          <a:xfrm>
            <a:off x="3505200" y="3065463"/>
            <a:ext cx="2438400" cy="528637"/>
          </a:xfrm>
          <a:prstGeom prst="rect">
            <a:avLst/>
          </a:prstGeom>
          <a:solidFill>
            <a:srgbClr val="FF99FF"/>
          </a:solidFill>
          <a:ln w="9525">
            <a:solidFill>
              <a:srgbClr val="FF3300"/>
            </a:solidFill>
            <a:miter lim="800000"/>
            <a:headEnd/>
            <a:tailEnd/>
          </a:ln>
        </p:spPr>
        <p:txBody>
          <a:bodyPr>
            <a:spAutoFit/>
          </a:bodyPr>
          <a:lstStyle/>
          <a:p>
            <a:pPr algn="ctr">
              <a:spcBef>
                <a:spcPct val="50000"/>
              </a:spcBef>
            </a:pPr>
            <a:r>
              <a:rPr lang="en-US" sz="2800" b="1">
                <a:latin typeface="Times New Roman" pitchFamily="18" charset="0"/>
              </a:rPr>
              <a:t>Vò, sấy khô</a:t>
            </a:r>
          </a:p>
        </p:txBody>
      </p:sp>
      <p:sp>
        <p:nvSpPr>
          <p:cNvPr id="56327" name="Line 7"/>
          <p:cNvSpPr>
            <a:spLocks noChangeShapeType="1"/>
          </p:cNvSpPr>
          <p:nvPr/>
        </p:nvSpPr>
        <p:spPr bwMode="auto">
          <a:xfrm>
            <a:off x="2667000" y="1608138"/>
            <a:ext cx="838200" cy="242887"/>
          </a:xfrm>
          <a:prstGeom prst="line">
            <a:avLst/>
          </a:prstGeom>
          <a:noFill/>
          <a:ln w="12700">
            <a:solidFill>
              <a:schemeClr val="tx1"/>
            </a:solidFill>
            <a:round/>
            <a:headEnd/>
            <a:tailEnd type="triangle" w="med" len="med"/>
          </a:ln>
        </p:spPr>
        <p:txBody>
          <a:bodyPr/>
          <a:lstStyle/>
          <a:p>
            <a:endParaRPr lang="en-US"/>
          </a:p>
        </p:txBody>
      </p:sp>
      <p:sp>
        <p:nvSpPr>
          <p:cNvPr id="56328" name="Line 8"/>
          <p:cNvSpPr>
            <a:spLocks noChangeShapeType="1"/>
          </p:cNvSpPr>
          <p:nvPr/>
        </p:nvSpPr>
        <p:spPr bwMode="auto">
          <a:xfrm>
            <a:off x="5014913" y="3594100"/>
            <a:ext cx="304800" cy="419100"/>
          </a:xfrm>
          <a:prstGeom prst="line">
            <a:avLst/>
          </a:prstGeom>
          <a:noFill/>
          <a:ln w="12700">
            <a:solidFill>
              <a:schemeClr val="tx1"/>
            </a:solidFill>
            <a:round/>
            <a:headEnd/>
            <a:tailEnd type="triangle" w="med" len="med"/>
          </a:ln>
        </p:spPr>
        <p:txBody>
          <a:bodyPr/>
          <a:lstStyle/>
          <a:p>
            <a:endParaRPr lang="en-US"/>
          </a:p>
        </p:txBody>
      </p:sp>
      <p:sp>
        <p:nvSpPr>
          <p:cNvPr id="56329" name="Line 9"/>
          <p:cNvSpPr>
            <a:spLocks noChangeShapeType="1"/>
          </p:cNvSpPr>
          <p:nvPr/>
        </p:nvSpPr>
        <p:spPr bwMode="auto">
          <a:xfrm>
            <a:off x="3746500" y="2379663"/>
            <a:ext cx="762000" cy="685800"/>
          </a:xfrm>
          <a:prstGeom prst="line">
            <a:avLst/>
          </a:prstGeom>
          <a:noFill/>
          <a:ln w="12700">
            <a:solidFill>
              <a:schemeClr val="tx1"/>
            </a:solidFill>
            <a:round/>
            <a:headEnd/>
            <a:tailEnd type="triangle" w="med" len="med"/>
          </a:ln>
        </p:spPr>
        <p:txBody>
          <a:bodyPr/>
          <a:lstStyle/>
          <a:p>
            <a:endParaRPr lang="en-US"/>
          </a:p>
        </p:txBody>
      </p:sp>
      <p:pic>
        <p:nvPicPr>
          <p:cNvPr id="24585" name="Picture 15" descr="Gtbrd009"/>
          <p:cNvPicPr>
            <a:picLocks noChangeAspect="1" noChangeArrowheads="1"/>
          </p:cNvPicPr>
          <p:nvPr/>
        </p:nvPicPr>
        <p:blipFill>
          <a:blip r:embed="rId2"/>
          <a:srcRect/>
          <a:stretch>
            <a:fillRect/>
          </a:stretch>
        </p:blipFill>
        <p:spPr bwMode="auto">
          <a:xfrm>
            <a:off x="-22225" y="0"/>
            <a:ext cx="9448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6322"/>
                                        </p:tgtEl>
                                        <p:attrNameLst>
                                          <p:attrName>style.visibility</p:attrName>
                                        </p:attrNameLst>
                                      </p:cBhvr>
                                      <p:to>
                                        <p:strVal val="visible"/>
                                      </p:to>
                                    </p:set>
                                    <p:animEffect transition="in" filter="box(in)">
                                      <p:cBhvr>
                                        <p:cTn id="13" dur="500"/>
                                        <p:tgtEl>
                                          <p:spTgt spid="563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6327"/>
                                        </p:tgtEl>
                                        <p:attrNameLst>
                                          <p:attrName>style.visibility</p:attrName>
                                        </p:attrNameLst>
                                      </p:cBhvr>
                                      <p:to>
                                        <p:strVal val="visible"/>
                                      </p:to>
                                    </p:set>
                                    <p:animEffect transition="in" filter="box(in)">
                                      <p:cBhvr>
                                        <p:cTn id="18" dur="500"/>
                                        <p:tgtEl>
                                          <p:spTgt spid="563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6323"/>
                                        </p:tgtEl>
                                        <p:attrNameLst>
                                          <p:attrName>style.visibility</p:attrName>
                                        </p:attrNameLst>
                                      </p:cBhvr>
                                      <p:to>
                                        <p:strVal val="visible"/>
                                      </p:to>
                                    </p:set>
                                    <p:animEffect transition="in" filter="box(in)">
                                      <p:cBhvr>
                                        <p:cTn id="23" dur="500"/>
                                        <p:tgtEl>
                                          <p:spTgt spid="563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6329"/>
                                        </p:tgtEl>
                                        <p:attrNameLst>
                                          <p:attrName>style.visibility</p:attrName>
                                        </p:attrNameLst>
                                      </p:cBhvr>
                                      <p:to>
                                        <p:strVal val="visible"/>
                                      </p:to>
                                    </p:set>
                                    <p:animEffect transition="in" filter="box(in)">
                                      <p:cBhvr>
                                        <p:cTn id="28" dur="500"/>
                                        <p:tgtEl>
                                          <p:spTgt spid="563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326"/>
                                        </p:tgtEl>
                                        <p:attrNameLst>
                                          <p:attrName>style.visibility</p:attrName>
                                        </p:attrNameLst>
                                      </p:cBhvr>
                                      <p:to>
                                        <p:strVal val="visible"/>
                                      </p:to>
                                    </p:set>
                                    <p:animEffect transition="in" filter="box(in)">
                                      <p:cBhvr>
                                        <p:cTn id="33" dur="500"/>
                                        <p:tgtEl>
                                          <p:spTgt spid="563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6328"/>
                                        </p:tgtEl>
                                        <p:attrNameLst>
                                          <p:attrName>style.visibility</p:attrName>
                                        </p:attrNameLst>
                                      </p:cBhvr>
                                      <p:to>
                                        <p:strVal val="visible"/>
                                      </p:to>
                                    </p:set>
                                    <p:animEffect transition="in" filter="box(in)">
                                      <p:cBhvr>
                                        <p:cTn id="38" dur="500"/>
                                        <p:tgtEl>
                                          <p:spTgt spid="563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6325"/>
                                        </p:tgtEl>
                                        <p:attrNameLst>
                                          <p:attrName>style.visibility</p:attrName>
                                        </p:attrNameLst>
                                      </p:cBhvr>
                                      <p:to>
                                        <p:strVal val="visible"/>
                                      </p:to>
                                    </p:set>
                                    <p:animEffect transition="in" filter="box(in)">
                                      <p:cBhvr>
                                        <p:cTn id="43"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nimBg="1"/>
      <p:bldP spid="56324" grpId="0" animBg="1"/>
      <p:bldP spid="56325" grpId="0" animBg="1"/>
      <p:bldP spid="56326" grpId="0" animBg="1"/>
      <p:bldP spid="56327" grpId="0" animBg="1"/>
      <p:bldP spid="56328" grpId="0" animBg="1"/>
      <p:bldP spid="563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a-ban-di-pha-rung-lam-ray_Tin180"/>
          <p:cNvPicPr>
            <a:picLocks noChangeAspect="1" noChangeArrowheads="1"/>
          </p:cNvPicPr>
          <p:nvPr/>
        </p:nvPicPr>
        <p:blipFill>
          <a:blip r:embed="rId2"/>
          <a:srcRect/>
          <a:stretch>
            <a:fillRect/>
          </a:stretch>
        </p:blipFill>
        <p:spPr bwMode="auto">
          <a:xfrm>
            <a:off x="304800" y="825500"/>
            <a:ext cx="4191000" cy="2603500"/>
          </a:xfrm>
          <a:prstGeom prst="rect">
            <a:avLst/>
          </a:prstGeom>
          <a:noFill/>
          <a:ln w="9525">
            <a:noFill/>
            <a:miter lim="800000"/>
            <a:headEnd/>
            <a:tailEnd/>
          </a:ln>
        </p:spPr>
      </p:pic>
      <p:pic>
        <p:nvPicPr>
          <p:cNvPr id="4" name="Picture 7" descr="Chat Pha Rung"/>
          <p:cNvPicPr>
            <a:picLocks noChangeAspect="1" noChangeArrowheads="1"/>
          </p:cNvPicPr>
          <p:nvPr/>
        </p:nvPicPr>
        <p:blipFill>
          <a:blip r:embed="rId3"/>
          <a:srcRect/>
          <a:stretch>
            <a:fillRect/>
          </a:stretch>
        </p:blipFill>
        <p:spPr bwMode="auto">
          <a:xfrm>
            <a:off x="4773613" y="825500"/>
            <a:ext cx="4114800" cy="2603500"/>
          </a:xfrm>
          <a:prstGeom prst="rect">
            <a:avLst/>
          </a:prstGeom>
          <a:noFill/>
          <a:ln w="28575">
            <a:solidFill>
              <a:srgbClr val="FF0000"/>
            </a:solidFill>
            <a:miter lim="800000"/>
            <a:headEnd/>
            <a:tailEnd/>
          </a:ln>
        </p:spPr>
      </p:pic>
      <p:pic>
        <p:nvPicPr>
          <p:cNvPr id="12295" name="Picture 7" descr="ANd9GcQsaakVl5GluQqgy56vUnipkLFxyOb5K41rq0XmakJdRTi5_fGgN1C6a-Wl"/>
          <p:cNvPicPr>
            <a:picLocks noChangeAspect="1" noChangeArrowheads="1"/>
          </p:cNvPicPr>
          <p:nvPr/>
        </p:nvPicPr>
        <p:blipFill>
          <a:blip r:embed="rId4"/>
          <a:srcRect/>
          <a:stretch>
            <a:fillRect/>
          </a:stretch>
        </p:blipFill>
        <p:spPr bwMode="auto">
          <a:xfrm>
            <a:off x="4697413" y="3657600"/>
            <a:ext cx="4267200" cy="2835275"/>
          </a:xfrm>
          <a:prstGeom prst="rect">
            <a:avLst/>
          </a:prstGeom>
          <a:noFill/>
          <a:ln w="9525">
            <a:noFill/>
            <a:miter lim="800000"/>
            <a:headEnd/>
            <a:tailEnd/>
          </a:ln>
        </p:spPr>
      </p:pic>
      <p:sp>
        <p:nvSpPr>
          <p:cNvPr id="29700" name="Text Box 5"/>
          <p:cNvSpPr txBox="1">
            <a:spLocks noChangeArrowheads="1"/>
          </p:cNvSpPr>
          <p:nvPr/>
        </p:nvSpPr>
        <p:spPr bwMode="auto">
          <a:xfrm>
            <a:off x="914400" y="304800"/>
            <a:ext cx="68580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3. Hoạt động trồng rừng và cây công nghiệp</a:t>
            </a:r>
          </a:p>
        </p:txBody>
      </p:sp>
      <p:sp>
        <p:nvSpPr>
          <p:cNvPr id="12302" name="Text Box 5"/>
          <p:cNvSpPr txBox="1">
            <a:spLocks noChangeArrowheads="1"/>
          </p:cNvSpPr>
          <p:nvPr/>
        </p:nvSpPr>
        <p:spPr bwMode="auto">
          <a:xfrm>
            <a:off x="49213" y="3630613"/>
            <a:ext cx="4724400" cy="120015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 Vì sao ở vùng trung du Bắc Bộ lại có những nơi đất trống, đồi trọc?</a:t>
            </a:r>
          </a:p>
        </p:txBody>
      </p:sp>
      <p:sp>
        <p:nvSpPr>
          <p:cNvPr id="12303" name="Text Box 5"/>
          <p:cNvSpPr txBox="1">
            <a:spLocks noChangeArrowheads="1"/>
          </p:cNvSpPr>
          <p:nvPr/>
        </p:nvSpPr>
        <p:spPr bwMode="auto">
          <a:xfrm>
            <a:off x="311150" y="4876800"/>
            <a:ext cx="4191000" cy="1200150"/>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Times New Roman" pitchFamily="18" charset="0"/>
              </a:rPr>
              <a:t>+ Vì rừng bị khai thác cạn kiệt do đốt phá rừng, khai thác gỗ bừa bãi,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02"/>
                                        </p:tgtEl>
                                        <p:attrNameLst>
                                          <p:attrName>style.visibility</p:attrName>
                                        </p:attrNameLst>
                                      </p:cBhvr>
                                      <p:to>
                                        <p:strVal val="visible"/>
                                      </p:to>
                                    </p:set>
                                    <p:animEffect transition="in" filter="box(in)">
                                      <p:cBhvr>
                                        <p:cTn id="12" dur="500"/>
                                        <p:tgtEl>
                                          <p:spTgt spid="12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303"/>
                                        </p:tgtEl>
                                        <p:attrNameLst>
                                          <p:attrName>style.visibility</p:attrName>
                                        </p:attrNameLst>
                                      </p:cBhvr>
                                      <p:to>
                                        <p:strVal val="visible"/>
                                      </p:to>
                                    </p:set>
                                    <p:animEffect transition="in" filter="barn(inHorizontal)">
                                      <p:cBhvr>
                                        <p:cTn id="17" dur="500"/>
                                        <p:tgtEl>
                                          <p:spTgt spid="12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ox(in)">
                                      <p:cBhvr>
                                        <p:cTn id="2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23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9200" y="381000"/>
            <a:ext cx="6242050" cy="944563"/>
          </a:xfrm>
        </p:spPr>
        <p:txBody>
          <a:bodyPr/>
          <a:lstStyle/>
          <a:p>
            <a:pPr algn="l" eaLnBrk="1" hangingPunct="1"/>
            <a:r>
              <a:rPr lang="en-US" sz="2400" b="1" smtClean="0">
                <a:solidFill>
                  <a:srgbClr val="FF0000"/>
                </a:solidFill>
                <a:latin typeface="Times New Roman" pitchFamily="18" charset="0"/>
              </a:rPr>
              <a:t>- Để khắc phục tình trạng này, người dân nơi đây đã trồng những loại cây gì?</a:t>
            </a:r>
          </a:p>
        </p:txBody>
      </p:sp>
      <p:sp>
        <p:nvSpPr>
          <p:cNvPr id="21509" name="Rectangle 5"/>
          <p:cNvSpPr>
            <a:spLocks noChangeArrowheads="1"/>
          </p:cNvSpPr>
          <p:nvPr/>
        </p:nvSpPr>
        <p:spPr bwMode="auto">
          <a:xfrm>
            <a:off x="1087438" y="212725"/>
            <a:ext cx="6096000" cy="944563"/>
          </a:xfrm>
          <a:prstGeom prst="rect">
            <a:avLst/>
          </a:prstGeom>
          <a:noFill/>
          <a:ln w="9525">
            <a:noFill/>
            <a:miter lim="800000"/>
            <a:headEnd/>
            <a:tailEnd/>
          </a:ln>
        </p:spPr>
        <p:txBody>
          <a:bodyPr anchor="ctr"/>
          <a:lstStyle/>
          <a:p>
            <a:r>
              <a:rPr lang="en-US" sz="2400" b="1">
                <a:solidFill>
                  <a:srgbClr val="0033CC"/>
                </a:solidFill>
                <a:latin typeface="Times New Roman" pitchFamily="18" charset="0"/>
              </a:rPr>
              <a:t>+ Tích cực trồng lại rừng, cây công nghiệp lâu năm và cây ăn quả</a:t>
            </a:r>
          </a:p>
        </p:txBody>
      </p:sp>
      <p:pic>
        <p:nvPicPr>
          <p:cNvPr id="30723" name="Picture 7" descr="images"/>
          <p:cNvPicPr>
            <a:picLocks noChangeAspect="1" noChangeArrowheads="1"/>
          </p:cNvPicPr>
          <p:nvPr/>
        </p:nvPicPr>
        <p:blipFill>
          <a:blip r:embed="rId2"/>
          <a:srcRect/>
          <a:stretch>
            <a:fillRect/>
          </a:stretch>
        </p:blipFill>
        <p:spPr bwMode="auto">
          <a:xfrm>
            <a:off x="1087438" y="1371600"/>
            <a:ext cx="3067050" cy="1752600"/>
          </a:xfrm>
          <a:prstGeom prst="rect">
            <a:avLst/>
          </a:prstGeom>
          <a:noFill/>
          <a:ln w="9525">
            <a:solidFill>
              <a:srgbClr val="0033CC"/>
            </a:solidFill>
            <a:miter lim="800000"/>
            <a:headEnd/>
            <a:tailEnd/>
          </a:ln>
        </p:spPr>
      </p:pic>
      <p:pic>
        <p:nvPicPr>
          <p:cNvPr id="30724" name="il_fi" descr="nhat-giup-phat-trien-cay-an-qua-co-mui-o-dbscl-0"/>
          <p:cNvPicPr>
            <a:picLocks noChangeAspect="1" noChangeArrowheads="1"/>
          </p:cNvPicPr>
          <p:nvPr/>
        </p:nvPicPr>
        <p:blipFill>
          <a:blip r:embed="rId3"/>
          <a:srcRect/>
          <a:stretch>
            <a:fillRect/>
          </a:stretch>
        </p:blipFill>
        <p:spPr bwMode="auto">
          <a:xfrm>
            <a:off x="1031875" y="3203575"/>
            <a:ext cx="3095625" cy="1828800"/>
          </a:xfrm>
          <a:prstGeom prst="rect">
            <a:avLst/>
          </a:prstGeom>
          <a:noFill/>
          <a:ln w="9525">
            <a:solidFill>
              <a:srgbClr val="000000"/>
            </a:solidFill>
            <a:miter lim="800000"/>
            <a:headEnd/>
            <a:tailEnd/>
          </a:ln>
        </p:spPr>
      </p:pic>
      <p:pic>
        <p:nvPicPr>
          <p:cNvPr id="30725" name="il_fi" descr="1"/>
          <p:cNvPicPr>
            <a:picLocks noChangeAspect="1" noChangeArrowheads="1"/>
          </p:cNvPicPr>
          <p:nvPr/>
        </p:nvPicPr>
        <p:blipFill>
          <a:blip r:embed="rId4"/>
          <a:srcRect/>
          <a:stretch>
            <a:fillRect/>
          </a:stretch>
        </p:blipFill>
        <p:spPr bwMode="auto">
          <a:xfrm>
            <a:off x="4586288" y="3203575"/>
            <a:ext cx="3408362" cy="1905000"/>
          </a:xfrm>
          <a:prstGeom prst="rect">
            <a:avLst/>
          </a:prstGeom>
          <a:noFill/>
          <a:ln w="9525">
            <a:noFill/>
            <a:miter lim="800000"/>
            <a:headEnd/>
            <a:tailEnd/>
          </a:ln>
        </p:spPr>
      </p:pic>
      <p:sp>
        <p:nvSpPr>
          <p:cNvPr id="30726" name="Rectangle 11"/>
          <p:cNvSpPr>
            <a:spLocks noChangeArrowheads="1"/>
          </p:cNvSpPr>
          <p:nvPr/>
        </p:nvSpPr>
        <p:spPr bwMode="auto">
          <a:xfrm>
            <a:off x="1447800" y="5237163"/>
            <a:ext cx="5638800" cy="533400"/>
          </a:xfrm>
          <a:prstGeom prst="rect">
            <a:avLst/>
          </a:prstGeom>
          <a:noFill/>
          <a:ln w="9525">
            <a:noFill/>
            <a:miter lim="800000"/>
            <a:headEnd/>
            <a:tailEnd/>
          </a:ln>
        </p:spPr>
        <p:txBody>
          <a:bodyPr anchor="ctr"/>
          <a:lstStyle/>
          <a:p>
            <a:r>
              <a:rPr lang="en-US" sz="2400" b="1">
                <a:solidFill>
                  <a:srgbClr val="0033CC"/>
                </a:solidFill>
                <a:latin typeface="Times New Roman" pitchFamily="18" charset="0"/>
              </a:rPr>
              <a:t>- Nêu tác dụng của việc trồng rừng?</a:t>
            </a:r>
          </a:p>
        </p:txBody>
      </p:sp>
      <p:sp>
        <p:nvSpPr>
          <p:cNvPr id="21516" name="Rectangle 12"/>
          <p:cNvSpPr>
            <a:spLocks noChangeArrowheads="1"/>
          </p:cNvSpPr>
          <p:nvPr/>
        </p:nvSpPr>
        <p:spPr bwMode="auto">
          <a:xfrm>
            <a:off x="1228725" y="5334000"/>
            <a:ext cx="6259513" cy="533400"/>
          </a:xfrm>
          <a:prstGeom prst="rect">
            <a:avLst/>
          </a:prstGeom>
          <a:solidFill>
            <a:schemeClr val="bg1"/>
          </a:solidFill>
          <a:ln w="9525">
            <a:noFill/>
            <a:miter lim="800000"/>
            <a:headEnd/>
            <a:tailEnd/>
          </a:ln>
        </p:spPr>
        <p:txBody>
          <a:bodyPr anchor="ctr"/>
          <a:lstStyle/>
          <a:p>
            <a:r>
              <a:rPr lang="en-US" sz="2400" b="1">
                <a:solidFill>
                  <a:srgbClr val="0033CC"/>
                </a:solidFill>
                <a:latin typeface="Times New Roman" pitchFamily="18" charset="0"/>
              </a:rPr>
              <a:t>+ Rừng che phủ đồi, ngăn chặn tình trạng đất bị xói mòn và xấu đi. </a:t>
            </a:r>
          </a:p>
        </p:txBody>
      </p:sp>
      <p:pic>
        <p:nvPicPr>
          <p:cNvPr id="30728" name="il_fi" descr="Rng_U_Minh_11312943381"/>
          <p:cNvPicPr>
            <a:picLocks noChangeAspect="1" noChangeArrowheads="1"/>
          </p:cNvPicPr>
          <p:nvPr/>
        </p:nvPicPr>
        <p:blipFill>
          <a:blip r:embed="rId5"/>
          <a:srcRect/>
          <a:stretch>
            <a:fillRect/>
          </a:stretch>
        </p:blipFill>
        <p:spPr bwMode="auto">
          <a:xfrm>
            <a:off x="4613275" y="1371600"/>
            <a:ext cx="3352800" cy="1797050"/>
          </a:xfrm>
          <a:prstGeom prst="rect">
            <a:avLst/>
          </a:prstGeom>
          <a:noFill/>
          <a:ln w="952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1506"/>
                                        </p:tgtEl>
                                        <p:attrNameLst>
                                          <p:attrName>ppt_x</p:attrName>
                                        </p:attrNameLst>
                                      </p:cBhvr>
                                      <p:tavLst>
                                        <p:tav tm="0">
                                          <p:val>
                                            <p:strVal val="ppt_x"/>
                                          </p:val>
                                        </p:tav>
                                        <p:tav tm="100000">
                                          <p:val>
                                            <p:strVal val="ppt_x"/>
                                          </p:val>
                                        </p:tav>
                                      </p:tavLst>
                                    </p:anim>
                                    <p:anim calcmode="lin" valueType="num">
                                      <p:cBhvr additive="base">
                                        <p:cTn id="7" dur="500"/>
                                        <p:tgtEl>
                                          <p:spTgt spid="21506"/>
                                        </p:tgtEl>
                                        <p:attrNameLst>
                                          <p:attrName>ppt_y</p:attrName>
                                        </p:attrNameLst>
                                      </p:cBhvr>
                                      <p:tavLst>
                                        <p:tav tm="0">
                                          <p:val>
                                            <p:strVal val="ppt_y"/>
                                          </p:val>
                                        </p:tav>
                                        <p:tav tm="100000">
                                          <p:val>
                                            <p:strVal val="1+ppt_h/2"/>
                                          </p:val>
                                        </p:tav>
                                      </p:tavLst>
                                    </p:anim>
                                    <p:set>
                                      <p:cBhvr>
                                        <p:cTn id="8" dur="1" fill="hold">
                                          <p:stCondLst>
                                            <p:cond delay="499"/>
                                          </p:stCondLst>
                                        </p:cTn>
                                        <p:tgtEl>
                                          <p:spTgt spid="2150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circle(in)">
                                      <p:cBhvr>
                                        <p:cTn id="13" dur="2000"/>
                                        <p:tgtEl>
                                          <p:spTgt spid="21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516"/>
                                        </p:tgtEl>
                                        <p:attrNameLst>
                                          <p:attrName>style.visibility</p:attrName>
                                        </p:attrNameLst>
                                      </p:cBhvr>
                                      <p:to>
                                        <p:strVal val="visible"/>
                                      </p:to>
                                    </p:set>
                                    <p:animEffect transition="in" filter="wipe(down)">
                                      <p:cBhvr>
                                        <p:cTn id="18"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P spid="215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46" name="Group 34"/>
          <p:cNvGraphicFramePr>
            <a:graphicFrameLocks noGrp="1"/>
          </p:cNvGraphicFramePr>
          <p:nvPr>
            <p:ph/>
          </p:nvPr>
        </p:nvGraphicFramePr>
        <p:xfrm>
          <a:off x="228600" y="1981200"/>
          <a:ext cx="8763000" cy="2514600"/>
        </p:xfrm>
        <a:graphic>
          <a:graphicData uri="http://schemas.openxmlformats.org/drawingml/2006/table">
            <a:tbl>
              <a:tblPr/>
              <a:tblGrid>
                <a:gridCol w="3810000"/>
                <a:gridCol w="1676400"/>
                <a:gridCol w="1524000"/>
                <a:gridCol w="1752600"/>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2" name="Text Box 19"/>
          <p:cNvSpPr txBox="1">
            <a:spLocks noChangeArrowheads="1"/>
          </p:cNvSpPr>
          <p:nvPr/>
        </p:nvSpPr>
        <p:spPr bwMode="auto">
          <a:xfrm>
            <a:off x="304800" y="2286000"/>
            <a:ext cx="2590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Năm</a:t>
            </a:r>
          </a:p>
        </p:txBody>
      </p:sp>
      <p:sp>
        <p:nvSpPr>
          <p:cNvPr id="31763" name="Text Box 20"/>
          <p:cNvSpPr txBox="1">
            <a:spLocks noChangeArrowheads="1"/>
          </p:cNvSpPr>
          <p:nvPr/>
        </p:nvSpPr>
        <p:spPr bwMode="auto">
          <a:xfrm>
            <a:off x="457200" y="3276600"/>
            <a:ext cx="2819400" cy="946150"/>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rPr>
              <a:t>Diện tích rừng trồng mới ( ha)</a:t>
            </a:r>
          </a:p>
        </p:txBody>
      </p:sp>
      <p:sp>
        <p:nvSpPr>
          <p:cNvPr id="31764" name="Text Box 21"/>
          <p:cNvSpPr txBox="1">
            <a:spLocks noChangeArrowheads="1"/>
          </p:cNvSpPr>
          <p:nvPr/>
        </p:nvSpPr>
        <p:spPr bwMode="auto">
          <a:xfrm>
            <a:off x="4191000" y="2362200"/>
            <a:ext cx="9906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2001</a:t>
            </a:r>
          </a:p>
        </p:txBody>
      </p:sp>
      <p:sp>
        <p:nvSpPr>
          <p:cNvPr id="31765" name="Text Box 22"/>
          <p:cNvSpPr txBox="1">
            <a:spLocks noChangeArrowheads="1"/>
          </p:cNvSpPr>
          <p:nvPr/>
        </p:nvSpPr>
        <p:spPr bwMode="auto">
          <a:xfrm>
            <a:off x="5943600" y="2362200"/>
            <a:ext cx="9906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2002</a:t>
            </a:r>
          </a:p>
        </p:txBody>
      </p:sp>
      <p:sp>
        <p:nvSpPr>
          <p:cNvPr id="31766" name="Text Box 23"/>
          <p:cNvSpPr txBox="1">
            <a:spLocks noChangeArrowheads="1"/>
          </p:cNvSpPr>
          <p:nvPr/>
        </p:nvSpPr>
        <p:spPr bwMode="auto">
          <a:xfrm>
            <a:off x="7467600" y="2362200"/>
            <a:ext cx="9906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2003</a:t>
            </a:r>
          </a:p>
        </p:txBody>
      </p:sp>
      <p:sp>
        <p:nvSpPr>
          <p:cNvPr id="31767" name="Text Box 24"/>
          <p:cNvSpPr txBox="1">
            <a:spLocks noChangeArrowheads="1"/>
          </p:cNvSpPr>
          <p:nvPr/>
        </p:nvSpPr>
        <p:spPr bwMode="auto">
          <a:xfrm>
            <a:off x="7377113" y="3452813"/>
            <a:ext cx="1143000" cy="519112"/>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rPr>
              <a:t>5700</a:t>
            </a:r>
          </a:p>
        </p:txBody>
      </p:sp>
      <p:sp>
        <p:nvSpPr>
          <p:cNvPr id="31768" name="Text Box 25"/>
          <p:cNvSpPr txBox="1">
            <a:spLocks noChangeArrowheads="1"/>
          </p:cNvSpPr>
          <p:nvPr/>
        </p:nvSpPr>
        <p:spPr bwMode="auto">
          <a:xfrm>
            <a:off x="5867400" y="3452813"/>
            <a:ext cx="1066800" cy="519112"/>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rPr>
              <a:t>5500</a:t>
            </a:r>
          </a:p>
        </p:txBody>
      </p:sp>
      <p:sp>
        <p:nvSpPr>
          <p:cNvPr id="31769" name="Text Box 26"/>
          <p:cNvSpPr txBox="1">
            <a:spLocks noChangeArrowheads="1"/>
          </p:cNvSpPr>
          <p:nvPr/>
        </p:nvSpPr>
        <p:spPr bwMode="auto">
          <a:xfrm>
            <a:off x="4191000" y="3489325"/>
            <a:ext cx="1219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rPr>
              <a:t>4600</a:t>
            </a:r>
          </a:p>
        </p:txBody>
      </p:sp>
      <p:sp>
        <p:nvSpPr>
          <p:cNvPr id="31770" name="Text Box 27"/>
          <p:cNvSpPr txBox="1">
            <a:spLocks noChangeArrowheads="1"/>
          </p:cNvSpPr>
          <p:nvPr/>
        </p:nvSpPr>
        <p:spPr bwMode="auto">
          <a:xfrm>
            <a:off x="-14288" y="985838"/>
            <a:ext cx="9463088" cy="584200"/>
          </a:xfrm>
          <a:prstGeom prst="rect">
            <a:avLst/>
          </a:prstGeom>
          <a:noFill/>
          <a:ln w="9525">
            <a:noFill/>
            <a:miter lim="800000"/>
            <a:headEnd/>
            <a:tailEnd/>
          </a:ln>
        </p:spPr>
        <p:txBody>
          <a:bodyPr>
            <a:spAutoFit/>
          </a:bodyPr>
          <a:lstStyle/>
          <a:p>
            <a:pPr>
              <a:spcBef>
                <a:spcPct val="50000"/>
              </a:spcBef>
            </a:pPr>
            <a:r>
              <a:rPr lang="en-US" sz="3200" b="1">
                <a:solidFill>
                  <a:schemeClr val="accent2"/>
                </a:solidFill>
                <a:latin typeface="Times New Roman" pitchFamily="18" charset="0"/>
              </a:rPr>
              <a:t>Bảng số liệu về diện tích trồng rừng mới ở Phú Thọ</a:t>
            </a:r>
          </a:p>
        </p:txBody>
      </p:sp>
      <p:sp>
        <p:nvSpPr>
          <p:cNvPr id="38940" name="Text Box 28"/>
          <p:cNvSpPr txBox="1">
            <a:spLocks noChangeArrowheads="1"/>
          </p:cNvSpPr>
          <p:nvPr/>
        </p:nvSpPr>
        <p:spPr bwMode="auto">
          <a:xfrm>
            <a:off x="138113" y="4791075"/>
            <a:ext cx="8686800" cy="1755775"/>
          </a:xfrm>
          <a:prstGeom prst="rect">
            <a:avLst/>
          </a:prstGeom>
          <a:noFill/>
          <a:ln w="9525">
            <a:noFill/>
            <a:miter lim="800000"/>
            <a:headEnd/>
            <a:tailEnd/>
          </a:ln>
        </p:spPr>
        <p:txBody>
          <a:bodyPr>
            <a:spAutoFit/>
          </a:bodyPr>
          <a:lstStyle/>
          <a:p>
            <a:pPr algn="just">
              <a:spcBef>
                <a:spcPct val="50000"/>
              </a:spcBef>
            </a:pPr>
            <a:r>
              <a:rPr lang="en-US" sz="3600" b="1">
                <a:solidFill>
                  <a:srgbClr val="333399"/>
                </a:solidFill>
                <a:latin typeface="Times New Roman" pitchFamily="18" charset="0"/>
              </a:rPr>
              <a:t>Dựa vào bảng số liệu, hãy nhận xét về diện tích rừng được trồng mới ở Phú Thọ (tăng hay giảm )?</a:t>
            </a:r>
          </a:p>
        </p:txBody>
      </p:sp>
      <p:sp>
        <p:nvSpPr>
          <p:cNvPr id="31772" name="Text Box 5"/>
          <p:cNvSpPr txBox="1">
            <a:spLocks noChangeArrowheads="1"/>
          </p:cNvSpPr>
          <p:nvPr/>
        </p:nvSpPr>
        <p:spPr bwMode="auto">
          <a:xfrm>
            <a:off x="-14288" y="26988"/>
            <a:ext cx="8839201" cy="647700"/>
          </a:xfrm>
          <a:prstGeom prst="rect">
            <a:avLst/>
          </a:prstGeom>
          <a:noFill/>
          <a:ln w="9525">
            <a:noFill/>
            <a:miter lim="800000"/>
            <a:headEnd/>
            <a:tailEnd/>
          </a:ln>
        </p:spPr>
        <p:txBody>
          <a:bodyPr>
            <a:spAutoFit/>
          </a:bodyPr>
          <a:lstStyle/>
          <a:p>
            <a:pPr>
              <a:spcBef>
                <a:spcPct val="50000"/>
              </a:spcBef>
            </a:pPr>
            <a:r>
              <a:rPr lang="en-US" sz="3600" b="1">
                <a:solidFill>
                  <a:srgbClr val="FF0000"/>
                </a:solidFill>
                <a:latin typeface="Times New Roman" pitchFamily="18" charset="0"/>
              </a:rPr>
              <a:t>3. Hoạt động trồng rừng và cây ăn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40"/>
                                        </p:tgtEl>
                                        <p:attrNameLst>
                                          <p:attrName>style.visibility</p:attrName>
                                        </p:attrNameLst>
                                      </p:cBhvr>
                                      <p:to>
                                        <p:strVal val="visible"/>
                                      </p:to>
                                    </p:set>
                                    <p:anim calcmode="lin" valueType="num">
                                      <p:cBhvr additive="base">
                                        <p:cTn id="7" dur="500" fill="hold"/>
                                        <p:tgtEl>
                                          <p:spTgt spid="38940"/>
                                        </p:tgtEl>
                                        <p:attrNameLst>
                                          <p:attrName>ppt_x</p:attrName>
                                        </p:attrNameLst>
                                      </p:cBhvr>
                                      <p:tavLst>
                                        <p:tav tm="0">
                                          <p:val>
                                            <p:strVal val="#ppt_x"/>
                                          </p:val>
                                        </p:tav>
                                        <p:tav tm="100000">
                                          <p:val>
                                            <p:strVal val="#ppt_x"/>
                                          </p:val>
                                        </p:tav>
                                      </p:tavLst>
                                    </p:anim>
                                    <p:anim calcmode="lin" valueType="num">
                                      <p:cBhvr additive="base">
                                        <p:cTn id="8" dur="500" fill="hold"/>
                                        <p:tgtEl>
                                          <p:spTgt spid="38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4800" y="1676400"/>
            <a:ext cx="8353425" cy="461963"/>
          </a:xfrm>
          <a:prstGeom prst="rect">
            <a:avLst/>
          </a:prstGeom>
          <a:noFill/>
          <a:ln w="9525">
            <a:noFill/>
            <a:miter lim="800000"/>
            <a:headEnd/>
            <a:tailEnd/>
          </a:ln>
        </p:spPr>
        <p:txBody>
          <a:bodyPr>
            <a:spAutoFit/>
          </a:bodyPr>
          <a:lstStyle/>
          <a:p>
            <a:pPr>
              <a:spcBef>
                <a:spcPct val="50000"/>
              </a:spcBef>
            </a:pPr>
            <a:r>
              <a:rPr lang="en-US" sz="2400" b="1">
                <a:solidFill>
                  <a:srgbClr val="0033CC"/>
                </a:solidFill>
                <a:latin typeface="Times New Roman" pitchFamily="18" charset="0"/>
              </a:rPr>
              <a:t>?1. Đặc điểm địa hình của vùng đồi ở trung du Bắc Bộ?</a:t>
            </a:r>
          </a:p>
        </p:txBody>
      </p:sp>
      <p:sp>
        <p:nvSpPr>
          <p:cNvPr id="39939" name="Text Box 3"/>
          <p:cNvSpPr txBox="1">
            <a:spLocks noChangeArrowheads="1"/>
          </p:cNvSpPr>
          <p:nvPr/>
        </p:nvSpPr>
        <p:spPr bwMode="auto">
          <a:xfrm>
            <a:off x="685800" y="2806700"/>
            <a:ext cx="49530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  A. Đỉnh nhọn, sườn dốc.</a:t>
            </a:r>
          </a:p>
        </p:txBody>
      </p:sp>
      <p:sp>
        <p:nvSpPr>
          <p:cNvPr id="39940" name="Text Box 4"/>
          <p:cNvSpPr txBox="1">
            <a:spLocks noChangeArrowheads="1"/>
          </p:cNvSpPr>
          <p:nvPr/>
        </p:nvSpPr>
        <p:spPr bwMode="auto">
          <a:xfrm>
            <a:off x="838200" y="3873500"/>
            <a:ext cx="48768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B. Đỉnh tròn, sườn thoải.</a:t>
            </a:r>
          </a:p>
        </p:txBody>
      </p:sp>
      <p:sp>
        <p:nvSpPr>
          <p:cNvPr id="39941" name="Text Box 5"/>
          <p:cNvSpPr txBox="1">
            <a:spLocks noChangeArrowheads="1"/>
          </p:cNvSpPr>
          <p:nvPr/>
        </p:nvSpPr>
        <p:spPr bwMode="auto">
          <a:xfrm>
            <a:off x="762000" y="4876800"/>
            <a:ext cx="5410200" cy="579438"/>
          </a:xfrm>
          <a:prstGeom prst="rect">
            <a:avLst/>
          </a:prstGeom>
          <a:noFill/>
          <a:ln w="9525">
            <a:noFill/>
            <a:miter lim="800000"/>
            <a:headEnd/>
            <a:tailEnd/>
          </a:ln>
        </p:spPr>
        <p:txBody>
          <a:bodyPr>
            <a:spAutoFit/>
          </a:bodyPr>
          <a:lstStyle/>
          <a:p>
            <a:pPr>
              <a:spcBef>
                <a:spcPct val="50000"/>
              </a:spcBef>
            </a:pPr>
            <a:r>
              <a:rPr lang="en-US" sz="3200">
                <a:latin typeface=".VnTime" pitchFamily="34" charset="0"/>
              </a:rPr>
              <a:t> C. </a:t>
            </a:r>
            <a:r>
              <a:rPr lang="en-US" sz="3200" b="1">
                <a:latin typeface="Times New Roman" pitchFamily="18" charset="0"/>
              </a:rPr>
              <a:t>Đỉnh cao, sắc nhọn.</a:t>
            </a:r>
            <a:endParaRPr lang="en-US" sz="3200" b="1">
              <a:latin typeface=".VnTime" pitchFamily="34" charset="0"/>
            </a:endParaRPr>
          </a:p>
        </p:txBody>
      </p:sp>
      <p:sp>
        <p:nvSpPr>
          <p:cNvPr id="32773" name="WordArt 6"/>
          <p:cNvSpPr>
            <a:spLocks noChangeArrowheads="1" noChangeShapeType="1" noTextEdit="1"/>
          </p:cNvSpPr>
          <p:nvPr/>
        </p:nvSpPr>
        <p:spPr bwMode="auto">
          <a:xfrm>
            <a:off x="2362200" y="1295400"/>
            <a:ext cx="3733800" cy="571500"/>
          </a:xfrm>
          <a:prstGeom prst="rect">
            <a:avLst/>
          </a:prstGeom>
        </p:spPr>
        <p:txBody>
          <a:bodyPr spcFirstLastPara="1" wrap="none" fromWordArt="1">
            <a:prstTxWarp prst="textArchUp">
              <a:avLst>
                <a:gd name="adj" fmla="val 10800004"/>
              </a:avLst>
            </a:prstTxWarp>
          </a:bodyPr>
          <a:lstStyle/>
          <a:p>
            <a:pPr algn="ctr"/>
            <a:r>
              <a:rPr lang="vi-VN" sz="4000" kern="10">
                <a:ln w="9525">
                  <a:solidFill>
                    <a:srgbClr val="FFCC00"/>
                  </a:solidFill>
                  <a:round/>
                  <a:headEnd/>
                  <a:tailEnd/>
                </a:ln>
                <a:solidFill>
                  <a:srgbClr val="FF0000"/>
                </a:solidFill>
                <a:latin typeface="Arial"/>
                <a:cs typeface="Arial"/>
              </a:rPr>
              <a:t>Hãy chọn ý đúng</a:t>
            </a:r>
            <a:endParaRPr lang="en-US" sz="4000" kern="10">
              <a:ln w="9525">
                <a:solidFill>
                  <a:srgbClr val="FFCC00"/>
                </a:solidFill>
                <a:round/>
                <a:headEnd/>
                <a:tailEnd/>
              </a:ln>
              <a:solidFill>
                <a:srgbClr val="FF0000"/>
              </a:solidFill>
              <a:latin typeface="Arial"/>
              <a:cs typeface="Arial"/>
            </a:endParaRPr>
          </a:p>
        </p:txBody>
      </p:sp>
      <p:sp>
        <p:nvSpPr>
          <p:cNvPr id="39943" name="AutoShape 7"/>
          <p:cNvSpPr>
            <a:spLocks noChangeArrowheads="1"/>
          </p:cNvSpPr>
          <p:nvPr/>
        </p:nvSpPr>
        <p:spPr bwMode="auto">
          <a:xfrm>
            <a:off x="5105400" y="3810000"/>
            <a:ext cx="4038600" cy="1905000"/>
          </a:xfrm>
          <a:prstGeom prst="irregularSeal2">
            <a:avLst/>
          </a:prstGeom>
          <a:solidFill>
            <a:srgbClr val="99FF99"/>
          </a:solidFill>
          <a:ln w="57150">
            <a:solidFill>
              <a:srgbClr val="FF0066"/>
            </a:solidFill>
            <a:miter lim="800000"/>
            <a:headEnd/>
            <a:tailEnd/>
          </a:ln>
        </p:spPr>
        <p:txBody>
          <a:bodyPr wrap="none" anchor="ctr"/>
          <a:lstStyle/>
          <a:p>
            <a:pPr algn="ctr"/>
            <a:r>
              <a:rPr lang="en-US" sz="3200" b="1">
                <a:solidFill>
                  <a:srgbClr val="FF0000"/>
                </a:solidFill>
                <a:latin typeface="Times New Roman" pitchFamily="18" charset="0"/>
              </a:rPr>
              <a:t>Đáp án: B</a:t>
            </a:r>
          </a:p>
        </p:txBody>
      </p:sp>
      <p:sp>
        <p:nvSpPr>
          <p:cNvPr id="39944" name="Oval 8"/>
          <p:cNvSpPr>
            <a:spLocks noChangeArrowheads="1"/>
          </p:cNvSpPr>
          <p:nvPr/>
        </p:nvSpPr>
        <p:spPr bwMode="auto">
          <a:xfrm>
            <a:off x="685800" y="3733800"/>
            <a:ext cx="762000" cy="762000"/>
          </a:xfrm>
          <a:prstGeom prst="ellipse">
            <a:avLst/>
          </a:prstGeom>
          <a:noFill/>
          <a:ln w="38100">
            <a:solidFill>
              <a:srgbClr val="FF0066"/>
            </a:solidFill>
            <a:round/>
            <a:headEnd/>
            <a:tailEnd/>
          </a:ln>
        </p:spPr>
        <p:txBody>
          <a:bodyPr wrap="none" anchor="ctr"/>
          <a:lstStyle/>
          <a:p>
            <a:endParaRPr lang="en-US"/>
          </a:p>
        </p:txBody>
      </p:sp>
      <p:pic>
        <p:nvPicPr>
          <p:cNvPr id="39948" name="Picture 12" descr="Vortec space"/>
          <p:cNvPicPr>
            <a:picLocks noChangeAspect="1" noChangeArrowheads="1"/>
          </p:cNvPicPr>
          <p:nvPr/>
        </p:nvPicPr>
        <p:blipFill>
          <a:blip r:embed="rId5"/>
          <a:srcRect/>
          <a:stretch>
            <a:fillRect/>
          </a:stretch>
        </p:blipFill>
        <p:spPr bwMode="auto">
          <a:xfrm>
            <a:off x="0" y="0"/>
            <a:ext cx="1676400" cy="1257300"/>
          </a:xfrm>
          <a:prstGeom prst="rect">
            <a:avLst/>
          </a:prstGeom>
          <a:noFill/>
          <a:ln w="9525">
            <a:noFill/>
            <a:miter lim="800000"/>
            <a:headEnd/>
            <a:tailEnd/>
          </a:ln>
        </p:spPr>
      </p:pic>
      <p:sp>
        <p:nvSpPr>
          <p:cNvPr id="39949" name="WordArt 13"/>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3</a:t>
            </a:r>
          </a:p>
        </p:txBody>
      </p:sp>
      <p:sp>
        <p:nvSpPr>
          <p:cNvPr id="39950" name="WordArt 14"/>
          <p:cNvSpPr>
            <a:spLocks noChangeArrowheads="1" noChangeShapeType="1" noTextEdit="1"/>
          </p:cNvSpPr>
          <p:nvPr/>
        </p:nvSpPr>
        <p:spPr bwMode="auto">
          <a:xfrm>
            <a:off x="933450"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4</a:t>
            </a:r>
          </a:p>
        </p:txBody>
      </p:sp>
      <p:sp>
        <p:nvSpPr>
          <p:cNvPr id="39951" name="WordArt 15"/>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5</a:t>
            </a:r>
          </a:p>
        </p:txBody>
      </p:sp>
      <p:sp>
        <p:nvSpPr>
          <p:cNvPr id="39952" name="WordArt 16"/>
          <p:cNvSpPr>
            <a:spLocks noChangeArrowheads="1" noChangeShapeType="1" noTextEdit="1"/>
          </p:cNvSpPr>
          <p:nvPr/>
        </p:nvSpPr>
        <p:spPr bwMode="auto">
          <a:xfrm>
            <a:off x="91916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
        <p:nvSpPr>
          <p:cNvPr id="39953" name="WordArt 17"/>
          <p:cNvSpPr>
            <a:spLocks noChangeArrowheads="1" noChangeShapeType="1" noTextEdit="1"/>
          </p:cNvSpPr>
          <p:nvPr/>
        </p:nvSpPr>
        <p:spPr bwMode="auto">
          <a:xfrm>
            <a:off x="976313" y="323850"/>
            <a:ext cx="228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1</a:t>
            </a:r>
          </a:p>
        </p:txBody>
      </p:sp>
      <p:sp>
        <p:nvSpPr>
          <p:cNvPr id="39954" name="WordArt 18"/>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2</a:t>
            </a:r>
          </a:p>
        </p:txBody>
      </p:sp>
      <p:sp>
        <p:nvSpPr>
          <p:cNvPr id="39955" name="WordArt 19"/>
          <p:cNvSpPr>
            <a:spLocks noChangeArrowheads="1" noChangeShapeType="1" noTextEdit="1"/>
          </p:cNvSpPr>
          <p:nvPr/>
        </p:nvSpPr>
        <p:spPr bwMode="auto">
          <a:xfrm>
            <a:off x="44291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p:cTn id="11" dur="2000" fill="hold"/>
                                        <p:tgtEl>
                                          <p:spTgt spid="39939"/>
                                        </p:tgtEl>
                                        <p:attrNameLst>
                                          <p:attrName>ppt_w</p:attrName>
                                        </p:attrNameLst>
                                      </p:cBhvr>
                                      <p:tavLst>
                                        <p:tav tm="0">
                                          <p:val>
                                            <p:fltVal val="0"/>
                                          </p:val>
                                        </p:tav>
                                        <p:tav tm="100000">
                                          <p:val>
                                            <p:strVal val="#ppt_w"/>
                                          </p:val>
                                        </p:tav>
                                      </p:tavLst>
                                    </p:anim>
                                    <p:anim calcmode="lin" valueType="num">
                                      <p:cBhvr>
                                        <p:cTn id="12" dur="2000" fill="hold"/>
                                        <p:tgtEl>
                                          <p:spTgt spid="39939"/>
                                        </p:tgtEl>
                                        <p:attrNameLst>
                                          <p:attrName>ppt_h</p:attrName>
                                        </p:attrNameLst>
                                      </p:cBhvr>
                                      <p:tavLst>
                                        <p:tav tm="0">
                                          <p:val>
                                            <p:fltVal val="0"/>
                                          </p:val>
                                        </p:tav>
                                        <p:tav tm="100000">
                                          <p:val>
                                            <p:strVal val="#ppt_h"/>
                                          </p:val>
                                        </p:tav>
                                      </p:tavLst>
                                    </p:anim>
                                    <p:anim calcmode="lin" valueType="num">
                                      <p:cBhvr>
                                        <p:cTn id="13" dur="2000" fill="hold"/>
                                        <p:tgtEl>
                                          <p:spTgt spid="39939"/>
                                        </p:tgtEl>
                                        <p:attrNameLst>
                                          <p:attrName>style.rotation</p:attrName>
                                        </p:attrNameLst>
                                      </p:cBhvr>
                                      <p:tavLst>
                                        <p:tav tm="0">
                                          <p:val>
                                            <p:fltVal val="360"/>
                                          </p:val>
                                        </p:tav>
                                        <p:tav tm="100000">
                                          <p:val>
                                            <p:fltVal val="0"/>
                                          </p:val>
                                        </p:tav>
                                      </p:tavLst>
                                    </p:anim>
                                    <p:animEffect transition="in" filter="fade">
                                      <p:cBhvr>
                                        <p:cTn id="14" dur="2000"/>
                                        <p:tgtEl>
                                          <p:spTgt spid="3993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p:cTn id="17" dur="2000" fill="hold"/>
                                        <p:tgtEl>
                                          <p:spTgt spid="39940"/>
                                        </p:tgtEl>
                                        <p:attrNameLst>
                                          <p:attrName>ppt_w</p:attrName>
                                        </p:attrNameLst>
                                      </p:cBhvr>
                                      <p:tavLst>
                                        <p:tav tm="0">
                                          <p:val>
                                            <p:fltVal val="0"/>
                                          </p:val>
                                        </p:tav>
                                        <p:tav tm="100000">
                                          <p:val>
                                            <p:strVal val="#ppt_w"/>
                                          </p:val>
                                        </p:tav>
                                      </p:tavLst>
                                    </p:anim>
                                    <p:anim calcmode="lin" valueType="num">
                                      <p:cBhvr>
                                        <p:cTn id="18" dur="2000" fill="hold"/>
                                        <p:tgtEl>
                                          <p:spTgt spid="39940"/>
                                        </p:tgtEl>
                                        <p:attrNameLst>
                                          <p:attrName>ppt_h</p:attrName>
                                        </p:attrNameLst>
                                      </p:cBhvr>
                                      <p:tavLst>
                                        <p:tav tm="0">
                                          <p:val>
                                            <p:fltVal val="0"/>
                                          </p:val>
                                        </p:tav>
                                        <p:tav tm="100000">
                                          <p:val>
                                            <p:strVal val="#ppt_h"/>
                                          </p:val>
                                        </p:tav>
                                      </p:tavLst>
                                    </p:anim>
                                    <p:anim calcmode="lin" valueType="num">
                                      <p:cBhvr>
                                        <p:cTn id="19" dur="2000" fill="hold"/>
                                        <p:tgtEl>
                                          <p:spTgt spid="39940"/>
                                        </p:tgtEl>
                                        <p:attrNameLst>
                                          <p:attrName>style.rotation</p:attrName>
                                        </p:attrNameLst>
                                      </p:cBhvr>
                                      <p:tavLst>
                                        <p:tav tm="0">
                                          <p:val>
                                            <p:fltVal val="360"/>
                                          </p:val>
                                        </p:tav>
                                        <p:tav tm="100000">
                                          <p:val>
                                            <p:fltVal val="0"/>
                                          </p:val>
                                        </p:tav>
                                      </p:tavLst>
                                    </p:anim>
                                    <p:animEffect transition="in" filter="fade">
                                      <p:cBhvr>
                                        <p:cTn id="20" dur="2000"/>
                                        <p:tgtEl>
                                          <p:spTgt spid="39940"/>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p:cTn id="23" dur="2000" fill="hold"/>
                                        <p:tgtEl>
                                          <p:spTgt spid="39941"/>
                                        </p:tgtEl>
                                        <p:attrNameLst>
                                          <p:attrName>ppt_w</p:attrName>
                                        </p:attrNameLst>
                                      </p:cBhvr>
                                      <p:tavLst>
                                        <p:tav tm="0">
                                          <p:val>
                                            <p:fltVal val="0"/>
                                          </p:val>
                                        </p:tav>
                                        <p:tav tm="100000">
                                          <p:val>
                                            <p:strVal val="#ppt_w"/>
                                          </p:val>
                                        </p:tav>
                                      </p:tavLst>
                                    </p:anim>
                                    <p:anim calcmode="lin" valueType="num">
                                      <p:cBhvr>
                                        <p:cTn id="24" dur="2000" fill="hold"/>
                                        <p:tgtEl>
                                          <p:spTgt spid="39941"/>
                                        </p:tgtEl>
                                        <p:attrNameLst>
                                          <p:attrName>ppt_h</p:attrName>
                                        </p:attrNameLst>
                                      </p:cBhvr>
                                      <p:tavLst>
                                        <p:tav tm="0">
                                          <p:val>
                                            <p:fltVal val="0"/>
                                          </p:val>
                                        </p:tav>
                                        <p:tav tm="100000">
                                          <p:val>
                                            <p:strVal val="#ppt_h"/>
                                          </p:val>
                                        </p:tav>
                                      </p:tavLst>
                                    </p:anim>
                                    <p:anim calcmode="lin" valueType="num">
                                      <p:cBhvr>
                                        <p:cTn id="25" dur="2000" fill="hold"/>
                                        <p:tgtEl>
                                          <p:spTgt spid="39941"/>
                                        </p:tgtEl>
                                        <p:attrNameLst>
                                          <p:attrName>style.rotation</p:attrName>
                                        </p:attrNameLst>
                                      </p:cBhvr>
                                      <p:tavLst>
                                        <p:tav tm="0">
                                          <p:val>
                                            <p:fltVal val="360"/>
                                          </p:val>
                                        </p:tav>
                                        <p:tav tm="100000">
                                          <p:val>
                                            <p:fltVal val="0"/>
                                          </p:val>
                                        </p:tav>
                                      </p:tavLst>
                                    </p:anim>
                                    <p:animEffect transition="in" filter="fade">
                                      <p:cBhvr>
                                        <p:cTn id="26" dur="2000"/>
                                        <p:tgtEl>
                                          <p:spTgt spid="39941"/>
                                        </p:tgtEl>
                                      </p:cBhvr>
                                    </p:animEffect>
                                  </p:childTnLst>
                                </p:cTn>
                              </p:par>
                              <p:par>
                                <p:cTn id="27" presetID="5" presetClass="entr" presetSubtype="10" fill="hold" nodeType="withEffect">
                                  <p:stCondLst>
                                    <p:cond delay="0"/>
                                  </p:stCondLst>
                                  <p:childTnLst>
                                    <p:set>
                                      <p:cBhvr>
                                        <p:cTn id="28" dur="1" fill="hold">
                                          <p:stCondLst>
                                            <p:cond delay="0"/>
                                          </p:stCondLst>
                                        </p:cTn>
                                        <p:tgtEl>
                                          <p:spTgt spid="39940"/>
                                        </p:tgtEl>
                                        <p:attrNameLst>
                                          <p:attrName>style.visibility</p:attrName>
                                        </p:attrNameLst>
                                      </p:cBhvr>
                                      <p:to>
                                        <p:strVal val="visible"/>
                                      </p:to>
                                    </p:set>
                                    <p:animEffect transition="in" filter="checkerboard(across)">
                                      <p:cBhvr>
                                        <p:cTn id="29" dur="500"/>
                                        <p:tgtEl>
                                          <p:spTgt spid="39940"/>
                                        </p:tgtEl>
                                      </p:cBhvr>
                                    </p:animEffect>
                                  </p:childTnLst>
                                </p:cTn>
                              </p:par>
                              <p:par>
                                <p:cTn id="30" presetID="5" presetClass="entr" presetSubtype="10" fill="hold" nodeType="with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checkerboard(across)">
                                      <p:cBhvr>
                                        <p:cTn id="32" dur="500"/>
                                        <p:tgtEl>
                                          <p:spTgt spid="39941"/>
                                        </p:tgtEl>
                                      </p:cBhvr>
                                    </p:animEffect>
                                  </p:childTnLst>
                                </p:cTn>
                              </p:par>
                            </p:childTnLst>
                          </p:cTn>
                        </p:par>
                        <p:par>
                          <p:cTn id="33" fill="hold" nodeType="afterGroup">
                            <p:stCondLst>
                              <p:cond delay="4000"/>
                            </p:stCondLst>
                            <p:childTnLst>
                              <p:par>
                                <p:cTn id="34" presetID="10" presetClass="entr" presetSubtype="0" fill="hold" nodeType="afterEffect">
                                  <p:stCondLst>
                                    <p:cond delay="0"/>
                                  </p:stCondLst>
                                  <p:childTnLst>
                                    <p:set>
                                      <p:cBhvr>
                                        <p:cTn id="35" dur="1" fill="hold">
                                          <p:stCondLst>
                                            <p:cond delay="0"/>
                                          </p:stCondLst>
                                        </p:cTn>
                                        <p:tgtEl>
                                          <p:spTgt spid="39948"/>
                                        </p:tgtEl>
                                        <p:attrNameLst>
                                          <p:attrName>style.visibility</p:attrName>
                                        </p:attrNameLst>
                                      </p:cBhvr>
                                      <p:to>
                                        <p:strVal val="visible"/>
                                      </p:to>
                                    </p:set>
                                    <p:animEffect transition="in" filter="fade">
                                      <p:cBhvr>
                                        <p:cTn id="36" dur="500"/>
                                        <p:tgtEl>
                                          <p:spTgt spid="399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951"/>
                                        </p:tgtEl>
                                        <p:attrNameLst>
                                          <p:attrName>style.visibility</p:attrName>
                                        </p:attrNameLst>
                                      </p:cBhvr>
                                      <p:to>
                                        <p:strVal val="visible"/>
                                      </p:to>
                                    </p:set>
                                    <p:animEffect transition="in" filter="fade">
                                      <p:cBhvr>
                                        <p:cTn id="41" dur="1000"/>
                                        <p:tgtEl>
                                          <p:spTgt spid="399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955"/>
                                        </p:tgtEl>
                                        <p:attrNameLst>
                                          <p:attrName>style.visibility</p:attrName>
                                        </p:attrNameLst>
                                      </p:cBhvr>
                                      <p:to>
                                        <p:strVal val="visible"/>
                                      </p:to>
                                    </p:set>
                                    <p:animEffect transition="in" filter="fade">
                                      <p:cBhvr>
                                        <p:cTn id="44" dur="500"/>
                                        <p:tgtEl>
                                          <p:spTgt spid="39955"/>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9950"/>
                                        </p:tgtEl>
                                        <p:attrNameLst>
                                          <p:attrName>style.visibility</p:attrName>
                                        </p:attrNameLst>
                                      </p:cBhvr>
                                      <p:to>
                                        <p:strVal val="visible"/>
                                      </p:to>
                                    </p:set>
                                    <p:animEffect transition="in" filter="fade">
                                      <p:cBhvr>
                                        <p:cTn id="48" dur="1000"/>
                                        <p:tgtEl>
                                          <p:spTgt spid="39950"/>
                                        </p:tgtEl>
                                      </p:cBhvr>
                                    </p:animEffect>
                                  </p:childTnLst>
                                  <p:subTnLst>
                                    <p:audio>
                                      <p:cMediaNode>
                                        <p:cTn display="0" masterRel="sameClick">
                                          <p:stCondLst>
                                            <p:cond evt="begin" delay="0">
                                              <p:tn val="46"/>
                                            </p:cond>
                                          </p:stCondLst>
                                          <p:endCondLst>
                                            <p:cond evt="onStopAudio" delay="0">
                                              <p:tgtEl>
                                                <p:sldTgt/>
                                              </p:tgtEl>
                                            </p:cond>
                                          </p:endCondLst>
                                        </p:cTn>
                                        <p:tgtEl>
                                          <p:sndTgt r:embed="rId2" name="Chuong 2.wav"/>
                                        </p:tgtEl>
                                      </p:cMediaNode>
                                    </p:audio>
                                  </p:subTnLst>
                                </p:cTn>
                              </p:par>
                              <p:par>
                                <p:cTn id="49" presetID="10" presetClass="exit" presetSubtype="0" fill="hold" grpId="1" nodeType="withEffect">
                                  <p:stCondLst>
                                    <p:cond delay="0"/>
                                  </p:stCondLst>
                                  <p:childTnLst>
                                    <p:animEffect transition="out" filter="fade">
                                      <p:cBhvr>
                                        <p:cTn id="50" dur="500"/>
                                        <p:tgtEl>
                                          <p:spTgt spid="39951"/>
                                        </p:tgtEl>
                                      </p:cBhvr>
                                    </p:animEffect>
                                    <p:set>
                                      <p:cBhvr>
                                        <p:cTn id="51" dur="1" fill="hold">
                                          <p:stCondLst>
                                            <p:cond delay="499"/>
                                          </p:stCondLst>
                                        </p:cTn>
                                        <p:tgtEl>
                                          <p:spTgt spid="39951"/>
                                        </p:tgtEl>
                                        <p:attrNameLst>
                                          <p:attrName>style.visibility</p:attrName>
                                        </p:attrNameLst>
                                      </p:cBhvr>
                                      <p:to>
                                        <p:strVal val="hidden"/>
                                      </p:to>
                                    </p:set>
                                  </p:child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39949"/>
                                        </p:tgtEl>
                                        <p:attrNameLst>
                                          <p:attrName>style.visibility</p:attrName>
                                        </p:attrNameLst>
                                      </p:cBhvr>
                                      <p:to>
                                        <p:strVal val="visible"/>
                                      </p:to>
                                    </p:set>
                                    <p:animEffect transition="in" filter="fade">
                                      <p:cBhvr>
                                        <p:cTn id="55" dur="1000"/>
                                        <p:tgtEl>
                                          <p:spTgt spid="39949"/>
                                        </p:tgtEl>
                                      </p:cBhvr>
                                    </p:animEffect>
                                  </p:childTnLst>
                                  <p:subTnLst>
                                    <p:audio>
                                      <p:cMediaNode>
                                        <p:cTn display="0" masterRel="sameClick">
                                          <p:stCondLst>
                                            <p:cond evt="begin" delay="0">
                                              <p:tn val="53"/>
                                            </p:cond>
                                          </p:stCondLst>
                                          <p:endCondLst>
                                            <p:cond evt="onStopAudio" delay="0">
                                              <p:tgtEl>
                                                <p:sldTgt/>
                                              </p:tgtEl>
                                            </p:cond>
                                          </p:endCondLst>
                                        </p:cTn>
                                        <p:tgtEl>
                                          <p:sndTgt r:embed="rId2" name="Chuong 2.wav"/>
                                        </p:tgtEl>
                                      </p:cMediaNode>
                                    </p:audio>
                                  </p:subTnLst>
                                </p:cTn>
                              </p:par>
                              <p:par>
                                <p:cTn id="56" presetID="10" presetClass="exit" presetSubtype="0" fill="hold" grpId="1" nodeType="withEffect">
                                  <p:stCondLst>
                                    <p:cond delay="0"/>
                                  </p:stCondLst>
                                  <p:childTnLst>
                                    <p:animEffect transition="out" filter="fade">
                                      <p:cBhvr>
                                        <p:cTn id="57" dur="500"/>
                                        <p:tgtEl>
                                          <p:spTgt spid="39950"/>
                                        </p:tgtEl>
                                      </p:cBhvr>
                                    </p:animEffect>
                                    <p:set>
                                      <p:cBhvr>
                                        <p:cTn id="58" dur="1" fill="hold">
                                          <p:stCondLst>
                                            <p:cond delay="499"/>
                                          </p:stCondLst>
                                        </p:cTn>
                                        <p:tgtEl>
                                          <p:spTgt spid="39950"/>
                                        </p:tgtEl>
                                        <p:attrNameLst>
                                          <p:attrName>style.visibility</p:attrName>
                                        </p:attrNameLst>
                                      </p:cBhvr>
                                      <p:to>
                                        <p:strVal val="hidden"/>
                                      </p:to>
                                    </p:set>
                                  </p:childTnLst>
                                </p:cTn>
                              </p:par>
                            </p:childTnLst>
                          </p:cTn>
                        </p:par>
                        <p:par>
                          <p:cTn id="59" fill="hold" nodeType="afterGroup">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39954"/>
                                        </p:tgtEl>
                                        <p:attrNameLst>
                                          <p:attrName>style.visibility</p:attrName>
                                        </p:attrNameLst>
                                      </p:cBhvr>
                                      <p:to>
                                        <p:strVal val="visible"/>
                                      </p:to>
                                    </p:set>
                                    <p:animEffect transition="in" filter="fade">
                                      <p:cBhvr>
                                        <p:cTn id="62" dur="1000"/>
                                        <p:tgtEl>
                                          <p:spTgt spid="39954"/>
                                        </p:tgtEl>
                                      </p:cBhvr>
                                    </p:animEffect>
                                  </p:childTnLst>
                                  <p:subTnLst>
                                    <p:audio>
                                      <p:cMediaNode>
                                        <p:cTn display="0" masterRel="sameClick">
                                          <p:stCondLst>
                                            <p:cond evt="begin" delay="0">
                                              <p:tn val="60"/>
                                            </p:cond>
                                          </p:stCondLst>
                                          <p:endCondLst>
                                            <p:cond evt="onStopAudio" delay="0">
                                              <p:tgtEl>
                                                <p:sldTgt/>
                                              </p:tgtEl>
                                            </p:cond>
                                          </p:endCondLst>
                                        </p:cTn>
                                        <p:tgtEl>
                                          <p:sndTgt r:embed="rId2" name="Chuong 2.wav"/>
                                        </p:tgtEl>
                                      </p:cMediaNode>
                                    </p:audio>
                                  </p:subTnLst>
                                </p:cTn>
                              </p:par>
                              <p:par>
                                <p:cTn id="63" presetID="10" presetClass="exit" presetSubtype="0" fill="hold" grpId="1" nodeType="withEffect">
                                  <p:stCondLst>
                                    <p:cond delay="0"/>
                                  </p:stCondLst>
                                  <p:childTnLst>
                                    <p:animEffect transition="out" filter="fade">
                                      <p:cBhvr>
                                        <p:cTn id="64" dur="500"/>
                                        <p:tgtEl>
                                          <p:spTgt spid="39949"/>
                                        </p:tgtEl>
                                      </p:cBhvr>
                                    </p:animEffect>
                                    <p:set>
                                      <p:cBhvr>
                                        <p:cTn id="65" dur="1" fill="hold">
                                          <p:stCondLst>
                                            <p:cond delay="499"/>
                                          </p:stCondLst>
                                        </p:cTn>
                                        <p:tgtEl>
                                          <p:spTgt spid="39949"/>
                                        </p:tgtEl>
                                        <p:attrNameLst>
                                          <p:attrName>style.visibility</p:attrName>
                                        </p:attrNameLst>
                                      </p:cBhvr>
                                      <p:to>
                                        <p:strVal val="hidden"/>
                                      </p:to>
                                    </p:set>
                                  </p:childTnLst>
                                </p:cTn>
                              </p:par>
                            </p:childTnLst>
                          </p:cTn>
                        </p:par>
                        <p:par>
                          <p:cTn id="66" fill="hold" nodeType="afterGroup">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39953"/>
                                        </p:tgtEl>
                                        <p:attrNameLst>
                                          <p:attrName>style.visibility</p:attrName>
                                        </p:attrNameLst>
                                      </p:cBhvr>
                                      <p:to>
                                        <p:strVal val="visible"/>
                                      </p:to>
                                    </p:set>
                                    <p:animEffect transition="in" filter="fade">
                                      <p:cBhvr>
                                        <p:cTn id="69" dur="1000"/>
                                        <p:tgtEl>
                                          <p:spTgt spid="39953"/>
                                        </p:tgtEl>
                                      </p:cBhvr>
                                    </p:animEffect>
                                  </p:childTnLst>
                                  <p:subTnLst>
                                    <p:audio>
                                      <p:cMediaNode>
                                        <p:cTn display="0" masterRel="sameClick">
                                          <p:stCondLst>
                                            <p:cond evt="begin" delay="0">
                                              <p:tn val="67"/>
                                            </p:cond>
                                          </p:stCondLst>
                                          <p:endCondLst>
                                            <p:cond evt="onStopAudio" delay="0">
                                              <p:tgtEl>
                                                <p:sldTgt/>
                                              </p:tgtEl>
                                            </p:cond>
                                          </p:endCondLst>
                                        </p:cTn>
                                        <p:tgtEl>
                                          <p:sndTgt r:embed="rId2" name="Chuong 2.wav"/>
                                        </p:tgtEl>
                                      </p:cMediaNode>
                                    </p:audio>
                                  </p:subTnLst>
                                </p:cTn>
                              </p:par>
                              <p:par>
                                <p:cTn id="70" presetID="10" presetClass="exit" presetSubtype="0" fill="hold" grpId="1" nodeType="withEffect">
                                  <p:stCondLst>
                                    <p:cond delay="0"/>
                                  </p:stCondLst>
                                  <p:childTnLst>
                                    <p:animEffect transition="out" filter="fade">
                                      <p:cBhvr>
                                        <p:cTn id="71" dur="500"/>
                                        <p:tgtEl>
                                          <p:spTgt spid="39954"/>
                                        </p:tgtEl>
                                      </p:cBhvr>
                                    </p:animEffect>
                                    <p:set>
                                      <p:cBhvr>
                                        <p:cTn id="72" dur="1" fill="hold">
                                          <p:stCondLst>
                                            <p:cond delay="499"/>
                                          </p:stCondLst>
                                        </p:cTn>
                                        <p:tgtEl>
                                          <p:spTgt spid="39954"/>
                                        </p:tgtEl>
                                        <p:attrNameLst>
                                          <p:attrName>style.visibility</p:attrName>
                                        </p:attrNameLst>
                                      </p:cBhvr>
                                      <p:to>
                                        <p:strVal val="hidden"/>
                                      </p:to>
                                    </p:set>
                                  </p:childTnLst>
                                </p:cTn>
                              </p:par>
                            </p:childTnLst>
                          </p:cTn>
                        </p:par>
                        <p:par>
                          <p:cTn id="73" fill="hold" nodeType="afterGroup">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39952"/>
                                        </p:tgtEl>
                                        <p:attrNameLst>
                                          <p:attrName>style.visibility</p:attrName>
                                        </p:attrNameLst>
                                      </p:cBhvr>
                                      <p:to>
                                        <p:strVal val="visible"/>
                                      </p:to>
                                    </p:set>
                                    <p:animEffect transition="in" filter="fade">
                                      <p:cBhvr>
                                        <p:cTn id="76" dur="1000"/>
                                        <p:tgtEl>
                                          <p:spTgt spid="39952"/>
                                        </p:tgtEl>
                                      </p:cBhvr>
                                    </p:animEffect>
                                  </p:childTnLst>
                                  <p:subTnLst>
                                    <p:audio>
                                      <p:cMediaNode>
                                        <p:cTn display="0" masterRel="sameClick">
                                          <p:stCondLst>
                                            <p:cond evt="begin" delay="0">
                                              <p:tn val="74"/>
                                            </p:cond>
                                          </p:stCondLst>
                                          <p:endCondLst>
                                            <p:cond evt="onStopAudio" delay="0">
                                              <p:tgtEl>
                                                <p:sldTgt/>
                                              </p:tgtEl>
                                            </p:cond>
                                          </p:endCondLst>
                                        </p:cTn>
                                        <p:tgtEl>
                                          <p:sndTgt r:embed="rId3" name="Chuong 3.wav"/>
                                        </p:tgtEl>
                                      </p:cMediaNode>
                                    </p:audio>
                                  </p:subTnLst>
                                </p:cTn>
                              </p:par>
                              <p:par>
                                <p:cTn id="77" presetID="10" presetClass="exit" presetSubtype="0" fill="hold" grpId="1" nodeType="withEffect">
                                  <p:stCondLst>
                                    <p:cond delay="0"/>
                                  </p:stCondLst>
                                  <p:childTnLst>
                                    <p:animEffect transition="out" filter="fade">
                                      <p:cBhvr>
                                        <p:cTn id="78" dur="500"/>
                                        <p:tgtEl>
                                          <p:spTgt spid="39953"/>
                                        </p:tgtEl>
                                      </p:cBhvr>
                                    </p:animEffect>
                                    <p:set>
                                      <p:cBhvr>
                                        <p:cTn id="79" dur="1" fill="hold">
                                          <p:stCondLst>
                                            <p:cond delay="499"/>
                                          </p:stCondLst>
                                        </p:cTn>
                                        <p:tgtEl>
                                          <p:spTgt spid="39953"/>
                                        </p:tgtEl>
                                        <p:attrNameLst>
                                          <p:attrName>style.visibility</p:attrName>
                                        </p:attrNameLst>
                                      </p:cBhvr>
                                      <p:to>
                                        <p:strVal val="hidden"/>
                                      </p:to>
                                    </p:set>
                                  </p:childTnLst>
                                </p:cTn>
                              </p:par>
                            </p:childTnLst>
                          </p:cTn>
                        </p:par>
                        <p:par>
                          <p:cTn id="80" fill="hold" nodeType="afterGroup">
                            <p:stCondLst>
                              <p:cond delay="6000"/>
                            </p:stCondLst>
                            <p:childTnLst>
                              <p:par>
                                <p:cTn id="81" presetID="10" presetClass="exit" presetSubtype="0" fill="hold" nodeType="afterEffect">
                                  <p:stCondLst>
                                    <p:cond delay="0"/>
                                  </p:stCondLst>
                                  <p:childTnLst>
                                    <p:animEffect transition="out" filter="fade">
                                      <p:cBhvr>
                                        <p:cTn id="82" dur="500"/>
                                        <p:tgtEl>
                                          <p:spTgt spid="39948"/>
                                        </p:tgtEl>
                                      </p:cBhvr>
                                    </p:animEffect>
                                    <p:set>
                                      <p:cBhvr>
                                        <p:cTn id="83" dur="1" fill="hold">
                                          <p:stCondLst>
                                            <p:cond delay="499"/>
                                          </p:stCondLst>
                                        </p:cTn>
                                        <p:tgtEl>
                                          <p:spTgt spid="3994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9952"/>
                                        </p:tgtEl>
                                      </p:cBhvr>
                                    </p:animEffect>
                                    <p:set>
                                      <p:cBhvr>
                                        <p:cTn id="86" dur="1" fill="hold">
                                          <p:stCondLst>
                                            <p:cond delay="499"/>
                                          </p:stCondLst>
                                        </p:cTn>
                                        <p:tgtEl>
                                          <p:spTgt spid="3995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9955"/>
                                        </p:tgtEl>
                                      </p:cBhvr>
                                    </p:animEffect>
                                    <p:set>
                                      <p:cBhvr>
                                        <p:cTn id="89" dur="1" fill="hold">
                                          <p:stCondLst>
                                            <p:cond delay="499"/>
                                          </p:stCondLst>
                                        </p:cTn>
                                        <p:tgtEl>
                                          <p:spTgt spid="3995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repeatCount="indefinite" fill="hold" grpId="0" nodeType="clickEffect">
                                  <p:stCondLst>
                                    <p:cond delay="0"/>
                                  </p:stCondLst>
                                  <p:childTnLst>
                                    <p:set>
                                      <p:cBhvr>
                                        <p:cTn id="93" dur="1" fill="hold">
                                          <p:stCondLst>
                                            <p:cond delay="0"/>
                                          </p:stCondLst>
                                        </p:cTn>
                                        <p:tgtEl>
                                          <p:spTgt spid="39944"/>
                                        </p:tgtEl>
                                        <p:attrNameLst>
                                          <p:attrName>style.visibility</p:attrName>
                                        </p:attrNameLst>
                                      </p:cBhvr>
                                      <p:to>
                                        <p:strVal val="visible"/>
                                      </p:to>
                                    </p:set>
                                    <p:animEffect transition="in" filter="checkerboard(across)">
                                      <p:cBhvr>
                                        <p:cTn id="94" dur="500"/>
                                        <p:tgtEl>
                                          <p:spTgt spid="39944"/>
                                        </p:tgtEl>
                                      </p:cBhvr>
                                    </p:animEffect>
                                  </p:childTnLst>
                                  <p:subTnLst>
                                    <p:audio>
                                      <p:cMediaNode>
                                        <p:cTn display="0" masterRel="sameClick">
                                          <p:stCondLst>
                                            <p:cond evt="begin" delay="0">
                                              <p:tn val="92"/>
                                            </p:cond>
                                          </p:stCondLst>
                                          <p:endCondLst>
                                            <p:cond evt="onStopAudio" delay="0">
                                              <p:tgtEl>
                                                <p:sldTgt/>
                                              </p:tgtEl>
                                            </p:cond>
                                          </p:endCondLst>
                                        </p:cTn>
                                        <p:tgtEl>
                                          <p:sndTgt r:embed="rId4" name="Xem ket qua.WAV"/>
                                        </p:tgtEl>
                                      </p:cMediaNode>
                                    </p:audio>
                                  </p:subTnLst>
                                </p:cTn>
                              </p:par>
                              <p:par>
                                <p:cTn id="95" presetID="8" presetClass="entr" presetSubtype="16" fill="hold" grpId="0" nodeType="withEffect">
                                  <p:stCondLst>
                                    <p:cond delay="0"/>
                                  </p:stCondLst>
                                  <p:childTnLst>
                                    <p:set>
                                      <p:cBhvr>
                                        <p:cTn id="96" dur="1" fill="hold">
                                          <p:stCondLst>
                                            <p:cond delay="0"/>
                                          </p:stCondLst>
                                        </p:cTn>
                                        <p:tgtEl>
                                          <p:spTgt spid="39943"/>
                                        </p:tgtEl>
                                        <p:attrNameLst>
                                          <p:attrName>style.visibility</p:attrName>
                                        </p:attrNameLst>
                                      </p:cBhvr>
                                      <p:to>
                                        <p:strVal val="visible"/>
                                      </p:to>
                                    </p:set>
                                    <p:animEffect transition="in" filter="diamond(in)">
                                      <p:cBhvr>
                                        <p:cTn id="97" dur="2000"/>
                                        <p:tgtEl>
                                          <p:spTgt spid="39943"/>
                                        </p:tgtEl>
                                      </p:cBhvr>
                                    </p:animEffect>
                                  </p:childTnLst>
                                  <p:subTnLst>
                                    <p:audio>
                                      <p:cMediaNode>
                                        <p:cTn display="0" masterRel="sameClick">
                                          <p:stCondLst>
                                            <p:cond evt="begin" delay="0">
                                              <p:tn val="95"/>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3" grpId="0" animBg="1"/>
      <p:bldP spid="39944" grpId="0" animBg="1"/>
      <p:bldP spid="39949" grpId="0" animBg="1"/>
      <p:bldP spid="39949" grpId="1" animBg="1"/>
      <p:bldP spid="39950" grpId="0" animBg="1"/>
      <p:bldP spid="39950" grpId="1" animBg="1"/>
      <p:bldP spid="39951" grpId="0" animBg="1"/>
      <p:bldP spid="39951" grpId="1" animBg="1"/>
      <p:bldP spid="39952" grpId="0" animBg="1"/>
      <p:bldP spid="39952" grpId="1" animBg="1"/>
      <p:bldP spid="39953" grpId="0" animBg="1"/>
      <p:bldP spid="39953" grpId="1" animBg="1"/>
      <p:bldP spid="39954" grpId="0" animBg="1"/>
      <p:bldP spid="39954" grpId="1" animBg="1"/>
      <p:bldP spid="39955" grpId="0" animBg="1"/>
      <p:bldP spid="3995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57200" y="2057400"/>
            <a:ext cx="8353425" cy="641350"/>
          </a:xfrm>
          <a:prstGeom prst="rect">
            <a:avLst/>
          </a:prstGeom>
          <a:noFill/>
          <a:ln w="9525">
            <a:noFill/>
            <a:miter lim="800000"/>
            <a:headEnd/>
            <a:tailEnd/>
          </a:ln>
        </p:spPr>
        <p:txBody>
          <a:bodyPr>
            <a:spAutoFit/>
          </a:bodyPr>
          <a:lstStyle/>
          <a:p>
            <a:pPr>
              <a:spcBef>
                <a:spcPct val="50000"/>
              </a:spcBef>
            </a:pPr>
            <a:r>
              <a:rPr lang="en-US" sz="3600" b="1">
                <a:solidFill>
                  <a:schemeClr val="folHlink"/>
                </a:solidFill>
                <a:latin typeface="Times New Roman" pitchFamily="18" charset="0"/>
              </a:rPr>
              <a:t>?2. Trung du bắc bộ nằm ở đâu?</a:t>
            </a:r>
          </a:p>
        </p:txBody>
      </p:sp>
      <p:sp>
        <p:nvSpPr>
          <p:cNvPr id="43011" name="Text Box 3"/>
          <p:cNvSpPr txBox="1">
            <a:spLocks noChangeArrowheads="1"/>
          </p:cNvSpPr>
          <p:nvPr/>
        </p:nvSpPr>
        <p:spPr bwMode="auto">
          <a:xfrm>
            <a:off x="914400" y="2806700"/>
            <a:ext cx="42672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A.     Nằm ở vùng núi.</a:t>
            </a:r>
          </a:p>
        </p:txBody>
      </p:sp>
      <p:sp>
        <p:nvSpPr>
          <p:cNvPr id="43012" name="Text Box 4"/>
          <p:cNvSpPr txBox="1">
            <a:spLocks noChangeArrowheads="1"/>
          </p:cNvSpPr>
          <p:nvPr/>
        </p:nvSpPr>
        <p:spPr bwMode="auto">
          <a:xfrm>
            <a:off x="914400" y="3873500"/>
            <a:ext cx="51816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B.     Nằm ở vùng đồng bằng</a:t>
            </a:r>
          </a:p>
        </p:txBody>
      </p:sp>
      <p:sp>
        <p:nvSpPr>
          <p:cNvPr id="43013" name="Text Box 5"/>
          <p:cNvSpPr txBox="1">
            <a:spLocks noChangeArrowheads="1"/>
          </p:cNvSpPr>
          <p:nvPr/>
        </p:nvSpPr>
        <p:spPr bwMode="auto">
          <a:xfrm>
            <a:off x="914400" y="4787900"/>
            <a:ext cx="4876800" cy="1066800"/>
          </a:xfrm>
          <a:prstGeom prst="rect">
            <a:avLst/>
          </a:prstGeom>
          <a:noFill/>
          <a:ln w="9525">
            <a:noFill/>
            <a:miter lim="800000"/>
            <a:headEnd/>
            <a:tailEnd/>
          </a:ln>
        </p:spPr>
        <p:txBody>
          <a:bodyPr>
            <a:spAutoFit/>
          </a:bodyPr>
          <a:lstStyle/>
          <a:p>
            <a:pPr>
              <a:spcBef>
                <a:spcPct val="50000"/>
              </a:spcBef>
            </a:pPr>
            <a:r>
              <a:rPr lang="en-US" sz="3200">
                <a:latin typeface=".VnTime" pitchFamily="34" charset="0"/>
              </a:rPr>
              <a:t> </a:t>
            </a:r>
            <a:r>
              <a:rPr lang="en-US" sz="3200" b="1">
                <a:latin typeface="Times New Roman" pitchFamily="18" charset="0"/>
              </a:rPr>
              <a:t>C.    Nằm ở giữa miền núi   và đồng bằng.</a:t>
            </a:r>
            <a:endParaRPr lang="en-US" sz="3200" b="1">
              <a:latin typeface=".VnTime" pitchFamily="34" charset="0"/>
            </a:endParaRPr>
          </a:p>
        </p:txBody>
      </p:sp>
      <p:sp>
        <p:nvSpPr>
          <p:cNvPr id="33797" name="WordArt 6"/>
          <p:cNvSpPr>
            <a:spLocks noChangeArrowheads="1" noChangeShapeType="1" noTextEdit="1"/>
          </p:cNvSpPr>
          <p:nvPr/>
        </p:nvSpPr>
        <p:spPr bwMode="auto">
          <a:xfrm>
            <a:off x="2286000" y="1447800"/>
            <a:ext cx="3876675" cy="571500"/>
          </a:xfrm>
          <a:prstGeom prst="rect">
            <a:avLst/>
          </a:prstGeom>
        </p:spPr>
        <p:txBody>
          <a:bodyPr spcFirstLastPara="1" wrap="none" fromWordArt="1">
            <a:prstTxWarp prst="textArchUp">
              <a:avLst>
                <a:gd name="adj" fmla="val 10800004"/>
              </a:avLst>
            </a:prstTxWarp>
          </a:bodyPr>
          <a:lstStyle/>
          <a:p>
            <a:pPr algn="ctr"/>
            <a:r>
              <a:rPr lang="vi-VN" sz="4000" kern="10">
                <a:ln w="9525">
                  <a:solidFill>
                    <a:srgbClr val="FFCC00"/>
                  </a:solidFill>
                  <a:round/>
                  <a:headEnd/>
                  <a:tailEnd/>
                </a:ln>
                <a:solidFill>
                  <a:srgbClr val="FF0000"/>
                </a:solidFill>
                <a:latin typeface="Arial"/>
                <a:cs typeface="Arial"/>
              </a:rPr>
              <a:t> Hãy chọn ý đúng</a:t>
            </a:r>
            <a:endParaRPr lang="en-US" sz="4000" kern="10">
              <a:ln w="9525">
                <a:solidFill>
                  <a:srgbClr val="FFCC00"/>
                </a:solidFill>
                <a:round/>
                <a:headEnd/>
                <a:tailEnd/>
              </a:ln>
              <a:solidFill>
                <a:srgbClr val="FF0000"/>
              </a:solidFill>
              <a:latin typeface="Arial"/>
              <a:cs typeface="Arial"/>
            </a:endParaRPr>
          </a:p>
        </p:txBody>
      </p:sp>
      <p:sp>
        <p:nvSpPr>
          <p:cNvPr id="43015" name="AutoShape 7"/>
          <p:cNvSpPr>
            <a:spLocks noChangeArrowheads="1"/>
          </p:cNvSpPr>
          <p:nvPr/>
        </p:nvSpPr>
        <p:spPr bwMode="auto">
          <a:xfrm>
            <a:off x="5105400" y="4648200"/>
            <a:ext cx="4038600" cy="1905000"/>
          </a:xfrm>
          <a:prstGeom prst="irregularSeal2">
            <a:avLst/>
          </a:prstGeom>
          <a:solidFill>
            <a:srgbClr val="99FF99"/>
          </a:solidFill>
          <a:ln w="57150">
            <a:solidFill>
              <a:srgbClr val="FF0066"/>
            </a:solidFill>
            <a:miter lim="800000"/>
            <a:headEnd/>
            <a:tailEnd/>
          </a:ln>
        </p:spPr>
        <p:txBody>
          <a:bodyPr wrap="none" anchor="ctr"/>
          <a:lstStyle/>
          <a:p>
            <a:pPr algn="ctr"/>
            <a:r>
              <a:rPr lang="en-US" sz="2800" b="1">
                <a:solidFill>
                  <a:srgbClr val="FF0000"/>
                </a:solidFill>
                <a:latin typeface="Times New Roman" pitchFamily="18" charset="0"/>
              </a:rPr>
              <a:t>Đáp án: C</a:t>
            </a:r>
          </a:p>
        </p:txBody>
      </p:sp>
      <p:sp>
        <p:nvSpPr>
          <p:cNvPr id="43016" name="Oval 8"/>
          <p:cNvSpPr>
            <a:spLocks noChangeArrowheads="1"/>
          </p:cNvSpPr>
          <p:nvPr/>
        </p:nvSpPr>
        <p:spPr bwMode="auto">
          <a:xfrm>
            <a:off x="838200" y="4572000"/>
            <a:ext cx="914400" cy="914400"/>
          </a:xfrm>
          <a:prstGeom prst="ellipse">
            <a:avLst/>
          </a:prstGeom>
          <a:noFill/>
          <a:ln w="38100">
            <a:solidFill>
              <a:srgbClr val="FF0066"/>
            </a:solidFill>
            <a:round/>
            <a:headEnd/>
            <a:tailEnd/>
          </a:ln>
        </p:spPr>
        <p:txBody>
          <a:bodyPr wrap="none" anchor="ctr"/>
          <a:lstStyle/>
          <a:p>
            <a:pPr algn="ctr"/>
            <a:endParaRPr lang="en-US">
              <a:latin typeface="Times New Roman" pitchFamily="18" charset="0"/>
            </a:endParaRPr>
          </a:p>
        </p:txBody>
      </p:sp>
      <p:pic>
        <p:nvPicPr>
          <p:cNvPr id="43020" name="Picture 12" descr="Vortec space"/>
          <p:cNvPicPr>
            <a:picLocks noChangeAspect="1" noChangeArrowheads="1"/>
          </p:cNvPicPr>
          <p:nvPr/>
        </p:nvPicPr>
        <p:blipFill>
          <a:blip r:embed="rId5"/>
          <a:srcRect/>
          <a:stretch>
            <a:fillRect/>
          </a:stretch>
        </p:blipFill>
        <p:spPr bwMode="auto">
          <a:xfrm>
            <a:off x="0" y="0"/>
            <a:ext cx="1676400" cy="1257300"/>
          </a:xfrm>
          <a:prstGeom prst="rect">
            <a:avLst/>
          </a:prstGeom>
          <a:noFill/>
          <a:ln w="9525">
            <a:noFill/>
            <a:miter lim="800000"/>
            <a:headEnd/>
            <a:tailEnd/>
          </a:ln>
        </p:spPr>
      </p:pic>
      <p:sp>
        <p:nvSpPr>
          <p:cNvPr id="43021" name="WordArt 13"/>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3</a:t>
            </a:r>
          </a:p>
        </p:txBody>
      </p:sp>
      <p:sp>
        <p:nvSpPr>
          <p:cNvPr id="43022" name="WordArt 14"/>
          <p:cNvSpPr>
            <a:spLocks noChangeArrowheads="1" noChangeShapeType="1" noTextEdit="1"/>
          </p:cNvSpPr>
          <p:nvPr/>
        </p:nvSpPr>
        <p:spPr bwMode="auto">
          <a:xfrm>
            <a:off x="933450"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4</a:t>
            </a:r>
          </a:p>
        </p:txBody>
      </p:sp>
      <p:sp>
        <p:nvSpPr>
          <p:cNvPr id="43023" name="WordArt 15"/>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5</a:t>
            </a:r>
          </a:p>
        </p:txBody>
      </p:sp>
      <p:sp>
        <p:nvSpPr>
          <p:cNvPr id="43024" name="WordArt 16"/>
          <p:cNvSpPr>
            <a:spLocks noChangeArrowheads="1" noChangeShapeType="1" noTextEdit="1"/>
          </p:cNvSpPr>
          <p:nvPr/>
        </p:nvSpPr>
        <p:spPr bwMode="auto">
          <a:xfrm>
            <a:off x="91916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
        <p:nvSpPr>
          <p:cNvPr id="43025" name="WordArt 17"/>
          <p:cNvSpPr>
            <a:spLocks noChangeArrowheads="1" noChangeShapeType="1" noTextEdit="1"/>
          </p:cNvSpPr>
          <p:nvPr/>
        </p:nvSpPr>
        <p:spPr bwMode="auto">
          <a:xfrm>
            <a:off x="976313" y="323850"/>
            <a:ext cx="228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1</a:t>
            </a:r>
          </a:p>
        </p:txBody>
      </p:sp>
      <p:sp>
        <p:nvSpPr>
          <p:cNvPr id="43026" name="WordArt 18"/>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2</a:t>
            </a:r>
          </a:p>
        </p:txBody>
      </p:sp>
      <p:sp>
        <p:nvSpPr>
          <p:cNvPr id="43027" name="WordArt 19"/>
          <p:cNvSpPr>
            <a:spLocks noChangeArrowheads="1" noChangeShapeType="1" noTextEdit="1"/>
          </p:cNvSpPr>
          <p:nvPr/>
        </p:nvSpPr>
        <p:spPr bwMode="auto">
          <a:xfrm>
            <a:off x="44291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p:cTn id="11" dur="2000" fill="hold"/>
                                        <p:tgtEl>
                                          <p:spTgt spid="43011"/>
                                        </p:tgtEl>
                                        <p:attrNameLst>
                                          <p:attrName>ppt_w</p:attrName>
                                        </p:attrNameLst>
                                      </p:cBhvr>
                                      <p:tavLst>
                                        <p:tav tm="0">
                                          <p:val>
                                            <p:fltVal val="0"/>
                                          </p:val>
                                        </p:tav>
                                        <p:tav tm="100000">
                                          <p:val>
                                            <p:strVal val="#ppt_w"/>
                                          </p:val>
                                        </p:tav>
                                      </p:tavLst>
                                    </p:anim>
                                    <p:anim calcmode="lin" valueType="num">
                                      <p:cBhvr>
                                        <p:cTn id="12" dur="2000" fill="hold"/>
                                        <p:tgtEl>
                                          <p:spTgt spid="43011"/>
                                        </p:tgtEl>
                                        <p:attrNameLst>
                                          <p:attrName>ppt_h</p:attrName>
                                        </p:attrNameLst>
                                      </p:cBhvr>
                                      <p:tavLst>
                                        <p:tav tm="0">
                                          <p:val>
                                            <p:fltVal val="0"/>
                                          </p:val>
                                        </p:tav>
                                        <p:tav tm="100000">
                                          <p:val>
                                            <p:strVal val="#ppt_h"/>
                                          </p:val>
                                        </p:tav>
                                      </p:tavLst>
                                    </p:anim>
                                    <p:anim calcmode="lin" valueType="num">
                                      <p:cBhvr>
                                        <p:cTn id="13" dur="2000" fill="hold"/>
                                        <p:tgtEl>
                                          <p:spTgt spid="43011"/>
                                        </p:tgtEl>
                                        <p:attrNameLst>
                                          <p:attrName>style.rotation</p:attrName>
                                        </p:attrNameLst>
                                      </p:cBhvr>
                                      <p:tavLst>
                                        <p:tav tm="0">
                                          <p:val>
                                            <p:fltVal val="360"/>
                                          </p:val>
                                        </p:tav>
                                        <p:tav tm="100000">
                                          <p:val>
                                            <p:fltVal val="0"/>
                                          </p:val>
                                        </p:tav>
                                      </p:tavLst>
                                    </p:anim>
                                    <p:animEffect transition="in" filter="fade">
                                      <p:cBhvr>
                                        <p:cTn id="14" dur="2000"/>
                                        <p:tgtEl>
                                          <p:spTgt spid="43011"/>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anim calcmode="lin" valueType="num">
                                      <p:cBhvr>
                                        <p:cTn id="17" dur="2000" fill="hold"/>
                                        <p:tgtEl>
                                          <p:spTgt spid="43012"/>
                                        </p:tgtEl>
                                        <p:attrNameLst>
                                          <p:attrName>ppt_w</p:attrName>
                                        </p:attrNameLst>
                                      </p:cBhvr>
                                      <p:tavLst>
                                        <p:tav tm="0">
                                          <p:val>
                                            <p:fltVal val="0"/>
                                          </p:val>
                                        </p:tav>
                                        <p:tav tm="100000">
                                          <p:val>
                                            <p:strVal val="#ppt_w"/>
                                          </p:val>
                                        </p:tav>
                                      </p:tavLst>
                                    </p:anim>
                                    <p:anim calcmode="lin" valueType="num">
                                      <p:cBhvr>
                                        <p:cTn id="18" dur="2000" fill="hold"/>
                                        <p:tgtEl>
                                          <p:spTgt spid="43012"/>
                                        </p:tgtEl>
                                        <p:attrNameLst>
                                          <p:attrName>ppt_h</p:attrName>
                                        </p:attrNameLst>
                                      </p:cBhvr>
                                      <p:tavLst>
                                        <p:tav tm="0">
                                          <p:val>
                                            <p:fltVal val="0"/>
                                          </p:val>
                                        </p:tav>
                                        <p:tav tm="100000">
                                          <p:val>
                                            <p:strVal val="#ppt_h"/>
                                          </p:val>
                                        </p:tav>
                                      </p:tavLst>
                                    </p:anim>
                                    <p:anim calcmode="lin" valueType="num">
                                      <p:cBhvr>
                                        <p:cTn id="19" dur="2000" fill="hold"/>
                                        <p:tgtEl>
                                          <p:spTgt spid="43012"/>
                                        </p:tgtEl>
                                        <p:attrNameLst>
                                          <p:attrName>style.rotation</p:attrName>
                                        </p:attrNameLst>
                                      </p:cBhvr>
                                      <p:tavLst>
                                        <p:tav tm="0">
                                          <p:val>
                                            <p:fltVal val="360"/>
                                          </p:val>
                                        </p:tav>
                                        <p:tav tm="100000">
                                          <p:val>
                                            <p:fltVal val="0"/>
                                          </p:val>
                                        </p:tav>
                                      </p:tavLst>
                                    </p:anim>
                                    <p:animEffect transition="in" filter="fade">
                                      <p:cBhvr>
                                        <p:cTn id="20" dur="2000"/>
                                        <p:tgtEl>
                                          <p:spTgt spid="430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2000" fill="hold"/>
                                        <p:tgtEl>
                                          <p:spTgt spid="43013"/>
                                        </p:tgtEl>
                                        <p:attrNameLst>
                                          <p:attrName>ppt_w</p:attrName>
                                        </p:attrNameLst>
                                      </p:cBhvr>
                                      <p:tavLst>
                                        <p:tav tm="0">
                                          <p:val>
                                            <p:fltVal val="0"/>
                                          </p:val>
                                        </p:tav>
                                        <p:tav tm="100000">
                                          <p:val>
                                            <p:strVal val="#ppt_w"/>
                                          </p:val>
                                        </p:tav>
                                      </p:tavLst>
                                    </p:anim>
                                    <p:anim calcmode="lin" valueType="num">
                                      <p:cBhvr>
                                        <p:cTn id="24" dur="2000" fill="hold"/>
                                        <p:tgtEl>
                                          <p:spTgt spid="43013"/>
                                        </p:tgtEl>
                                        <p:attrNameLst>
                                          <p:attrName>ppt_h</p:attrName>
                                        </p:attrNameLst>
                                      </p:cBhvr>
                                      <p:tavLst>
                                        <p:tav tm="0">
                                          <p:val>
                                            <p:fltVal val="0"/>
                                          </p:val>
                                        </p:tav>
                                        <p:tav tm="100000">
                                          <p:val>
                                            <p:strVal val="#ppt_h"/>
                                          </p:val>
                                        </p:tav>
                                      </p:tavLst>
                                    </p:anim>
                                    <p:anim calcmode="lin" valueType="num">
                                      <p:cBhvr>
                                        <p:cTn id="25" dur="2000" fill="hold"/>
                                        <p:tgtEl>
                                          <p:spTgt spid="43013"/>
                                        </p:tgtEl>
                                        <p:attrNameLst>
                                          <p:attrName>style.rotation</p:attrName>
                                        </p:attrNameLst>
                                      </p:cBhvr>
                                      <p:tavLst>
                                        <p:tav tm="0">
                                          <p:val>
                                            <p:fltVal val="360"/>
                                          </p:val>
                                        </p:tav>
                                        <p:tav tm="100000">
                                          <p:val>
                                            <p:fltVal val="0"/>
                                          </p:val>
                                        </p:tav>
                                      </p:tavLst>
                                    </p:anim>
                                    <p:animEffect transition="in" filter="fade">
                                      <p:cBhvr>
                                        <p:cTn id="26" dur="2000"/>
                                        <p:tgtEl>
                                          <p:spTgt spid="43013"/>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checkerboard(across)">
                                      <p:cBhvr>
                                        <p:cTn id="29" dur="500"/>
                                        <p:tgtEl>
                                          <p:spTgt spid="43012"/>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3013"/>
                                        </p:tgtEl>
                                        <p:attrNameLst>
                                          <p:attrName>style.visibility</p:attrName>
                                        </p:attrNameLst>
                                      </p:cBhvr>
                                      <p:to>
                                        <p:strVal val="visible"/>
                                      </p:to>
                                    </p:set>
                                    <p:animEffect transition="in" filter="checkerboard(across)">
                                      <p:cBhvr>
                                        <p:cTn id="32" dur="500"/>
                                        <p:tgtEl>
                                          <p:spTgt spid="430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3020"/>
                                        </p:tgtEl>
                                        <p:attrNameLst>
                                          <p:attrName>style.visibility</p:attrName>
                                        </p:attrNameLst>
                                      </p:cBhvr>
                                      <p:to>
                                        <p:strVal val="visible"/>
                                      </p:to>
                                    </p:set>
                                    <p:animEffect transition="in" filter="fade">
                                      <p:cBhvr>
                                        <p:cTn id="37" dur="500"/>
                                        <p:tgtEl>
                                          <p:spTgt spid="43020"/>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3023"/>
                                        </p:tgtEl>
                                        <p:attrNameLst>
                                          <p:attrName>style.visibility</p:attrName>
                                        </p:attrNameLst>
                                      </p:cBhvr>
                                      <p:to>
                                        <p:strVal val="visible"/>
                                      </p:to>
                                    </p:set>
                                    <p:animEffect transition="in" filter="fade">
                                      <p:cBhvr>
                                        <p:cTn id="41" dur="1000"/>
                                        <p:tgtEl>
                                          <p:spTgt spid="430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027"/>
                                        </p:tgtEl>
                                        <p:attrNameLst>
                                          <p:attrName>style.visibility</p:attrName>
                                        </p:attrNameLst>
                                      </p:cBhvr>
                                      <p:to>
                                        <p:strVal val="visible"/>
                                      </p:to>
                                    </p:set>
                                    <p:animEffect transition="in" filter="fade">
                                      <p:cBhvr>
                                        <p:cTn id="44" dur="500"/>
                                        <p:tgtEl>
                                          <p:spTgt spid="43027"/>
                                        </p:tgtEl>
                                      </p:cBhvr>
                                    </p:animEffect>
                                  </p:childTnLst>
                                </p:cTn>
                              </p:par>
                            </p:childTnLst>
                          </p:cTn>
                        </p:par>
                        <p:par>
                          <p:cTn id="45" fill="hold" nodeType="afterGroup">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43022"/>
                                        </p:tgtEl>
                                        <p:attrNameLst>
                                          <p:attrName>style.visibility</p:attrName>
                                        </p:attrNameLst>
                                      </p:cBhvr>
                                      <p:to>
                                        <p:strVal val="visible"/>
                                      </p:to>
                                    </p:set>
                                    <p:animEffect transition="in" filter="fade">
                                      <p:cBhvr>
                                        <p:cTn id="48" dur="1000"/>
                                        <p:tgtEl>
                                          <p:spTgt spid="43022"/>
                                        </p:tgtEl>
                                      </p:cBhvr>
                                    </p:animEffect>
                                  </p:childTnLst>
                                  <p:subTnLst>
                                    <p:audio>
                                      <p:cMediaNode>
                                        <p:cTn display="0" masterRel="sameClick">
                                          <p:stCondLst>
                                            <p:cond evt="begin" delay="0">
                                              <p:tn val="46"/>
                                            </p:cond>
                                          </p:stCondLst>
                                          <p:endCondLst>
                                            <p:cond evt="onStopAudio" delay="0">
                                              <p:tgtEl>
                                                <p:sldTgt/>
                                              </p:tgtEl>
                                            </p:cond>
                                          </p:endCondLst>
                                        </p:cTn>
                                        <p:tgtEl>
                                          <p:sndTgt r:embed="rId2" name="Chuong 2.wav"/>
                                        </p:tgtEl>
                                      </p:cMediaNode>
                                    </p:audio>
                                  </p:subTnLst>
                                </p:cTn>
                              </p:par>
                              <p:par>
                                <p:cTn id="49" presetID="10" presetClass="exit" presetSubtype="0" fill="hold" grpId="1" nodeType="withEffect">
                                  <p:stCondLst>
                                    <p:cond delay="0"/>
                                  </p:stCondLst>
                                  <p:childTnLst>
                                    <p:animEffect transition="out" filter="fade">
                                      <p:cBhvr>
                                        <p:cTn id="50" dur="500"/>
                                        <p:tgtEl>
                                          <p:spTgt spid="43023"/>
                                        </p:tgtEl>
                                      </p:cBhvr>
                                    </p:animEffect>
                                    <p:set>
                                      <p:cBhvr>
                                        <p:cTn id="51" dur="1" fill="hold">
                                          <p:stCondLst>
                                            <p:cond delay="499"/>
                                          </p:stCondLst>
                                        </p:cTn>
                                        <p:tgtEl>
                                          <p:spTgt spid="43023"/>
                                        </p:tgtEl>
                                        <p:attrNameLst>
                                          <p:attrName>style.visibility</p:attrName>
                                        </p:attrNameLst>
                                      </p:cBhvr>
                                      <p:to>
                                        <p:strVal val="hidden"/>
                                      </p:to>
                                    </p:set>
                                  </p:childTnLst>
                                </p:cTn>
                              </p:par>
                            </p:childTnLst>
                          </p:cTn>
                        </p:par>
                        <p:par>
                          <p:cTn id="52" fill="hold" nodeType="afterGroup">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43021"/>
                                        </p:tgtEl>
                                        <p:attrNameLst>
                                          <p:attrName>style.visibility</p:attrName>
                                        </p:attrNameLst>
                                      </p:cBhvr>
                                      <p:to>
                                        <p:strVal val="visible"/>
                                      </p:to>
                                    </p:set>
                                    <p:animEffect transition="in" filter="fade">
                                      <p:cBhvr>
                                        <p:cTn id="55" dur="1000"/>
                                        <p:tgtEl>
                                          <p:spTgt spid="43021"/>
                                        </p:tgtEl>
                                      </p:cBhvr>
                                    </p:animEffect>
                                  </p:childTnLst>
                                  <p:subTnLst>
                                    <p:audio>
                                      <p:cMediaNode>
                                        <p:cTn display="0" masterRel="sameClick">
                                          <p:stCondLst>
                                            <p:cond evt="begin" delay="0">
                                              <p:tn val="53"/>
                                            </p:cond>
                                          </p:stCondLst>
                                          <p:endCondLst>
                                            <p:cond evt="onStopAudio" delay="0">
                                              <p:tgtEl>
                                                <p:sldTgt/>
                                              </p:tgtEl>
                                            </p:cond>
                                          </p:endCondLst>
                                        </p:cTn>
                                        <p:tgtEl>
                                          <p:sndTgt r:embed="rId2" name="Chuong 2.wav"/>
                                        </p:tgtEl>
                                      </p:cMediaNode>
                                    </p:audio>
                                  </p:subTnLst>
                                </p:cTn>
                              </p:par>
                              <p:par>
                                <p:cTn id="56" presetID="10" presetClass="exit" presetSubtype="0" fill="hold" grpId="1" nodeType="withEffect">
                                  <p:stCondLst>
                                    <p:cond delay="0"/>
                                  </p:stCondLst>
                                  <p:childTnLst>
                                    <p:animEffect transition="out" filter="fade">
                                      <p:cBhvr>
                                        <p:cTn id="57" dur="500"/>
                                        <p:tgtEl>
                                          <p:spTgt spid="43022"/>
                                        </p:tgtEl>
                                      </p:cBhvr>
                                    </p:animEffect>
                                    <p:set>
                                      <p:cBhvr>
                                        <p:cTn id="58" dur="1" fill="hold">
                                          <p:stCondLst>
                                            <p:cond delay="499"/>
                                          </p:stCondLst>
                                        </p:cTn>
                                        <p:tgtEl>
                                          <p:spTgt spid="43022"/>
                                        </p:tgtEl>
                                        <p:attrNameLst>
                                          <p:attrName>style.visibility</p:attrName>
                                        </p:attrNameLst>
                                      </p:cBhvr>
                                      <p:to>
                                        <p:strVal val="hidden"/>
                                      </p:to>
                                    </p:set>
                                  </p:childTnLst>
                                </p:cTn>
                              </p:par>
                            </p:childTnLst>
                          </p:cTn>
                        </p:par>
                        <p:par>
                          <p:cTn id="59" fill="hold" nodeType="afterGroup">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43026"/>
                                        </p:tgtEl>
                                        <p:attrNameLst>
                                          <p:attrName>style.visibility</p:attrName>
                                        </p:attrNameLst>
                                      </p:cBhvr>
                                      <p:to>
                                        <p:strVal val="visible"/>
                                      </p:to>
                                    </p:set>
                                    <p:animEffect transition="in" filter="fade">
                                      <p:cBhvr>
                                        <p:cTn id="62" dur="1000"/>
                                        <p:tgtEl>
                                          <p:spTgt spid="43026"/>
                                        </p:tgtEl>
                                      </p:cBhvr>
                                    </p:animEffect>
                                  </p:childTnLst>
                                  <p:subTnLst>
                                    <p:audio>
                                      <p:cMediaNode>
                                        <p:cTn display="0" masterRel="sameClick">
                                          <p:stCondLst>
                                            <p:cond evt="begin" delay="0">
                                              <p:tn val="60"/>
                                            </p:cond>
                                          </p:stCondLst>
                                          <p:endCondLst>
                                            <p:cond evt="onStopAudio" delay="0">
                                              <p:tgtEl>
                                                <p:sldTgt/>
                                              </p:tgtEl>
                                            </p:cond>
                                          </p:endCondLst>
                                        </p:cTn>
                                        <p:tgtEl>
                                          <p:sndTgt r:embed="rId2" name="Chuong 2.wav"/>
                                        </p:tgtEl>
                                      </p:cMediaNode>
                                    </p:audio>
                                  </p:subTnLst>
                                </p:cTn>
                              </p:par>
                              <p:par>
                                <p:cTn id="63" presetID="10" presetClass="exit" presetSubtype="0" fill="hold" grpId="1" nodeType="withEffect">
                                  <p:stCondLst>
                                    <p:cond delay="0"/>
                                  </p:stCondLst>
                                  <p:childTnLst>
                                    <p:animEffect transition="out" filter="fade">
                                      <p:cBhvr>
                                        <p:cTn id="64" dur="500"/>
                                        <p:tgtEl>
                                          <p:spTgt spid="43021"/>
                                        </p:tgtEl>
                                      </p:cBhvr>
                                    </p:animEffect>
                                    <p:set>
                                      <p:cBhvr>
                                        <p:cTn id="65" dur="1" fill="hold">
                                          <p:stCondLst>
                                            <p:cond delay="499"/>
                                          </p:stCondLst>
                                        </p:cTn>
                                        <p:tgtEl>
                                          <p:spTgt spid="43021"/>
                                        </p:tgtEl>
                                        <p:attrNameLst>
                                          <p:attrName>style.visibility</p:attrName>
                                        </p:attrNameLst>
                                      </p:cBhvr>
                                      <p:to>
                                        <p:strVal val="hidden"/>
                                      </p:to>
                                    </p:set>
                                  </p:childTnLst>
                                </p:cTn>
                              </p:par>
                            </p:childTnLst>
                          </p:cTn>
                        </p:par>
                        <p:par>
                          <p:cTn id="66" fill="hold" nodeType="afterGroup">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43025"/>
                                        </p:tgtEl>
                                        <p:attrNameLst>
                                          <p:attrName>style.visibility</p:attrName>
                                        </p:attrNameLst>
                                      </p:cBhvr>
                                      <p:to>
                                        <p:strVal val="visible"/>
                                      </p:to>
                                    </p:set>
                                    <p:animEffect transition="in" filter="fade">
                                      <p:cBhvr>
                                        <p:cTn id="69" dur="1000"/>
                                        <p:tgtEl>
                                          <p:spTgt spid="43025"/>
                                        </p:tgtEl>
                                      </p:cBhvr>
                                    </p:animEffect>
                                  </p:childTnLst>
                                  <p:subTnLst>
                                    <p:audio>
                                      <p:cMediaNode>
                                        <p:cTn display="0" masterRel="sameClick">
                                          <p:stCondLst>
                                            <p:cond evt="begin" delay="0">
                                              <p:tn val="67"/>
                                            </p:cond>
                                          </p:stCondLst>
                                          <p:endCondLst>
                                            <p:cond evt="onStopAudio" delay="0">
                                              <p:tgtEl>
                                                <p:sldTgt/>
                                              </p:tgtEl>
                                            </p:cond>
                                          </p:endCondLst>
                                        </p:cTn>
                                        <p:tgtEl>
                                          <p:sndTgt r:embed="rId2" name="Chuong 2.wav"/>
                                        </p:tgtEl>
                                      </p:cMediaNode>
                                    </p:audio>
                                  </p:subTnLst>
                                </p:cTn>
                              </p:par>
                              <p:par>
                                <p:cTn id="70" presetID="10" presetClass="exit" presetSubtype="0" fill="hold" grpId="1" nodeType="withEffect">
                                  <p:stCondLst>
                                    <p:cond delay="0"/>
                                  </p:stCondLst>
                                  <p:childTnLst>
                                    <p:animEffect transition="out" filter="fade">
                                      <p:cBhvr>
                                        <p:cTn id="71" dur="500"/>
                                        <p:tgtEl>
                                          <p:spTgt spid="43026"/>
                                        </p:tgtEl>
                                      </p:cBhvr>
                                    </p:animEffect>
                                    <p:set>
                                      <p:cBhvr>
                                        <p:cTn id="72" dur="1" fill="hold">
                                          <p:stCondLst>
                                            <p:cond delay="499"/>
                                          </p:stCondLst>
                                        </p:cTn>
                                        <p:tgtEl>
                                          <p:spTgt spid="43026"/>
                                        </p:tgtEl>
                                        <p:attrNameLst>
                                          <p:attrName>style.visibility</p:attrName>
                                        </p:attrNameLst>
                                      </p:cBhvr>
                                      <p:to>
                                        <p:strVal val="hidden"/>
                                      </p:to>
                                    </p:set>
                                  </p:childTnLst>
                                </p:cTn>
                              </p:par>
                            </p:childTnLst>
                          </p:cTn>
                        </p:par>
                        <p:par>
                          <p:cTn id="73" fill="hold" nodeType="afterGroup">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43024"/>
                                        </p:tgtEl>
                                        <p:attrNameLst>
                                          <p:attrName>style.visibility</p:attrName>
                                        </p:attrNameLst>
                                      </p:cBhvr>
                                      <p:to>
                                        <p:strVal val="visible"/>
                                      </p:to>
                                    </p:set>
                                    <p:animEffect transition="in" filter="fade">
                                      <p:cBhvr>
                                        <p:cTn id="76" dur="1000"/>
                                        <p:tgtEl>
                                          <p:spTgt spid="43024"/>
                                        </p:tgtEl>
                                      </p:cBhvr>
                                    </p:animEffect>
                                  </p:childTnLst>
                                  <p:subTnLst>
                                    <p:audio>
                                      <p:cMediaNode>
                                        <p:cTn display="0" masterRel="sameClick">
                                          <p:stCondLst>
                                            <p:cond evt="begin" delay="0">
                                              <p:tn val="74"/>
                                            </p:cond>
                                          </p:stCondLst>
                                          <p:endCondLst>
                                            <p:cond evt="onStopAudio" delay="0">
                                              <p:tgtEl>
                                                <p:sldTgt/>
                                              </p:tgtEl>
                                            </p:cond>
                                          </p:endCondLst>
                                        </p:cTn>
                                        <p:tgtEl>
                                          <p:sndTgt r:embed="rId3" name="Chuong 3.wav"/>
                                        </p:tgtEl>
                                      </p:cMediaNode>
                                    </p:audio>
                                  </p:subTnLst>
                                </p:cTn>
                              </p:par>
                              <p:par>
                                <p:cTn id="77" presetID="10" presetClass="exit" presetSubtype="0" fill="hold" grpId="1" nodeType="withEffect">
                                  <p:stCondLst>
                                    <p:cond delay="0"/>
                                  </p:stCondLst>
                                  <p:childTnLst>
                                    <p:animEffect transition="out" filter="fade">
                                      <p:cBhvr>
                                        <p:cTn id="78" dur="500"/>
                                        <p:tgtEl>
                                          <p:spTgt spid="43025"/>
                                        </p:tgtEl>
                                      </p:cBhvr>
                                    </p:animEffect>
                                    <p:set>
                                      <p:cBhvr>
                                        <p:cTn id="79" dur="1" fill="hold">
                                          <p:stCondLst>
                                            <p:cond delay="499"/>
                                          </p:stCondLst>
                                        </p:cTn>
                                        <p:tgtEl>
                                          <p:spTgt spid="43025"/>
                                        </p:tgtEl>
                                        <p:attrNameLst>
                                          <p:attrName>style.visibility</p:attrName>
                                        </p:attrNameLst>
                                      </p:cBhvr>
                                      <p:to>
                                        <p:strVal val="hidden"/>
                                      </p:to>
                                    </p:set>
                                  </p:childTnLst>
                                </p:cTn>
                              </p:par>
                            </p:childTnLst>
                          </p:cTn>
                        </p:par>
                        <p:par>
                          <p:cTn id="80" fill="hold" nodeType="afterGroup">
                            <p:stCondLst>
                              <p:cond delay="6500"/>
                            </p:stCondLst>
                            <p:childTnLst>
                              <p:par>
                                <p:cTn id="81" presetID="10" presetClass="exit" presetSubtype="0" fill="hold" nodeType="afterEffect">
                                  <p:stCondLst>
                                    <p:cond delay="0"/>
                                  </p:stCondLst>
                                  <p:childTnLst>
                                    <p:animEffect transition="out" filter="fade">
                                      <p:cBhvr>
                                        <p:cTn id="82" dur="500"/>
                                        <p:tgtEl>
                                          <p:spTgt spid="43020"/>
                                        </p:tgtEl>
                                      </p:cBhvr>
                                    </p:animEffect>
                                    <p:set>
                                      <p:cBhvr>
                                        <p:cTn id="83" dur="1" fill="hold">
                                          <p:stCondLst>
                                            <p:cond delay="499"/>
                                          </p:stCondLst>
                                        </p:cTn>
                                        <p:tgtEl>
                                          <p:spTgt spid="4302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3024"/>
                                        </p:tgtEl>
                                      </p:cBhvr>
                                    </p:animEffect>
                                    <p:set>
                                      <p:cBhvr>
                                        <p:cTn id="86" dur="1" fill="hold">
                                          <p:stCondLst>
                                            <p:cond delay="499"/>
                                          </p:stCondLst>
                                        </p:cTn>
                                        <p:tgtEl>
                                          <p:spTgt spid="4302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3027"/>
                                        </p:tgtEl>
                                      </p:cBhvr>
                                    </p:animEffect>
                                    <p:set>
                                      <p:cBhvr>
                                        <p:cTn id="89" dur="1" fill="hold">
                                          <p:stCondLst>
                                            <p:cond delay="499"/>
                                          </p:stCondLst>
                                        </p:cTn>
                                        <p:tgtEl>
                                          <p:spTgt spid="43027"/>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repeatCount="indefinite" fill="hold" grpId="0" nodeType="clickEffect">
                                  <p:stCondLst>
                                    <p:cond delay="0"/>
                                  </p:stCondLst>
                                  <p:childTnLst>
                                    <p:set>
                                      <p:cBhvr>
                                        <p:cTn id="93" dur="1" fill="hold">
                                          <p:stCondLst>
                                            <p:cond delay="0"/>
                                          </p:stCondLst>
                                        </p:cTn>
                                        <p:tgtEl>
                                          <p:spTgt spid="43016"/>
                                        </p:tgtEl>
                                        <p:attrNameLst>
                                          <p:attrName>style.visibility</p:attrName>
                                        </p:attrNameLst>
                                      </p:cBhvr>
                                      <p:to>
                                        <p:strVal val="visible"/>
                                      </p:to>
                                    </p:set>
                                    <p:animEffect transition="in" filter="checkerboard(across)">
                                      <p:cBhvr>
                                        <p:cTn id="94" dur="500"/>
                                        <p:tgtEl>
                                          <p:spTgt spid="43016"/>
                                        </p:tgtEl>
                                      </p:cBhvr>
                                    </p:animEffect>
                                  </p:childTnLst>
                                  <p:subTnLst>
                                    <p:audio>
                                      <p:cMediaNode>
                                        <p:cTn display="0" masterRel="sameClick">
                                          <p:stCondLst>
                                            <p:cond evt="begin" delay="0">
                                              <p:tn val="92"/>
                                            </p:cond>
                                          </p:stCondLst>
                                          <p:endCondLst>
                                            <p:cond evt="onStopAudio" delay="0">
                                              <p:tgtEl>
                                                <p:sldTgt/>
                                              </p:tgtEl>
                                            </p:cond>
                                          </p:endCondLst>
                                        </p:cTn>
                                        <p:tgtEl>
                                          <p:sndTgt r:embed="rId4" name="Xem ket qua.WAV"/>
                                        </p:tgtEl>
                                      </p:cMediaNode>
                                    </p:audio>
                                  </p:subTnLst>
                                </p:cTn>
                              </p:par>
                              <p:par>
                                <p:cTn id="95" presetID="8" presetClass="entr" presetSubtype="16" fill="hold" grpId="0" nodeType="withEffect">
                                  <p:stCondLst>
                                    <p:cond delay="0"/>
                                  </p:stCondLst>
                                  <p:childTnLst>
                                    <p:set>
                                      <p:cBhvr>
                                        <p:cTn id="96" dur="1" fill="hold">
                                          <p:stCondLst>
                                            <p:cond delay="0"/>
                                          </p:stCondLst>
                                        </p:cTn>
                                        <p:tgtEl>
                                          <p:spTgt spid="43015"/>
                                        </p:tgtEl>
                                        <p:attrNameLst>
                                          <p:attrName>style.visibility</p:attrName>
                                        </p:attrNameLst>
                                      </p:cBhvr>
                                      <p:to>
                                        <p:strVal val="visible"/>
                                      </p:to>
                                    </p:set>
                                    <p:animEffect transition="in" filter="diamond(in)">
                                      <p:cBhvr>
                                        <p:cTn id="97" dur="2000"/>
                                        <p:tgtEl>
                                          <p:spTgt spid="43015"/>
                                        </p:tgtEl>
                                      </p:cBhvr>
                                    </p:animEffect>
                                  </p:childTnLst>
                                  <p:subTnLst>
                                    <p:audio>
                                      <p:cMediaNode>
                                        <p:cTn display="0" masterRel="sameClick">
                                          <p:stCondLst>
                                            <p:cond evt="begin" delay="0">
                                              <p:tn val="95"/>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2" grpId="1"/>
      <p:bldP spid="43013" grpId="0"/>
      <p:bldP spid="43013" grpId="1"/>
      <p:bldP spid="43015" grpId="0" animBg="1"/>
      <p:bldP spid="43016" grpId="0"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animBg="1"/>
      <p:bldP spid="43025" grpId="1" animBg="1"/>
      <p:bldP spid="43026" grpId="0" animBg="1"/>
      <p:bldP spid="43026" grpId="1" animBg="1"/>
      <p:bldP spid="43027" grpId="0" animBg="1"/>
      <p:bldP spid="430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1905000" y="2806700"/>
            <a:ext cx="32766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A.     Cây ăn quả</a:t>
            </a:r>
          </a:p>
        </p:txBody>
      </p:sp>
      <p:sp>
        <p:nvSpPr>
          <p:cNvPr id="44036" name="Text Box 4"/>
          <p:cNvSpPr txBox="1">
            <a:spLocks noChangeArrowheads="1"/>
          </p:cNvSpPr>
          <p:nvPr/>
        </p:nvSpPr>
        <p:spPr bwMode="auto">
          <a:xfrm>
            <a:off x="1905000" y="3873500"/>
            <a:ext cx="38100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B.     Rau xứ lạnh.</a:t>
            </a:r>
          </a:p>
        </p:txBody>
      </p:sp>
      <p:sp>
        <p:nvSpPr>
          <p:cNvPr id="44037" name="Text Box 5"/>
          <p:cNvSpPr txBox="1">
            <a:spLocks noChangeArrowheads="1"/>
          </p:cNvSpPr>
          <p:nvPr/>
        </p:nvSpPr>
        <p:spPr bwMode="auto">
          <a:xfrm>
            <a:off x="1828800" y="4787900"/>
            <a:ext cx="4724400" cy="579438"/>
          </a:xfrm>
          <a:prstGeom prst="rect">
            <a:avLst/>
          </a:prstGeom>
          <a:noFill/>
          <a:ln w="9525">
            <a:noFill/>
            <a:miter lim="800000"/>
            <a:headEnd/>
            <a:tailEnd/>
          </a:ln>
        </p:spPr>
        <p:txBody>
          <a:bodyPr>
            <a:spAutoFit/>
          </a:bodyPr>
          <a:lstStyle/>
          <a:p>
            <a:pPr>
              <a:spcBef>
                <a:spcPct val="50000"/>
              </a:spcBef>
            </a:pPr>
            <a:r>
              <a:rPr lang="en-US" sz="3200">
                <a:latin typeface=".VnTime" pitchFamily="34" charset="0"/>
              </a:rPr>
              <a:t> </a:t>
            </a:r>
            <a:r>
              <a:rPr lang="en-US" sz="3200" b="1">
                <a:latin typeface="Times New Roman" pitchFamily="18" charset="0"/>
              </a:rPr>
              <a:t>C.     Cây công nghiệp.</a:t>
            </a:r>
            <a:endParaRPr lang="en-US" sz="3200" b="1">
              <a:latin typeface=".VnTime" pitchFamily="34" charset="0"/>
            </a:endParaRPr>
          </a:p>
        </p:txBody>
      </p:sp>
      <p:sp>
        <p:nvSpPr>
          <p:cNvPr id="34820" name="WordArt 6"/>
          <p:cNvSpPr>
            <a:spLocks noChangeArrowheads="1" noChangeShapeType="1" noTextEdit="1"/>
          </p:cNvSpPr>
          <p:nvPr/>
        </p:nvSpPr>
        <p:spPr bwMode="auto">
          <a:xfrm>
            <a:off x="2286000" y="512763"/>
            <a:ext cx="4343400" cy="762000"/>
          </a:xfrm>
          <a:prstGeom prst="rect">
            <a:avLst/>
          </a:prstGeom>
        </p:spPr>
        <p:txBody>
          <a:bodyPr spcFirstLastPara="1" wrap="none" fromWordArt="1">
            <a:prstTxWarp prst="textArchUp">
              <a:avLst>
                <a:gd name="adj" fmla="val 10800004"/>
              </a:avLst>
            </a:prstTxWarp>
          </a:bodyPr>
          <a:lstStyle/>
          <a:p>
            <a:pPr algn="ctr"/>
            <a:r>
              <a:rPr lang="vi-VN" sz="4400" kern="10">
                <a:ln w="9525">
                  <a:solidFill>
                    <a:srgbClr val="FFCC00"/>
                  </a:solidFill>
                  <a:round/>
                  <a:headEnd/>
                  <a:tailEnd/>
                </a:ln>
                <a:solidFill>
                  <a:srgbClr val="FF0000"/>
                </a:solidFill>
                <a:latin typeface="Arial"/>
                <a:cs typeface="Arial"/>
              </a:rPr>
              <a:t>Hãy chọn ý đúng</a:t>
            </a:r>
            <a:endParaRPr lang="en-US" sz="4400" kern="10">
              <a:ln w="9525">
                <a:solidFill>
                  <a:srgbClr val="FFCC00"/>
                </a:solidFill>
                <a:round/>
                <a:headEnd/>
                <a:tailEnd/>
              </a:ln>
              <a:solidFill>
                <a:srgbClr val="FF0000"/>
              </a:solidFill>
              <a:latin typeface="Arial"/>
              <a:cs typeface="Arial"/>
            </a:endParaRPr>
          </a:p>
        </p:txBody>
      </p:sp>
      <p:sp>
        <p:nvSpPr>
          <p:cNvPr id="44039" name="AutoShape 7"/>
          <p:cNvSpPr>
            <a:spLocks noChangeArrowheads="1"/>
          </p:cNvSpPr>
          <p:nvPr/>
        </p:nvSpPr>
        <p:spPr bwMode="auto">
          <a:xfrm>
            <a:off x="5105400" y="3200400"/>
            <a:ext cx="4038600" cy="1905000"/>
          </a:xfrm>
          <a:prstGeom prst="irregularSeal2">
            <a:avLst/>
          </a:prstGeom>
          <a:solidFill>
            <a:srgbClr val="99FF99"/>
          </a:solidFill>
          <a:ln w="57150">
            <a:solidFill>
              <a:srgbClr val="FF0066"/>
            </a:solidFill>
            <a:miter lim="800000"/>
            <a:headEnd/>
            <a:tailEnd/>
          </a:ln>
        </p:spPr>
        <p:txBody>
          <a:bodyPr wrap="none" anchor="ctr"/>
          <a:lstStyle/>
          <a:p>
            <a:pPr algn="ctr"/>
            <a:r>
              <a:rPr lang="en-US" sz="2800" b="1">
                <a:solidFill>
                  <a:srgbClr val="FF0000"/>
                </a:solidFill>
                <a:latin typeface="Times New Roman" pitchFamily="18" charset="0"/>
              </a:rPr>
              <a:t>Đáp án: B</a:t>
            </a:r>
          </a:p>
        </p:txBody>
      </p:sp>
      <p:sp>
        <p:nvSpPr>
          <p:cNvPr id="44040" name="Oval 8"/>
          <p:cNvSpPr>
            <a:spLocks noChangeArrowheads="1"/>
          </p:cNvSpPr>
          <p:nvPr/>
        </p:nvSpPr>
        <p:spPr bwMode="auto">
          <a:xfrm>
            <a:off x="1676400" y="3733800"/>
            <a:ext cx="914400" cy="914400"/>
          </a:xfrm>
          <a:prstGeom prst="ellipse">
            <a:avLst/>
          </a:prstGeom>
          <a:noFill/>
          <a:ln w="38100">
            <a:solidFill>
              <a:srgbClr val="FF0066"/>
            </a:solidFill>
            <a:round/>
            <a:headEnd/>
            <a:tailEnd/>
          </a:ln>
        </p:spPr>
        <p:txBody>
          <a:bodyPr wrap="none" anchor="ctr"/>
          <a:lstStyle/>
          <a:p>
            <a:pPr algn="ctr"/>
            <a:endParaRPr lang="en-US">
              <a:latin typeface="Times New Roman" pitchFamily="18" charset="0"/>
            </a:endParaRPr>
          </a:p>
        </p:txBody>
      </p:sp>
      <p:sp>
        <p:nvSpPr>
          <p:cNvPr id="44044" name="Rectangle 12"/>
          <p:cNvSpPr>
            <a:spLocks noChangeArrowheads="1"/>
          </p:cNvSpPr>
          <p:nvPr/>
        </p:nvSpPr>
        <p:spPr bwMode="auto">
          <a:xfrm>
            <a:off x="1085850" y="1524000"/>
            <a:ext cx="7772400" cy="946150"/>
          </a:xfrm>
          <a:prstGeom prst="rect">
            <a:avLst/>
          </a:prstGeom>
          <a:noFill/>
          <a:ln w="9525">
            <a:noFill/>
            <a:miter lim="800000"/>
            <a:headEnd/>
            <a:tailEnd/>
          </a:ln>
        </p:spPr>
        <p:txBody>
          <a:bodyPr>
            <a:spAutoFit/>
          </a:bodyPr>
          <a:lstStyle/>
          <a:p>
            <a:r>
              <a:rPr lang="en-US" sz="2800" b="1">
                <a:solidFill>
                  <a:srgbClr val="0033CC"/>
                </a:solidFill>
                <a:latin typeface="Times New Roman" pitchFamily="18" charset="0"/>
              </a:rPr>
              <a:t>3. Trong các loại cây sau, cây nào không được trồng ở trung du Bắc Bộ?</a:t>
            </a:r>
          </a:p>
        </p:txBody>
      </p:sp>
      <p:pic>
        <p:nvPicPr>
          <p:cNvPr id="44045" name="Picture 13" descr="Vortec space"/>
          <p:cNvPicPr>
            <a:picLocks noChangeAspect="1" noChangeArrowheads="1"/>
          </p:cNvPicPr>
          <p:nvPr/>
        </p:nvPicPr>
        <p:blipFill>
          <a:blip r:embed="rId5"/>
          <a:srcRect/>
          <a:stretch>
            <a:fillRect/>
          </a:stretch>
        </p:blipFill>
        <p:spPr bwMode="auto">
          <a:xfrm>
            <a:off x="0" y="0"/>
            <a:ext cx="1676400" cy="1257300"/>
          </a:xfrm>
          <a:prstGeom prst="rect">
            <a:avLst/>
          </a:prstGeom>
          <a:noFill/>
          <a:ln w="9525">
            <a:noFill/>
            <a:miter lim="800000"/>
            <a:headEnd/>
            <a:tailEnd/>
          </a:ln>
        </p:spPr>
      </p:pic>
      <p:sp>
        <p:nvSpPr>
          <p:cNvPr id="44046" name="WordArt 14"/>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3</a:t>
            </a:r>
          </a:p>
        </p:txBody>
      </p:sp>
      <p:sp>
        <p:nvSpPr>
          <p:cNvPr id="44047" name="WordArt 15"/>
          <p:cNvSpPr>
            <a:spLocks noChangeArrowheads="1" noChangeShapeType="1" noTextEdit="1"/>
          </p:cNvSpPr>
          <p:nvPr/>
        </p:nvSpPr>
        <p:spPr bwMode="auto">
          <a:xfrm>
            <a:off x="933450"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4</a:t>
            </a:r>
          </a:p>
        </p:txBody>
      </p:sp>
      <p:sp>
        <p:nvSpPr>
          <p:cNvPr id="44048" name="WordArt 16"/>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5</a:t>
            </a:r>
          </a:p>
        </p:txBody>
      </p:sp>
      <p:sp>
        <p:nvSpPr>
          <p:cNvPr id="44049" name="WordArt 17"/>
          <p:cNvSpPr>
            <a:spLocks noChangeArrowheads="1" noChangeShapeType="1" noTextEdit="1"/>
          </p:cNvSpPr>
          <p:nvPr/>
        </p:nvSpPr>
        <p:spPr bwMode="auto">
          <a:xfrm>
            <a:off x="91916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
        <p:nvSpPr>
          <p:cNvPr id="44050" name="WordArt 18"/>
          <p:cNvSpPr>
            <a:spLocks noChangeArrowheads="1" noChangeShapeType="1" noTextEdit="1"/>
          </p:cNvSpPr>
          <p:nvPr/>
        </p:nvSpPr>
        <p:spPr bwMode="auto">
          <a:xfrm>
            <a:off x="976313" y="323850"/>
            <a:ext cx="228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1</a:t>
            </a:r>
          </a:p>
        </p:txBody>
      </p:sp>
      <p:sp>
        <p:nvSpPr>
          <p:cNvPr id="44051" name="WordArt 19"/>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2</a:t>
            </a:r>
          </a:p>
        </p:txBody>
      </p:sp>
      <p:sp>
        <p:nvSpPr>
          <p:cNvPr id="44052" name="WordArt 20"/>
          <p:cNvSpPr>
            <a:spLocks noChangeArrowheads="1" noChangeShapeType="1" noTextEdit="1"/>
          </p:cNvSpPr>
          <p:nvPr/>
        </p:nvSpPr>
        <p:spPr bwMode="auto">
          <a:xfrm>
            <a:off x="44291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dissolve">
                                      <p:cBhvr>
                                        <p:cTn id="7" dur="500"/>
                                        <p:tgtEl>
                                          <p:spTgt spid="44044"/>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 calcmode="lin" valueType="num">
                                      <p:cBhvr>
                                        <p:cTn id="11" dur="2000" fill="hold"/>
                                        <p:tgtEl>
                                          <p:spTgt spid="44035"/>
                                        </p:tgtEl>
                                        <p:attrNameLst>
                                          <p:attrName>ppt_w</p:attrName>
                                        </p:attrNameLst>
                                      </p:cBhvr>
                                      <p:tavLst>
                                        <p:tav tm="0">
                                          <p:val>
                                            <p:fltVal val="0"/>
                                          </p:val>
                                        </p:tav>
                                        <p:tav tm="100000">
                                          <p:val>
                                            <p:strVal val="#ppt_w"/>
                                          </p:val>
                                        </p:tav>
                                      </p:tavLst>
                                    </p:anim>
                                    <p:anim calcmode="lin" valueType="num">
                                      <p:cBhvr>
                                        <p:cTn id="12" dur="2000" fill="hold"/>
                                        <p:tgtEl>
                                          <p:spTgt spid="44035"/>
                                        </p:tgtEl>
                                        <p:attrNameLst>
                                          <p:attrName>ppt_h</p:attrName>
                                        </p:attrNameLst>
                                      </p:cBhvr>
                                      <p:tavLst>
                                        <p:tav tm="0">
                                          <p:val>
                                            <p:fltVal val="0"/>
                                          </p:val>
                                        </p:tav>
                                        <p:tav tm="100000">
                                          <p:val>
                                            <p:strVal val="#ppt_h"/>
                                          </p:val>
                                        </p:tav>
                                      </p:tavLst>
                                    </p:anim>
                                    <p:anim calcmode="lin" valueType="num">
                                      <p:cBhvr>
                                        <p:cTn id="13" dur="2000" fill="hold"/>
                                        <p:tgtEl>
                                          <p:spTgt spid="44035"/>
                                        </p:tgtEl>
                                        <p:attrNameLst>
                                          <p:attrName>style.rotation</p:attrName>
                                        </p:attrNameLst>
                                      </p:cBhvr>
                                      <p:tavLst>
                                        <p:tav tm="0">
                                          <p:val>
                                            <p:fltVal val="360"/>
                                          </p:val>
                                        </p:tav>
                                        <p:tav tm="100000">
                                          <p:val>
                                            <p:fltVal val="0"/>
                                          </p:val>
                                        </p:tav>
                                      </p:tavLst>
                                    </p:anim>
                                    <p:animEffect transition="in" filter="fade">
                                      <p:cBhvr>
                                        <p:cTn id="14" dur="2000"/>
                                        <p:tgtEl>
                                          <p:spTgt spid="44035"/>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4036"/>
                                        </p:tgtEl>
                                        <p:attrNameLst>
                                          <p:attrName>style.visibility</p:attrName>
                                        </p:attrNameLst>
                                      </p:cBhvr>
                                      <p:to>
                                        <p:strVal val="visible"/>
                                      </p:to>
                                    </p:set>
                                    <p:anim calcmode="lin" valueType="num">
                                      <p:cBhvr>
                                        <p:cTn id="17" dur="2000" fill="hold"/>
                                        <p:tgtEl>
                                          <p:spTgt spid="44036"/>
                                        </p:tgtEl>
                                        <p:attrNameLst>
                                          <p:attrName>ppt_w</p:attrName>
                                        </p:attrNameLst>
                                      </p:cBhvr>
                                      <p:tavLst>
                                        <p:tav tm="0">
                                          <p:val>
                                            <p:fltVal val="0"/>
                                          </p:val>
                                        </p:tav>
                                        <p:tav tm="100000">
                                          <p:val>
                                            <p:strVal val="#ppt_w"/>
                                          </p:val>
                                        </p:tav>
                                      </p:tavLst>
                                    </p:anim>
                                    <p:anim calcmode="lin" valueType="num">
                                      <p:cBhvr>
                                        <p:cTn id="18" dur="2000" fill="hold"/>
                                        <p:tgtEl>
                                          <p:spTgt spid="44036"/>
                                        </p:tgtEl>
                                        <p:attrNameLst>
                                          <p:attrName>ppt_h</p:attrName>
                                        </p:attrNameLst>
                                      </p:cBhvr>
                                      <p:tavLst>
                                        <p:tav tm="0">
                                          <p:val>
                                            <p:fltVal val="0"/>
                                          </p:val>
                                        </p:tav>
                                        <p:tav tm="100000">
                                          <p:val>
                                            <p:strVal val="#ppt_h"/>
                                          </p:val>
                                        </p:tav>
                                      </p:tavLst>
                                    </p:anim>
                                    <p:anim calcmode="lin" valueType="num">
                                      <p:cBhvr>
                                        <p:cTn id="19" dur="2000" fill="hold"/>
                                        <p:tgtEl>
                                          <p:spTgt spid="44036"/>
                                        </p:tgtEl>
                                        <p:attrNameLst>
                                          <p:attrName>style.rotation</p:attrName>
                                        </p:attrNameLst>
                                      </p:cBhvr>
                                      <p:tavLst>
                                        <p:tav tm="0">
                                          <p:val>
                                            <p:fltVal val="360"/>
                                          </p:val>
                                        </p:tav>
                                        <p:tav tm="100000">
                                          <p:val>
                                            <p:fltVal val="0"/>
                                          </p:val>
                                        </p:tav>
                                      </p:tavLst>
                                    </p:anim>
                                    <p:animEffect transition="in" filter="fade">
                                      <p:cBhvr>
                                        <p:cTn id="20" dur="2000"/>
                                        <p:tgtEl>
                                          <p:spTgt spid="44036"/>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4037"/>
                                        </p:tgtEl>
                                        <p:attrNameLst>
                                          <p:attrName>style.visibility</p:attrName>
                                        </p:attrNameLst>
                                      </p:cBhvr>
                                      <p:to>
                                        <p:strVal val="visible"/>
                                      </p:to>
                                    </p:set>
                                    <p:anim calcmode="lin" valueType="num">
                                      <p:cBhvr>
                                        <p:cTn id="23" dur="2000" fill="hold"/>
                                        <p:tgtEl>
                                          <p:spTgt spid="44037"/>
                                        </p:tgtEl>
                                        <p:attrNameLst>
                                          <p:attrName>ppt_w</p:attrName>
                                        </p:attrNameLst>
                                      </p:cBhvr>
                                      <p:tavLst>
                                        <p:tav tm="0">
                                          <p:val>
                                            <p:fltVal val="0"/>
                                          </p:val>
                                        </p:tav>
                                        <p:tav tm="100000">
                                          <p:val>
                                            <p:strVal val="#ppt_w"/>
                                          </p:val>
                                        </p:tav>
                                      </p:tavLst>
                                    </p:anim>
                                    <p:anim calcmode="lin" valueType="num">
                                      <p:cBhvr>
                                        <p:cTn id="24" dur="2000" fill="hold"/>
                                        <p:tgtEl>
                                          <p:spTgt spid="44037"/>
                                        </p:tgtEl>
                                        <p:attrNameLst>
                                          <p:attrName>ppt_h</p:attrName>
                                        </p:attrNameLst>
                                      </p:cBhvr>
                                      <p:tavLst>
                                        <p:tav tm="0">
                                          <p:val>
                                            <p:fltVal val="0"/>
                                          </p:val>
                                        </p:tav>
                                        <p:tav tm="100000">
                                          <p:val>
                                            <p:strVal val="#ppt_h"/>
                                          </p:val>
                                        </p:tav>
                                      </p:tavLst>
                                    </p:anim>
                                    <p:anim calcmode="lin" valueType="num">
                                      <p:cBhvr>
                                        <p:cTn id="25" dur="2000" fill="hold"/>
                                        <p:tgtEl>
                                          <p:spTgt spid="44037"/>
                                        </p:tgtEl>
                                        <p:attrNameLst>
                                          <p:attrName>style.rotation</p:attrName>
                                        </p:attrNameLst>
                                      </p:cBhvr>
                                      <p:tavLst>
                                        <p:tav tm="0">
                                          <p:val>
                                            <p:fltVal val="360"/>
                                          </p:val>
                                        </p:tav>
                                        <p:tav tm="100000">
                                          <p:val>
                                            <p:fltVal val="0"/>
                                          </p:val>
                                        </p:tav>
                                      </p:tavLst>
                                    </p:anim>
                                    <p:animEffect transition="in" filter="fade">
                                      <p:cBhvr>
                                        <p:cTn id="26" dur="2000"/>
                                        <p:tgtEl>
                                          <p:spTgt spid="44037"/>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4036"/>
                                        </p:tgtEl>
                                        <p:attrNameLst>
                                          <p:attrName>style.visibility</p:attrName>
                                        </p:attrNameLst>
                                      </p:cBhvr>
                                      <p:to>
                                        <p:strVal val="visible"/>
                                      </p:to>
                                    </p:set>
                                    <p:animEffect transition="in" filter="checkerboard(across)">
                                      <p:cBhvr>
                                        <p:cTn id="29" dur="500"/>
                                        <p:tgtEl>
                                          <p:spTgt spid="44036"/>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4037"/>
                                        </p:tgtEl>
                                        <p:attrNameLst>
                                          <p:attrName>style.visibility</p:attrName>
                                        </p:attrNameLst>
                                      </p:cBhvr>
                                      <p:to>
                                        <p:strVal val="visible"/>
                                      </p:to>
                                    </p:set>
                                    <p:animEffect transition="in" filter="checkerboard(across)">
                                      <p:cBhvr>
                                        <p:cTn id="32" dur="500"/>
                                        <p:tgtEl>
                                          <p:spTgt spid="440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4045"/>
                                        </p:tgtEl>
                                        <p:attrNameLst>
                                          <p:attrName>style.visibility</p:attrName>
                                        </p:attrNameLst>
                                      </p:cBhvr>
                                      <p:to>
                                        <p:strVal val="visible"/>
                                      </p:to>
                                    </p:set>
                                    <p:animEffect transition="in" filter="fade">
                                      <p:cBhvr>
                                        <p:cTn id="37" dur="500"/>
                                        <p:tgtEl>
                                          <p:spTgt spid="44045"/>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4048"/>
                                        </p:tgtEl>
                                        <p:attrNameLst>
                                          <p:attrName>style.visibility</p:attrName>
                                        </p:attrNameLst>
                                      </p:cBhvr>
                                      <p:to>
                                        <p:strVal val="visible"/>
                                      </p:to>
                                    </p:set>
                                    <p:animEffect transition="in" filter="fade">
                                      <p:cBhvr>
                                        <p:cTn id="41" dur="1000"/>
                                        <p:tgtEl>
                                          <p:spTgt spid="440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052"/>
                                        </p:tgtEl>
                                        <p:attrNameLst>
                                          <p:attrName>style.visibility</p:attrName>
                                        </p:attrNameLst>
                                      </p:cBhvr>
                                      <p:to>
                                        <p:strVal val="visible"/>
                                      </p:to>
                                    </p:set>
                                    <p:animEffect transition="in" filter="fade">
                                      <p:cBhvr>
                                        <p:cTn id="44" dur="500"/>
                                        <p:tgtEl>
                                          <p:spTgt spid="44052"/>
                                        </p:tgtEl>
                                      </p:cBhvr>
                                    </p:animEffect>
                                  </p:childTnLst>
                                </p:cTn>
                              </p:par>
                            </p:childTnLst>
                          </p:cTn>
                        </p:par>
                        <p:par>
                          <p:cTn id="45" fill="hold" nodeType="afterGroup">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44047"/>
                                        </p:tgtEl>
                                        <p:attrNameLst>
                                          <p:attrName>style.visibility</p:attrName>
                                        </p:attrNameLst>
                                      </p:cBhvr>
                                      <p:to>
                                        <p:strVal val="visible"/>
                                      </p:to>
                                    </p:set>
                                    <p:animEffect transition="in" filter="fade">
                                      <p:cBhvr>
                                        <p:cTn id="48" dur="1000"/>
                                        <p:tgtEl>
                                          <p:spTgt spid="44047"/>
                                        </p:tgtEl>
                                      </p:cBhvr>
                                    </p:animEffect>
                                  </p:childTnLst>
                                  <p:subTnLst>
                                    <p:audio>
                                      <p:cMediaNode>
                                        <p:cTn display="0" masterRel="sameClick">
                                          <p:stCondLst>
                                            <p:cond evt="begin" delay="0">
                                              <p:tn val="46"/>
                                            </p:cond>
                                          </p:stCondLst>
                                          <p:endCondLst>
                                            <p:cond evt="onStopAudio" delay="0">
                                              <p:tgtEl>
                                                <p:sldTgt/>
                                              </p:tgtEl>
                                            </p:cond>
                                          </p:endCondLst>
                                        </p:cTn>
                                        <p:tgtEl>
                                          <p:sndTgt r:embed="rId2" name="Chuong 2.wav"/>
                                        </p:tgtEl>
                                      </p:cMediaNode>
                                    </p:audio>
                                  </p:subTnLst>
                                </p:cTn>
                              </p:par>
                              <p:par>
                                <p:cTn id="49" presetID="10" presetClass="exit" presetSubtype="0" fill="hold" grpId="1" nodeType="withEffect">
                                  <p:stCondLst>
                                    <p:cond delay="0"/>
                                  </p:stCondLst>
                                  <p:childTnLst>
                                    <p:animEffect transition="out" filter="fade">
                                      <p:cBhvr>
                                        <p:cTn id="50" dur="500"/>
                                        <p:tgtEl>
                                          <p:spTgt spid="44048"/>
                                        </p:tgtEl>
                                      </p:cBhvr>
                                    </p:animEffect>
                                    <p:set>
                                      <p:cBhvr>
                                        <p:cTn id="51" dur="1" fill="hold">
                                          <p:stCondLst>
                                            <p:cond delay="499"/>
                                          </p:stCondLst>
                                        </p:cTn>
                                        <p:tgtEl>
                                          <p:spTgt spid="44048"/>
                                        </p:tgtEl>
                                        <p:attrNameLst>
                                          <p:attrName>style.visibility</p:attrName>
                                        </p:attrNameLst>
                                      </p:cBhvr>
                                      <p:to>
                                        <p:strVal val="hidden"/>
                                      </p:to>
                                    </p:set>
                                  </p:childTnLst>
                                </p:cTn>
                              </p:par>
                            </p:childTnLst>
                          </p:cTn>
                        </p:par>
                        <p:par>
                          <p:cTn id="52" fill="hold" nodeType="afterGroup">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44046"/>
                                        </p:tgtEl>
                                        <p:attrNameLst>
                                          <p:attrName>style.visibility</p:attrName>
                                        </p:attrNameLst>
                                      </p:cBhvr>
                                      <p:to>
                                        <p:strVal val="visible"/>
                                      </p:to>
                                    </p:set>
                                    <p:animEffect transition="in" filter="fade">
                                      <p:cBhvr>
                                        <p:cTn id="55" dur="1000"/>
                                        <p:tgtEl>
                                          <p:spTgt spid="44046"/>
                                        </p:tgtEl>
                                      </p:cBhvr>
                                    </p:animEffect>
                                  </p:childTnLst>
                                  <p:subTnLst>
                                    <p:audio>
                                      <p:cMediaNode>
                                        <p:cTn display="0" masterRel="sameClick">
                                          <p:stCondLst>
                                            <p:cond evt="begin" delay="0">
                                              <p:tn val="53"/>
                                            </p:cond>
                                          </p:stCondLst>
                                          <p:endCondLst>
                                            <p:cond evt="onStopAudio" delay="0">
                                              <p:tgtEl>
                                                <p:sldTgt/>
                                              </p:tgtEl>
                                            </p:cond>
                                          </p:endCondLst>
                                        </p:cTn>
                                        <p:tgtEl>
                                          <p:sndTgt r:embed="rId2" name="Chuong 2.wav"/>
                                        </p:tgtEl>
                                      </p:cMediaNode>
                                    </p:audio>
                                  </p:subTnLst>
                                </p:cTn>
                              </p:par>
                              <p:par>
                                <p:cTn id="56" presetID="10" presetClass="exit" presetSubtype="0" fill="hold" grpId="1" nodeType="withEffect">
                                  <p:stCondLst>
                                    <p:cond delay="0"/>
                                  </p:stCondLst>
                                  <p:childTnLst>
                                    <p:animEffect transition="out" filter="fade">
                                      <p:cBhvr>
                                        <p:cTn id="57" dur="500"/>
                                        <p:tgtEl>
                                          <p:spTgt spid="44047"/>
                                        </p:tgtEl>
                                      </p:cBhvr>
                                    </p:animEffect>
                                    <p:set>
                                      <p:cBhvr>
                                        <p:cTn id="58" dur="1" fill="hold">
                                          <p:stCondLst>
                                            <p:cond delay="499"/>
                                          </p:stCondLst>
                                        </p:cTn>
                                        <p:tgtEl>
                                          <p:spTgt spid="44047"/>
                                        </p:tgtEl>
                                        <p:attrNameLst>
                                          <p:attrName>style.visibility</p:attrName>
                                        </p:attrNameLst>
                                      </p:cBhvr>
                                      <p:to>
                                        <p:strVal val="hidden"/>
                                      </p:to>
                                    </p:set>
                                  </p:childTnLst>
                                </p:cTn>
                              </p:par>
                            </p:childTnLst>
                          </p:cTn>
                        </p:par>
                        <p:par>
                          <p:cTn id="59" fill="hold" nodeType="afterGroup">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44051"/>
                                        </p:tgtEl>
                                        <p:attrNameLst>
                                          <p:attrName>style.visibility</p:attrName>
                                        </p:attrNameLst>
                                      </p:cBhvr>
                                      <p:to>
                                        <p:strVal val="visible"/>
                                      </p:to>
                                    </p:set>
                                    <p:animEffect transition="in" filter="fade">
                                      <p:cBhvr>
                                        <p:cTn id="62" dur="1000"/>
                                        <p:tgtEl>
                                          <p:spTgt spid="44051"/>
                                        </p:tgtEl>
                                      </p:cBhvr>
                                    </p:animEffect>
                                  </p:childTnLst>
                                  <p:subTnLst>
                                    <p:audio>
                                      <p:cMediaNode>
                                        <p:cTn display="0" masterRel="sameClick">
                                          <p:stCondLst>
                                            <p:cond evt="begin" delay="0">
                                              <p:tn val="60"/>
                                            </p:cond>
                                          </p:stCondLst>
                                          <p:endCondLst>
                                            <p:cond evt="onStopAudio" delay="0">
                                              <p:tgtEl>
                                                <p:sldTgt/>
                                              </p:tgtEl>
                                            </p:cond>
                                          </p:endCondLst>
                                        </p:cTn>
                                        <p:tgtEl>
                                          <p:sndTgt r:embed="rId2" name="Chuong 2.wav"/>
                                        </p:tgtEl>
                                      </p:cMediaNode>
                                    </p:audio>
                                  </p:subTnLst>
                                </p:cTn>
                              </p:par>
                              <p:par>
                                <p:cTn id="63" presetID="10" presetClass="exit" presetSubtype="0" fill="hold" grpId="1" nodeType="withEffect">
                                  <p:stCondLst>
                                    <p:cond delay="0"/>
                                  </p:stCondLst>
                                  <p:childTnLst>
                                    <p:animEffect transition="out" filter="fade">
                                      <p:cBhvr>
                                        <p:cTn id="64" dur="500"/>
                                        <p:tgtEl>
                                          <p:spTgt spid="44046"/>
                                        </p:tgtEl>
                                      </p:cBhvr>
                                    </p:animEffect>
                                    <p:set>
                                      <p:cBhvr>
                                        <p:cTn id="65" dur="1" fill="hold">
                                          <p:stCondLst>
                                            <p:cond delay="499"/>
                                          </p:stCondLst>
                                        </p:cTn>
                                        <p:tgtEl>
                                          <p:spTgt spid="44046"/>
                                        </p:tgtEl>
                                        <p:attrNameLst>
                                          <p:attrName>style.visibility</p:attrName>
                                        </p:attrNameLst>
                                      </p:cBhvr>
                                      <p:to>
                                        <p:strVal val="hidden"/>
                                      </p:to>
                                    </p:set>
                                  </p:childTnLst>
                                </p:cTn>
                              </p:par>
                            </p:childTnLst>
                          </p:cTn>
                        </p:par>
                        <p:par>
                          <p:cTn id="66" fill="hold" nodeType="afterGroup">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44050"/>
                                        </p:tgtEl>
                                        <p:attrNameLst>
                                          <p:attrName>style.visibility</p:attrName>
                                        </p:attrNameLst>
                                      </p:cBhvr>
                                      <p:to>
                                        <p:strVal val="visible"/>
                                      </p:to>
                                    </p:set>
                                    <p:animEffect transition="in" filter="fade">
                                      <p:cBhvr>
                                        <p:cTn id="69" dur="1000"/>
                                        <p:tgtEl>
                                          <p:spTgt spid="44050"/>
                                        </p:tgtEl>
                                      </p:cBhvr>
                                    </p:animEffect>
                                  </p:childTnLst>
                                  <p:subTnLst>
                                    <p:audio>
                                      <p:cMediaNode>
                                        <p:cTn display="0" masterRel="sameClick">
                                          <p:stCondLst>
                                            <p:cond evt="begin" delay="0">
                                              <p:tn val="67"/>
                                            </p:cond>
                                          </p:stCondLst>
                                          <p:endCondLst>
                                            <p:cond evt="onStopAudio" delay="0">
                                              <p:tgtEl>
                                                <p:sldTgt/>
                                              </p:tgtEl>
                                            </p:cond>
                                          </p:endCondLst>
                                        </p:cTn>
                                        <p:tgtEl>
                                          <p:sndTgt r:embed="rId2" name="Chuong 2.wav"/>
                                        </p:tgtEl>
                                      </p:cMediaNode>
                                    </p:audio>
                                  </p:subTnLst>
                                </p:cTn>
                              </p:par>
                              <p:par>
                                <p:cTn id="70" presetID="10" presetClass="exit" presetSubtype="0" fill="hold" grpId="1" nodeType="withEffect">
                                  <p:stCondLst>
                                    <p:cond delay="0"/>
                                  </p:stCondLst>
                                  <p:childTnLst>
                                    <p:animEffect transition="out" filter="fade">
                                      <p:cBhvr>
                                        <p:cTn id="71" dur="500"/>
                                        <p:tgtEl>
                                          <p:spTgt spid="44051"/>
                                        </p:tgtEl>
                                      </p:cBhvr>
                                    </p:animEffect>
                                    <p:set>
                                      <p:cBhvr>
                                        <p:cTn id="72" dur="1" fill="hold">
                                          <p:stCondLst>
                                            <p:cond delay="499"/>
                                          </p:stCondLst>
                                        </p:cTn>
                                        <p:tgtEl>
                                          <p:spTgt spid="44051"/>
                                        </p:tgtEl>
                                        <p:attrNameLst>
                                          <p:attrName>style.visibility</p:attrName>
                                        </p:attrNameLst>
                                      </p:cBhvr>
                                      <p:to>
                                        <p:strVal val="hidden"/>
                                      </p:to>
                                    </p:set>
                                  </p:childTnLst>
                                </p:cTn>
                              </p:par>
                            </p:childTnLst>
                          </p:cTn>
                        </p:par>
                        <p:par>
                          <p:cTn id="73" fill="hold" nodeType="afterGroup">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44049"/>
                                        </p:tgtEl>
                                        <p:attrNameLst>
                                          <p:attrName>style.visibility</p:attrName>
                                        </p:attrNameLst>
                                      </p:cBhvr>
                                      <p:to>
                                        <p:strVal val="visible"/>
                                      </p:to>
                                    </p:set>
                                    <p:animEffect transition="in" filter="fade">
                                      <p:cBhvr>
                                        <p:cTn id="76" dur="1000"/>
                                        <p:tgtEl>
                                          <p:spTgt spid="44049"/>
                                        </p:tgtEl>
                                      </p:cBhvr>
                                    </p:animEffect>
                                  </p:childTnLst>
                                  <p:subTnLst>
                                    <p:audio>
                                      <p:cMediaNode>
                                        <p:cTn display="0" masterRel="sameClick">
                                          <p:stCondLst>
                                            <p:cond evt="begin" delay="0">
                                              <p:tn val="74"/>
                                            </p:cond>
                                          </p:stCondLst>
                                          <p:endCondLst>
                                            <p:cond evt="onStopAudio" delay="0">
                                              <p:tgtEl>
                                                <p:sldTgt/>
                                              </p:tgtEl>
                                            </p:cond>
                                          </p:endCondLst>
                                        </p:cTn>
                                        <p:tgtEl>
                                          <p:sndTgt r:embed="rId3" name="Chuong 3.wav"/>
                                        </p:tgtEl>
                                      </p:cMediaNode>
                                    </p:audio>
                                  </p:subTnLst>
                                </p:cTn>
                              </p:par>
                              <p:par>
                                <p:cTn id="77" presetID="10" presetClass="exit" presetSubtype="0" fill="hold" grpId="1" nodeType="withEffect">
                                  <p:stCondLst>
                                    <p:cond delay="0"/>
                                  </p:stCondLst>
                                  <p:childTnLst>
                                    <p:animEffect transition="out" filter="fade">
                                      <p:cBhvr>
                                        <p:cTn id="78" dur="500"/>
                                        <p:tgtEl>
                                          <p:spTgt spid="44050"/>
                                        </p:tgtEl>
                                      </p:cBhvr>
                                    </p:animEffect>
                                    <p:set>
                                      <p:cBhvr>
                                        <p:cTn id="79" dur="1" fill="hold">
                                          <p:stCondLst>
                                            <p:cond delay="499"/>
                                          </p:stCondLst>
                                        </p:cTn>
                                        <p:tgtEl>
                                          <p:spTgt spid="44050"/>
                                        </p:tgtEl>
                                        <p:attrNameLst>
                                          <p:attrName>style.visibility</p:attrName>
                                        </p:attrNameLst>
                                      </p:cBhvr>
                                      <p:to>
                                        <p:strVal val="hidden"/>
                                      </p:to>
                                    </p:set>
                                  </p:childTnLst>
                                </p:cTn>
                              </p:par>
                            </p:childTnLst>
                          </p:cTn>
                        </p:par>
                        <p:par>
                          <p:cTn id="80" fill="hold" nodeType="afterGroup">
                            <p:stCondLst>
                              <p:cond delay="6500"/>
                            </p:stCondLst>
                            <p:childTnLst>
                              <p:par>
                                <p:cTn id="81" presetID="10" presetClass="exit" presetSubtype="0" fill="hold" nodeType="afterEffect">
                                  <p:stCondLst>
                                    <p:cond delay="0"/>
                                  </p:stCondLst>
                                  <p:childTnLst>
                                    <p:animEffect transition="out" filter="fade">
                                      <p:cBhvr>
                                        <p:cTn id="82" dur="500"/>
                                        <p:tgtEl>
                                          <p:spTgt spid="44045"/>
                                        </p:tgtEl>
                                      </p:cBhvr>
                                    </p:animEffect>
                                    <p:set>
                                      <p:cBhvr>
                                        <p:cTn id="83" dur="1" fill="hold">
                                          <p:stCondLst>
                                            <p:cond delay="499"/>
                                          </p:stCondLst>
                                        </p:cTn>
                                        <p:tgtEl>
                                          <p:spTgt spid="4404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4049"/>
                                        </p:tgtEl>
                                      </p:cBhvr>
                                    </p:animEffect>
                                    <p:set>
                                      <p:cBhvr>
                                        <p:cTn id="86" dur="1" fill="hold">
                                          <p:stCondLst>
                                            <p:cond delay="499"/>
                                          </p:stCondLst>
                                        </p:cTn>
                                        <p:tgtEl>
                                          <p:spTgt spid="44049"/>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4052"/>
                                        </p:tgtEl>
                                      </p:cBhvr>
                                    </p:animEffect>
                                    <p:set>
                                      <p:cBhvr>
                                        <p:cTn id="89" dur="1" fill="hold">
                                          <p:stCondLst>
                                            <p:cond delay="499"/>
                                          </p:stCondLst>
                                        </p:cTn>
                                        <p:tgtEl>
                                          <p:spTgt spid="4405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repeatCount="indefinite" fill="hold" grpId="0" nodeType="clickEffect">
                                  <p:stCondLst>
                                    <p:cond delay="0"/>
                                  </p:stCondLst>
                                  <p:childTnLst>
                                    <p:set>
                                      <p:cBhvr>
                                        <p:cTn id="93" dur="1" fill="hold">
                                          <p:stCondLst>
                                            <p:cond delay="0"/>
                                          </p:stCondLst>
                                        </p:cTn>
                                        <p:tgtEl>
                                          <p:spTgt spid="44040"/>
                                        </p:tgtEl>
                                        <p:attrNameLst>
                                          <p:attrName>style.visibility</p:attrName>
                                        </p:attrNameLst>
                                      </p:cBhvr>
                                      <p:to>
                                        <p:strVal val="visible"/>
                                      </p:to>
                                    </p:set>
                                    <p:animEffect transition="in" filter="checkerboard(across)">
                                      <p:cBhvr>
                                        <p:cTn id="94" dur="500"/>
                                        <p:tgtEl>
                                          <p:spTgt spid="44040"/>
                                        </p:tgtEl>
                                      </p:cBhvr>
                                    </p:animEffect>
                                  </p:childTnLst>
                                  <p:subTnLst>
                                    <p:audio>
                                      <p:cMediaNode>
                                        <p:cTn display="0" masterRel="sameClick">
                                          <p:stCondLst>
                                            <p:cond evt="begin" delay="0">
                                              <p:tn val="92"/>
                                            </p:cond>
                                          </p:stCondLst>
                                          <p:endCondLst>
                                            <p:cond evt="onStopAudio" delay="0">
                                              <p:tgtEl>
                                                <p:sldTgt/>
                                              </p:tgtEl>
                                            </p:cond>
                                          </p:endCondLst>
                                        </p:cTn>
                                        <p:tgtEl>
                                          <p:sndTgt r:embed="rId4" name="Xem ket qua.WAV"/>
                                        </p:tgtEl>
                                      </p:cMediaNode>
                                    </p:audio>
                                  </p:subTnLst>
                                </p:cTn>
                              </p:par>
                              <p:par>
                                <p:cTn id="95" presetID="8" presetClass="entr" presetSubtype="16" fill="hold" grpId="0" nodeType="withEffect">
                                  <p:stCondLst>
                                    <p:cond delay="0"/>
                                  </p:stCondLst>
                                  <p:childTnLst>
                                    <p:set>
                                      <p:cBhvr>
                                        <p:cTn id="96" dur="1" fill="hold">
                                          <p:stCondLst>
                                            <p:cond delay="0"/>
                                          </p:stCondLst>
                                        </p:cTn>
                                        <p:tgtEl>
                                          <p:spTgt spid="44039"/>
                                        </p:tgtEl>
                                        <p:attrNameLst>
                                          <p:attrName>style.visibility</p:attrName>
                                        </p:attrNameLst>
                                      </p:cBhvr>
                                      <p:to>
                                        <p:strVal val="visible"/>
                                      </p:to>
                                    </p:set>
                                    <p:animEffect transition="in" filter="diamond(in)">
                                      <p:cBhvr>
                                        <p:cTn id="97" dur="2000"/>
                                        <p:tgtEl>
                                          <p:spTgt spid="44039"/>
                                        </p:tgtEl>
                                      </p:cBhvr>
                                    </p:animEffect>
                                  </p:childTnLst>
                                  <p:subTnLst>
                                    <p:audio>
                                      <p:cMediaNode>
                                        <p:cTn display="0" masterRel="sameClick">
                                          <p:stCondLst>
                                            <p:cond evt="begin" delay="0">
                                              <p:tn val="95"/>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P spid="44036" grpId="1"/>
      <p:bldP spid="44037" grpId="0"/>
      <p:bldP spid="44037" grpId="1"/>
      <p:bldP spid="44039" grpId="0" animBg="1"/>
      <p:bldP spid="44040" grpId="0" animBg="1"/>
      <p:bldP spid="44044" grpId="0"/>
      <p:bldP spid="44046" grpId="0" animBg="1"/>
      <p:bldP spid="44046" grpId="1" animBg="1"/>
      <p:bldP spid="44047" grpId="0" animBg="1"/>
      <p:bldP spid="44047" grpId="1" animBg="1"/>
      <p:bldP spid="44048" grpId="0" animBg="1"/>
      <p:bldP spid="44048" grpId="1" animBg="1"/>
      <p:bldP spid="44049" grpId="0" animBg="1"/>
      <p:bldP spid="44049" grpId="1" animBg="1"/>
      <p:bldP spid="44050" grpId="0" animBg="1"/>
      <p:bldP spid="44050" grpId="1" animBg="1"/>
      <p:bldP spid="44051" grpId="0" animBg="1"/>
      <p:bldP spid="44051" grpId="1" animBg="1"/>
      <p:bldP spid="44052" grpId="0" animBg="1"/>
      <p:bldP spid="4405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524000"/>
            <a:ext cx="8353425" cy="1077913"/>
          </a:xfrm>
          <a:prstGeom prst="rect">
            <a:avLst/>
          </a:prstGeom>
          <a:noFill/>
          <a:ln w="9525">
            <a:noFill/>
            <a:miter lim="800000"/>
            <a:headEnd/>
            <a:tailEnd/>
          </a:ln>
        </p:spPr>
        <p:txBody>
          <a:bodyPr>
            <a:spAutoFit/>
          </a:bodyPr>
          <a:lstStyle/>
          <a:p>
            <a:pPr>
              <a:spcBef>
                <a:spcPct val="50000"/>
              </a:spcBef>
            </a:pPr>
            <a:r>
              <a:rPr lang="en-US" sz="3200" b="1">
                <a:solidFill>
                  <a:srgbClr val="0033CC"/>
                </a:solidFill>
                <a:latin typeface="Times New Roman" pitchFamily="18" charset="0"/>
              </a:rPr>
              <a:t>4? Loại cây nào được coi là biểu tượng của trung du Bắc Bộ?</a:t>
            </a:r>
          </a:p>
        </p:txBody>
      </p:sp>
      <p:sp>
        <p:nvSpPr>
          <p:cNvPr id="45059" name="Text Box 3"/>
          <p:cNvSpPr txBox="1">
            <a:spLocks noChangeArrowheads="1"/>
          </p:cNvSpPr>
          <p:nvPr/>
        </p:nvSpPr>
        <p:spPr bwMode="auto">
          <a:xfrm>
            <a:off x="1066800" y="2806700"/>
            <a:ext cx="41148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A.     Rừng cọ đồi chè.</a:t>
            </a:r>
          </a:p>
        </p:txBody>
      </p:sp>
      <p:sp>
        <p:nvSpPr>
          <p:cNvPr id="45060" name="Text Box 4"/>
          <p:cNvSpPr txBox="1">
            <a:spLocks noChangeArrowheads="1"/>
          </p:cNvSpPr>
          <p:nvPr/>
        </p:nvSpPr>
        <p:spPr bwMode="auto">
          <a:xfrm>
            <a:off x="1066800" y="3886200"/>
            <a:ext cx="38100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B.     Hoa mai</a:t>
            </a:r>
          </a:p>
        </p:txBody>
      </p:sp>
      <p:sp>
        <p:nvSpPr>
          <p:cNvPr id="45061" name="Text Box 5"/>
          <p:cNvSpPr txBox="1">
            <a:spLocks noChangeArrowheads="1"/>
          </p:cNvSpPr>
          <p:nvPr/>
        </p:nvSpPr>
        <p:spPr bwMode="auto">
          <a:xfrm>
            <a:off x="990600" y="4800600"/>
            <a:ext cx="3962400" cy="579438"/>
          </a:xfrm>
          <a:prstGeom prst="rect">
            <a:avLst/>
          </a:prstGeom>
          <a:noFill/>
          <a:ln w="9525">
            <a:noFill/>
            <a:miter lim="800000"/>
            <a:headEnd/>
            <a:tailEnd/>
          </a:ln>
        </p:spPr>
        <p:txBody>
          <a:bodyPr>
            <a:spAutoFit/>
          </a:bodyPr>
          <a:lstStyle/>
          <a:p>
            <a:pPr>
              <a:spcBef>
                <a:spcPct val="50000"/>
              </a:spcBef>
            </a:pPr>
            <a:r>
              <a:rPr lang="en-US" sz="3200">
                <a:latin typeface=".VnTime" pitchFamily="34" charset="0"/>
              </a:rPr>
              <a:t> </a:t>
            </a:r>
            <a:r>
              <a:rPr lang="en-US" sz="3200" b="1">
                <a:latin typeface="Times New Roman" pitchFamily="18" charset="0"/>
              </a:rPr>
              <a:t>C.    Măng cụt</a:t>
            </a:r>
            <a:endParaRPr lang="en-US" sz="3200" b="1">
              <a:latin typeface=".VnTime" pitchFamily="34" charset="0"/>
            </a:endParaRPr>
          </a:p>
        </p:txBody>
      </p:sp>
      <p:sp>
        <p:nvSpPr>
          <p:cNvPr id="35845" name="WordArt 6"/>
          <p:cNvSpPr>
            <a:spLocks noChangeArrowheads="1" noChangeShapeType="1" noTextEdit="1"/>
          </p:cNvSpPr>
          <p:nvPr/>
        </p:nvSpPr>
        <p:spPr bwMode="auto">
          <a:xfrm>
            <a:off x="2514600" y="441325"/>
            <a:ext cx="3733800" cy="571500"/>
          </a:xfrm>
          <a:prstGeom prst="rect">
            <a:avLst/>
          </a:prstGeom>
        </p:spPr>
        <p:txBody>
          <a:bodyPr spcFirstLastPara="1" wrap="none" fromWordArt="1">
            <a:prstTxWarp prst="textArchUp">
              <a:avLst>
                <a:gd name="adj" fmla="val 10800004"/>
              </a:avLst>
            </a:prstTxWarp>
          </a:bodyPr>
          <a:lstStyle/>
          <a:p>
            <a:pPr algn="ctr"/>
            <a:r>
              <a:rPr lang="vi-VN" sz="4000" kern="10">
                <a:ln w="9525">
                  <a:solidFill>
                    <a:srgbClr val="FFCC00"/>
                  </a:solidFill>
                  <a:round/>
                  <a:headEnd/>
                  <a:tailEnd/>
                </a:ln>
                <a:solidFill>
                  <a:srgbClr val="FF0000"/>
                </a:solidFill>
                <a:latin typeface="Arial"/>
                <a:cs typeface="Arial"/>
              </a:rPr>
              <a:t>Hãy chọn ý đúng</a:t>
            </a:r>
            <a:endParaRPr lang="en-US" sz="4000" kern="10">
              <a:ln w="9525">
                <a:solidFill>
                  <a:srgbClr val="FFCC00"/>
                </a:solidFill>
                <a:round/>
                <a:headEnd/>
                <a:tailEnd/>
              </a:ln>
              <a:solidFill>
                <a:srgbClr val="FF0000"/>
              </a:solidFill>
              <a:latin typeface="Arial"/>
              <a:cs typeface="Arial"/>
            </a:endParaRPr>
          </a:p>
        </p:txBody>
      </p:sp>
      <p:sp>
        <p:nvSpPr>
          <p:cNvPr id="45063" name="AutoShape 7"/>
          <p:cNvSpPr>
            <a:spLocks noChangeArrowheads="1"/>
          </p:cNvSpPr>
          <p:nvPr/>
        </p:nvSpPr>
        <p:spPr bwMode="auto">
          <a:xfrm>
            <a:off x="4495800" y="4114800"/>
            <a:ext cx="4038600" cy="1905000"/>
          </a:xfrm>
          <a:prstGeom prst="irregularSeal2">
            <a:avLst/>
          </a:prstGeom>
          <a:solidFill>
            <a:srgbClr val="99FF99"/>
          </a:solidFill>
          <a:ln w="57150">
            <a:solidFill>
              <a:srgbClr val="FF0066"/>
            </a:solidFill>
            <a:miter lim="800000"/>
            <a:headEnd/>
            <a:tailEnd/>
          </a:ln>
        </p:spPr>
        <p:txBody>
          <a:bodyPr wrap="none" anchor="ctr"/>
          <a:lstStyle/>
          <a:p>
            <a:pPr algn="ctr"/>
            <a:r>
              <a:rPr lang="en-US" sz="2800" b="1">
                <a:solidFill>
                  <a:srgbClr val="FF0000"/>
                </a:solidFill>
                <a:latin typeface="Times New Roman" pitchFamily="18" charset="0"/>
              </a:rPr>
              <a:t>Đáp án: A</a:t>
            </a:r>
          </a:p>
        </p:txBody>
      </p:sp>
      <p:sp>
        <p:nvSpPr>
          <p:cNvPr id="45064" name="Oval 8"/>
          <p:cNvSpPr>
            <a:spLocks noChangeArrowheads="1"/>
          </p:cNvSpPr>
          <p:nvPr/>
        </p:nvSpPr>
        <p:spPr bwMode="auto">
          <a:xfrm>
            <a:off x="914400" y="2743200"/>
            <a:ext cx="914400" cy="914400"/>
          </a:xfrm>
          <a:prstGeom prst="ellipse">
            <a:avLst/>
          </a:prstGeom>
          <a:noFill/>
          <a:ln w="38100">
            <a:solidFill>
              <a:srgbClr val="FF0066"/>
            </a:solidFill>
            <a:round/>
            <a:headEnd/>
            <a:tailEnd/>
          </a:ln>
        </p:spPr>
        <p:txBody>
          <a:bodyPr wrap="none" anchor="ctr"/>
          <a:lstStyle/>
          <a:p>
            <a:pPr algn="ctr"/>
            <a:endParaRPr lang="en-US">
              <a:latin typeface="Times New Roman" pitchFamily="18" charset="0"/>
            </a:endParaRPr>
          </a:p>
        </p:txBody>
      </p:sp>
      <p:pic>
        <p:nvPicPr>
          <p:cNvPr id="45068" name="Picture 12" descr="Vortec space"/>
          <p:cNvPicPr>
            <a:picLocks noChangeAspect="1" noChangeArrowheads="1"/>
          </p:cNvPicPr>
          <p:nvPr/>
        </p:nvPicPr>
        <p:blipFill>
          <a:blip r:embed="rId5"/>
          <a:srcRect/>
          <a:stretch>
            <a:fillRect/>
          </a:stretch>
        </p:blipFill>
        <p:spPr bwMode="auto">
          <a:xfrm>
            <a:off x="0" y="0"/>
            <a:ext cx="1676400" cy="1257300"/>
          </a:xfrm>
          <a:prstGeom prst="rect">
            <a:avLst/>
          </a:prstGeom>
          <a:noFill/>
          <a:ln w="9525">
            <a:noFill/>
            <a:miter lim="800000"/>
            <a:headEnd/>
            <a:tailEnd/>
          </a:ln>
        </p:spPr>
      </p:pic>
      <p:sp>
        <p:nvSpPr>
          <p:cNvPr id="45069" name="WordArt 13"/>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3</a:t>
            </a:r>
          </a:p>
        </p:txBody>
      </p:sp>
      <p:sp>
        <p:nvSpPr>
          <p:cNvPr id="45070" name="WordArt 14"/>
          <p:cNvSpPr>
            <a:spLocks noChangeArrowheads="1" noChangeShapeType="1" noTextEdit="1"/>
          </p:cNvSpPr>
          <p:nvPr/>
        </p:nvSpPr>
        <p:spPr bwMode="auto">
          <a:xfrm>
            <a:off x="933450"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4</a:t>
            </a:r>
          </a:p>
        </p:txBody>
      </p:sp>
      <p:sp>
        <p:nvSpPr>
          <p:cNvPr id="45071" name="WordArt 15"/>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5</a:t>
            </a:r>
          </a:p>
        </p:txBody>
      </p:sp>
      <p:sp>
        <p:nvSpPr>
          <p:cNvPr id="45072" name="WordArt 16"/>
          <p:cNvSpPr>
            <a:spLocks noChangeArrowheads="1" noChangeShapeType="1" noTextEdit="1"/>
          </p:cNvSpPr>
          <p:nvPr/>
        </p:nvSpPr>
        <p:spPr bwMode="auto">
          <a:xfrm>
            <a:off x="91916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
        <p:nvSpPr>
          <p:cNvPr id="45073" name="WordArt 17"/>
          <p:cNvSpPr>
            <a:spLocks noChangeArrowheads="1" noChangeShapeType="1" noTextEdit="1"/>
          </p:cNvSpPr>
          <p:nvPr/>
        </p:nvSpPr>
        <p:spPr bwMode="auto">
          <a:xfrm>
            <a:off x="976313" y="323850"/>
            <a:ext cx="228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1</a:t>
            </a:r>
          </a:p>
        </p:txBody>
      </p:sp>
      <p:sp>
        <p:nvSpPr>
          <p:cNvPr id="45074" name="WordArt 18"/>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2</a:t>
            </a:r>
          </a:p>
        </p:txBody>
      </p:sp>
      <p:sp>
        <p:nvSpPr>
          <p:cNvPr id="45075" name="WordArt 19"/>
          <p:cNvSpPr>
            <a:spLocks noChangeArrowheads="1" noChangeShapeType="1" noTextEdit="1"/>
          </p:cNvSpPr>
          <p:nvPr/>
        </p:nvSpPr>
        <p:spPr bwMode="auto">
          <a:xfrm>
            <a:off x="44291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5059"/>
                                        </p:tgtEl>
                                        <p:attrNameLst>
                                          <p:attrName>style.visibility</p:attrName>
                                        </p:attrNameLst>
                                      </p:cBhvr>
                                      <p:to>
                                        <p:strVal val="visible"/>
                                      </p:to>
                                    </p:set>
                                    <p:anim calcmode="lin" valueType="num">
                                      <p:cBhvr>
                                        <p:cTn id="11" dur="2000" fill="hold"/>
                                        <p:tgtEl>
                                          <p:spTgt spid="45059"/>
                                        </p:tgtEl>
                                        <p:attrNameLst>
                                          <p:attrName>ppt_w</p:attrName>
                                        </p:attrNameLst>
                                      </p:cBhvr>
                                      <p:tavLst>
                                        <p:tav tm="0">
                                          <p:val>
                                            <p:fltVal val="0"/>
                                          </p:val>
                                        </p:tav>
                                        <p:tav tm="100000">
                                          <p:val>
                                            <p:strVal val="#ppt_w"/>
                                          </p:val>
                                        </p:tav>
                                      </p:tavLst>
                                    </p:anim>
                                    <p:anim calcmode="lin" valueType="num">
                                      <p:cBhvr>
                                        <p:cTn id="12" dur="2000" fill="hold"/>
                                        <p:tgtEl>
                                          <p:spTgt spid="45059"/>
                                        </p:tgtEl>
                                        <p:attrNameLst>
                                          <p:attrName>ppt_h</p:attrName>
                                        </p:attrNameLst>
                                      </p:cBhvr>
                                      <p:tavLst>
                                        <p:tav tm="0">
                                          <p:val>
                                            <p:fltVal val="0"/>
                                          </p:val>
                                        </p:tav>
                                        <p:tav tm="100000">
                                          <p:val>
                                            <p:strVal val="#ppt_h"/>
                                          </p:val>
                                        </p:tav>
                                      </p:tavLst>
                                    </p:anim>
                                    <p:anim calcmode="lin" valueType="num">
                                      <p:cBhvr>
                                        <p:cTn id="13" dur="2000" fill="hold"/>
                                        <p:tgtEl>
                                          <p:spTgt spid="45059"/>
                                        </p:tgtEl>
                                        <p:attrNameLst>
                                          <p:attrName>style.rotation</p:attrName>
                                        </p:attrNameLst>
                                      </p:cBhvr>
                                      <p:tavLst>
                                        <p:tav tm="0">
                                          <p:val>
                                            <p:fltVal val="360"/>
                                          </p:val>
                                        </p:tav>
                                        <p:tav tm="100000">
                                          <p:val>
                                            <p:fltVal val="0"/>
                                          </p:val>
                                        </p:tav>
                                      </p:tavLst>
                                    </p:anim>
                                    <p:animEffect transition="in" filter="fade">
                                      <p:cBhvr>
                                        <p:cTn id="14" dur="2000"/>
                                        <p:tgtEl>
                                          <p:spTgt spid="45059"/>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5060"/>
                                        </p:tgtEl>
                                        <p:attrNameLst>
                                          <p:attrName>style.visibility</p:attrName>
                                        </p:attrNameLst>
                                      </p:cBhvr>
                                      <p:to>
                                        <p:strVal val="visible"/>
                                      </p:to>
                                    </p:set>
                                    <p:anim calcmode="lin" valueType="num">
                                      <p:cBhvr>
                                        <p:cTn id="17" dur="2000" fill="hold"/>
                                        <p:tgtEl>
                                          <p:spTgt spid="45060"/>
                                        </p:tgtEl>
                                        <p:attrNameLst>
                                          <p:attrName>ppt_w</p:attrName>
                                        </p:attrNameLst>
                                      </p:cBhvr>
                                      <p:tavLst>
                                        <p:tav tm="0">
                                          <p:val>
                                            <p:fltVal val="0"/>
                                          </p:val>
                                        </p:tav>
                                        <p:tav tm="100000">
                                          <p:val>
                                            <p:strVal val="#ppt_w"/>
                                          </p:val>
                                        </p:tav>
                                      </p:tavLst>
                                    </p:anim>
                                    <p:anim calcmode="lin" valueType="num">
                                      <p:cBhvr>
                                        <p:cTn id="18" dur="2000" fill="hold"/>
                                        <p:tgtEl>
                                          <p:spTgt spid="45060"/>
                                        </p:tgtEl>
                                        <p:attrNameLst>
                                          <p:attrName>ppt_h</p:attrName>
                                        </p:attrNameLst>
                                      </p:cBhvr>
                                      <p:tavLst>
                                        <p:tav tm="0">
                                          <p:val>
                                            <p:fltVal val="0"/>
                                          </p:val>
                                        </p:tav>
                                        <p:tav tm="100000">
                                          <p:val>
                                            <p:strVal val="#ppt_h"/>
                                          </p:val>
                                        </p:tav>
                                      </p:tavLst>
                                    </p:anim>
                                    <p:anim calcmode="lin" valueType="num">
                                      <p:cBhvr>
                                        <p:cTn id="19" dur="2000" fill="hold"/>
                                        <p:tgtEl>
                                          <p:spTgt spid="45060"/>
                                        </p:tgtEl>
                                        <p:attrNameLst>
                                          <p:attrName>style.rotation</p:attrName>
                                        </p:attrNameLst>
                                      </p:cBhvr>
                                      <p:tavLst>
                                        <p:tav tm="0">
                                          <p:val>
                                            <p:fltVal val="360"/>
                                          </p:val>
                                        </p:tav>
                                        <p:tav tm="100000">
                                          <p:val>
                                            <p:fltVal val="0"/>
                                          </p:val>
                                        </p:tav>
                                      </p:tavLst>
                                    </p:anim>
                                    <p:animEffect transition="in" filter="fade">
                                      <p:cBhvr>
                                        <p:cTn id="20" dur="2000"/>
                                        <p:tgtEl>
                                          <p:spTgt spid="45060"/>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5061"/>
                                        </p:tgtEl>
                                        <p:attrNameLst>
                                          <p:attrName>style.visibility</p:attrName>
                                        </p:attrNameLst>
                                      </p:cBhvr>
                                      <p:to>
                                        <p:strVal val="visible"/>
                                      </p:to>
                                    </p:set>
                                    <p:anim calcmode="lin" valueType="num">
                                      <p:cBhvr>
                                        <p:cTn id="23" dur="2000" fill="hold"/>
                                        <p:tgtEl>
                                          <p:spTgt spid="45061"/>
                                        </p:tgtEl>
                                        <p:attrNameLst>
                                          <p:attrName>ppt_w</p:attrName>
                                        </p:attrNameLst>
                                      </p:cBhvr>
                                      <p:tavLst>
                                        <p:tav tm="0">
                                          <p:val>
                                            <p:fltVal val="0"/>
                                          </p:val>
                                        </p:tav>
                                        <p:tav tm="100000">
                                          <p:val>
                                            <p:strVal val="#ppt_w"/>
                                          </p:val>
                                        </p:tav>
                                      </p:tavLst>
                                    </p:anim>
                                    <p:anim calcmode="lin" valueType="num">
                                      <p:cBhvr>
                                        <p:cTn id="24" dur="2000" fill="hold"/>
                                        <p:tgtEl>
                                          <p:spTgt spid="45061"/>
                                        </p:tgtEl>
                                        <p:attrNameLst>
                                          <p:attrName>ppt_h</p:attrName>
                                        </p:attrNameLst>
                                      </p:cBhvr>
                                      <p:tavLst>
                                        <p:tav tm="0">
                                          <p:val>
                                            <p:fltVal val="0"/>
                                          </p:val>
                                        </p:tav>
                                        <p:tav tm="100000">
                                          <p:val>
                                            <p:strVal val="#ppt_h"/>
                                          </p:val>
                                        </p:tav>
                                      </p:tavLst>
                                    </p:anim>
                                    <p:anim calcmode="lin" valueType="num">
                                      <p:cBhvr>
                                        <p:cTn id="25" dur="2000" fill="hold"/>
                                        <p:tgtEl>
                                          <p:spTgt spid="45061"/>
                                        </p:tgtEl>
                                        <p:attrNameLst>
                                          <p:attrName>style.rotation</p:attrName>
                                        </p:attrNameLst>
                                      </p:cBhvr>
                                      <p:tavLst>
                                        <p:tav tm="0">
                                          <p:val>
                                            <p:fltVal val="360"/>
                                          </p:val>
                                        </p:tav>
                                        <p:tav tm="100000">
                                          <p:val>
                                            <p:fltVal val="0"/>
                                          </p:val>
                                        </p:tav>
                                      </p:tavLst>
                                    </p:anim>
                                    <p:animEffect transition="in" filter="fade">
                                      <p:cBhvr>
                                        <p:cTn id="26" dur="2000"/>
                                        <p:tgtEl>
                                          <p:spTgt spid="45061"/>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5060"/>
                                        </p:tgtEl>
                                        <p:attrNameLst>
                                          <p:attrName>style.visibility</p:attrName>
                                        </p:attrNameLst>
                                      </p:cBhvr>
                                      <p:to>
                                        <p:strVal val="visible"/>
                                      </p:to>
                                    </p:set>
                                    <p:animEffect transition="in" filter="checkerboard(across)">
                                      <p:cBhvr>
                                        <p:cTn id="29" dur="500"/>
                                        <p:tgtEl>
                                          <p:spTgt spid="45060"/>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5061"/>
                                        </p:tgtEl>
                                        <p:attrNameLst>
                                          <p:attrName>style.visibility</p:attrName>
                                        </p:attrNameLst>
                                      </p:cBhvr>
                                      <p:to>
                                        <p:strVal val="visible"/>
                                      </p:to>
                                    </p:set>
                                    <p:animEffect transition="in" filter="checkerboard(across)">
                                      <p:cBhvr>
                                        <p:cTn id="32" dur="500"/>
                                        <p:tgtEl>
                                          <p:spTgt spid="45061"/>
                                        </p:tgtEl>
                                      </p:cBhvr>
                                    </p:animEffect>
                                  </p:childTnLst>
                                </p:cTn>
                              </p:par>
                            </p:childTnLst>
                          </p:cTn>
                        </p:par>
                        <p:par>
                          <p:cTn id="33" fill="hold" nodeType="afterGroup">
                            <p:stCondLst>
                              <p:cond delay="4000"/>
                            </p:stCondLst>
                            <p:childTnLst>
                              <p:par>
                                <p:cTn id="34" presetID="10" presetClass="entr" presetSubtype="0" fill="hold" nodeType="afterEffect">
                                  <p:stCondLst>
                                    <p:cond delay="0"/>
                                  </p:stCondLst>
                                  <p:childTnLst>
                                    <p:set>
                                      <p:cBhvr>
                                        <p:cTn id="35" dur="1" fill="hold">
                                          <p:stCondLst>
                                            <p:cond delay="0"/>
                                          </p:stCondLst>
                                        </p:cTn>
                                        <p:tgtEl>
                                          <p:spTgt spid="45068"/>
                                        </p:tgtEl>
                                        <p:attrNameLst>
                                          <p:attrName>style.visibility</p:attrName>
                                        </p:attrNameLst>
                                      </p:cBhvr>
                                      <p:to>
                                        <p:strVal val="visible"/>
                                      </p:to>
                                    </p:set>
                                    <p:animEffect transition="in" filter="fade">
                                      <p:cBhvr>
                                        <p:cTn id="36" dur="500"/>
                                        <p:tgtEl>
                                          <p:spTgt spid="4506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071"/>
                                        </p:tgtEl>
                                        <p:attrNameLst>
                                          <p:attrName>style.visibility</p:attrName>
                                        </p:attrNameLst>
                                      </p:cBhvr>
                                      <p:to>
                                        <p:strVal val="visible"/>
                                      </p:to>
                                    </p:set>
                                    <p:animEffect transition="in" filter="fade">
                                      <p:cBhvr>
                                        <p:cTn id="41" dur="1000"/>
                                        <p:tgtEl>
                                          <p:spTgt spid="450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075"/>
                                        </p:tgtEl>
                                        <p:attrNameLst>
                                          <p:attrName>style.visibility</p:attrName>
                                        </p:attrNameLst>
                                      </p:cBhvr>
                                      <p:to>
                                        <p:strVal val="visible"/>
                                      </p:to>
                                    </p:set>
                                    <p:animEffect transition="in" filter="fade">
                                      <p:cBhvr>
                                        <p:cTn id="44" dur="500"/>
                                        <p:tgtEl>
                                          <p:spTgt spid="45075"/>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070"/>
                                        </p:tgtEl>
                                        <p:attrNameLst>
                                          <p:attrName>style.visibility</p:attrName>
                                        </p:attrNameLst>
                                      </p:cBhvr>
                                      <p:to>
                                        <p:strVal val="visible"/>
                                      </p:to>
                                    </p:set>
                                    <p:animEffect transition="in" filter="fade">
                                      <p:cBhvr>
                                        <p:cTn id="48" dur="1000"/>
                                        <p:tgtEl>
                                          <p:spTgt spid="45070"/>
                                        </p:tgtEl>
                                      </p:cBhvr>
                                    </p:animEffect>
                                  </p:childTnLst>
                                  <p:subTnLst>
                                    <p:audio>
                                      <p:cMediaNode>
                                        <p:cTn display="0" masterRel="sameClick">
                                          <p:stCondLst>
                                            <p:cond evt="begin" delay="0">
                                              <p:tn val="46"/>
                                            </p:cond>
                                          </p:stCondLst>
                                          <p:endCondLst>
                                            <p:cond evt="onStopAudio" delay="0">
                                              <p:tgtEl>
                                                <p:sldTgt/>
                                              </p:tgtEl>
                                            </p:cond>
                                          </p:endCondLst>
                                        </p:cTn>
                                        <p:tgtEl>
                                          <p:sndTgt r:embed="rId2" name="Chuong 2.wav"/>
                                        </p:tgtEl>
                                      </p:cMediaNode>
                                    </p:audio>
                                  </p:subTnLst>
                                </p:cTn>
                              </p:par>
                              <p:par>
                                <p:cTn id="49" presetID="10" presetClass="exit" presetSubtype="0" fill="hold" grpId="1" nodeType="withEffect">
                                  <p:stCondLst>
                                    <p:cond delay="0"/>
                                  </p:stCondLst>
                                  <p:childTnLst>
                                    <p:animEffect transition="out" filter="fade">
                                      <p:cBhvr>
                                        <p:cTn id="50" dur="500"/>
                                        <p:tgtEl>
                                          <p:spTgt spid="45071"/>
                                        </p:tgtEl>
                                      </p:cBhvr>
                                    </p:animEffect>
                                    <p:set>
                                      <p:cBhvr>
                                        <p:cTn id="51" dur="1" fill="hold">
                                          <p:stCondLst>
                                            <p:cond delay="499"/>
                                          </p:stCondLst>
                                        </p:cTn>
                                        <p:tgtEl>
                                          <p:spTgt spid="45071"/>
                                        </p:tgtEl>
                                        <p:attrNameLst>
                                          <p:attrName>style.visibility</p:attrName>
                                        </p:attrNameLst>
                                      </p:cBhvr>
                                      <p:to>
                                        <p:strVal val="hidden"/>
                                      </p:to>
                                    </p:set>
                                  </p:child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45069"/>
                                        </p:tgtEl>
                                        <p:attrNameLst>
                                          <p:attrName>style.visibility</p:attrName>
                                        </p:attrNameLst>
                                      </p:cBhvr>
                                      <p:to>
                                        <p:strVal val="visible"/>
                                      </p:to>
                                    </p:set>
                                    <p:animEffect transition="in" filter="fade">
                                      <p:cBhvr>
                                        <p:cTn id="55" dur="1000"/>
                                        <p:tgtEl>
                                          <p:spTgt spid="45069"/>
                                        </p:tgtEl>
                                      </p:cBhvr>
                                    </p:animEffect>
                                  </p:childTnLst>
                                  <p:subTnLst>
                                    <p:audio>
                                      <p:cMediaNode>
                                        <p:cTn display="0" masterRel="sameClick">
                                          <p:stCondLst>
                                            <p:cond evt="begin" delay="0">
                                              <p:tn val="53"/>
                                            </p:cond>
                                          </p:stCondLst>
                                          <p:endCondLst>
                                            <p:cond evt="onStopAudio" delay="0">
                                              <p:tgtEl>
                                                <p:sldTgt/>
                                              </p:tgtEl>
                                            </p:cond>
                                          </p:endCondLst>
                                        </p:cTn>
                                        <p:tgtEl>
                                          <p:sndTgt r:embed="rId2" name="Chuong 2.wav"/>
                                        </p:tgtEl>
                                      </p:cMediaNode>
                                    </p:audio>
                                  </p:subTnLst>
                                </p:cTn>
                              </p:par>
                              <p:par>
                                <p:cTn id="56" presetID="10" presetClass="exit" presetSubtype="0" fill="hold" grpId="1" nodeType="withEffect">
                                  <p:stCondLst>
                                    <p:cond delay="0"/>
                                  </p:stCondLst>
                                  <p:childTnLst>
                                    <p:animEffect transition="out" filter="fade">
                                      <p:cBhvr>
                                        <p:cTn id="57" dur="500"/>
                                        <p:tgtEl>
                                          <p:spTgt spid="45070"/>
                                        </p:tgtEl>
                                      </p:cBhvr>
                                    </p:animEffect>
                                    <p:set>
                                      <p:cBhvr>
                                        <p:cTn id="58" dur="1" fill="hold">
                                          <p:stCondLst>
                                            <p:cond delay="499"/>
                                          </p:stCondLst>
                                        </p:cTn>
                                        <p:tgtEl>
                                          <p:spTgt spid="45070"/>
                                        </p:tgtEl>
                                        <p:attrNameLst>
                                          <p:attrName>style.visibility</p:attrName>
                                        </p:attrNameLst>
                                      </p:cBhvr>
                                      <p:to>
                                        <p:strVal val="hidden"/>
                                      </p:to>
                                    </p:set>
                                  </p:childTnLst>
                                </p:cTn>
                              </p:par>
                            </p:childTnLst>
                          </p:cTn>
                        </p:par>
                        <p:par>
                          <p:cTn id="59" fill="hold" nodeType="afterGroup">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45074"/>
                                        </p:tgtEl>
                                        <p:attrNameLst>
                                          <p:attrName>style.visibility</p:attrName>
                                        </p:attrNameLst>
                                      </p:cBhvr>
                                      <p:to>
                                        <p:strVal val="visible"/>
                                      </p:to>
                                    </p:set>
                                    <p:animEffect transition="in" filter="fade">
                                      <p:cBhvr>
                                        <p:cTn id="62" dur="1000"/>
                                        <p:tgtEl>
                                          <p:spTgt spid="45074"/>
                                        </p:tgtEl>
                                      </p:cBhvr>
                                    </p:animEffect>
                                  </p:childTnLst>
                                  <p:subTnLst>
                                    <p:audio>
                                      <p:cMediaNode>
                                        <p:cTn display="0" masterRel="sameClick">
                                          <p:stCondLst>
                                            <p:cond evt="begin" delay="0">
                                              <p:tn val="60"/>
                                            </p:cond>
                                          </p:stCondLst>
                                          <p:endCondLst>
                                            <p:cond evt="onStopAudio" delay="0">
                                              <p:tgtEl>
                                                <p:sldTgt/>
                                              </p:tgtEl>
                                            </p:cond>
                                          </p:endCondLst>
                                        </p:cTn>
                                        <p:tgtEl>
                                          <p:sndTgt r:embed="rId2" name="Chuong 2.wav"/>
                                        </p:tgtEl>
                                      </p:cMediaNode>
                                    </p:audio>
                                  </p:subTnLst>
                                </p:cTn>
                              </p:par>
                              <p:par>
                                <p:cTn id="63" presetID="10" presetClass="exit" presetSubtype="0" fill="hold" grpId="1" nodeType="withEffect">
                                  <p:stCondLst>
                                    <p:cond delay="0"/>
                                  </p:stCondLst>
                                  <p:childTnLst>
                                    <p:animEffect transition="out" filter="fade">
                                      <p:cBhvr>
                                        <p:cTn id="64" dur="500"/>
                                        <p:tgtEl>
                                          <p:spTgt spid="45069"/>
                                        </p:tgtEl>
                                      </p:cBhvr>
                                    </p:animEffect>
                                    <p:set>
                                      <p:cBhvr>
                                        <p:cTn id="65" dur="1" fill="hold">
                                          <p:stCondLst>
                                            <p:cond delay="499"/>
                                          </p:stCondLst>
                                        </p:cTn>
                                        <p:tgtEl>
                                          <p:spTgt spid="45069"/>
                                        </p:tgtEl>
                                        <p:attrNameLst>
                                          <p:attrName>style.visibility</p:attrName>
                                        </p:attrNameLst>
                                      </p:cBhvr>
                                      <p:to>
                                        <p:strVal val="hidden"/>
                                      </p:to>
                                    </p:set>
                                  </p:childTnLst>
                                </p:cTn>
                              </p:par>
                            </p:childTnLst>
                          </p:cTn>
                        </p:par>
                        <p:par>
                          <p:cTn id="66" fill="hold" nodeType="afterGroup">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45073"/>
                                        </p:tgtEl>
                                        <p:attrNameLst>
                                          <p:attrName>style.visibility</p:attrName>
                                        </p:attrNameLst>
                                      </p:cBhvr>
                                      <p:to>
                                        <p:strVal val="visible"/>
                                      </p:to>
                                    </p:set>
                                    <p:animEffect transition="in" filter="fade">
                                      <p:cBhvr>
                                        <p:cTn id="69" dur="1000"/>
                                        <p:tgtEl>
                                          <p:spTgt spid="45073"/>
                                        </p:tgtEl>
                                      </p:cBhvr>
                                    </p:animEffect>
                                  </p:childTnLst>
                                  <p:subTnLst>
                                    <p:audio>
                                      <p:cMediaNode>
                                        <p:cTn display="0" masterRel="sameClick">
                                          <p:stCondLst>
                                            <p:cond evt="begin" delay="0">
                                              <p:tn val="67"/>
                                            </p:cond>
                                          </p:stCondLst>
                                          <p:endCondLst>
                                            <p:cond evt="onStopAudio" delay="0">
                                              <p:tgtEl>
                                                <p:sldTgt/>
                                              </p:tgtEl>
                                            </p:cond>
                                          </p:endCondLst>
                                        </p:cTn>
                                        <p:tgtEl>
                                          <p:sndTgt r:embed="rId2" name="Chuong 2.wav"/>
                                        </p:tgtEl>
                                      </p:cMediaNode>
                                    </p:audio>
                                  </p:subTnLst>
                                </p:cTn>
                              </p:par>
                              <p:par>
                                <p:cTn id="70" presetID="10" presetClass="exit" presetSubtype="0" fill="hold" grpId="1" nodeType="withEffect">
                                  <p:stCondLst>
                                    <p:cond delay="0"/>
                                  </p:stCondLst>
                                  <p:childTnLst>
                                    <p:animEffect transition="out" filter="fade">
                                      <p:cBhvr>
                                        <p:cTn id="71" dur="500"/>
                                        <p:tgtEl>
                                          <p:spTgt spid="45074"/>
                                        </p:tgtEl>
                                      </p:cBhvr>
                                    </p:animEffect>
                                    <p:set>
                                      <p:cBhvr>
                                        <p:cTn id="72" dur="1" fill="hold">
                                          <p:stCondLst>
                                            <p:cond delay="499"/>
                                          </p:stCondLst>
                                        </p:cTn>
                                        <p:tgtEl>
                                          <p:spTgt spid="45074"/>
                                        </p:tgtEl>
                                        <p:attrNameLst>
                                          <p:attrName>style.visibility</p:attrName>
                                        </p:attrNameLst>
                                      </p:cBhvr>
                                      <p:to>
                                        <p:strVal val="hidden"/>
                                      </p:to>
                                    </p:set>
                                  </p:childTnLst>
                                </p:cTn>
                              </p:par>
                            </p:childTnLst>
                          </p:cTn>
                        </p:par>
                        <p:par>
                          <p:cTn id="73" fill="hold" nodeType="afterGroup">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45072"/>
                                        </p:tgtEl>
                                        <p:attrNameLst>
                                          <p:attrName>style.visibility</p:attrName>
                                        </p:attrNameLst>
                                      </p:cBhvr>
                                      <p:to>
                                        <p:strVal val="visible"/>
                                      </p:to>
                                    </p:set>
                                    <p:animEffect transition="in" filter="fade">
                                      <p:cBhvr>
                                        <p:cTn id="76" dur="1000"/>
                                        <p:tgtEl>
                                          <p:spTgt spid="45072"/>
                                        </p:tgtEl>
                                      </p:cBhvr>
                                    </p:animEffect>
                                  </p:childTnLst>
                                  <p:subTnLst>
                                    <p:audio>
                                      <p:cMediaNode>
                                        <p:cTn display="0" masterRel="sameClick">
                                          <p:stCondLst>
                                            <p:cond evt="begin" delay="0">
                                              <p:tn val="74"/>
                                            </p:cond>
                                          </p:stCondLst>
                                          <p:endCondLst>
                                            <p:cond evt="onStopAudio" delay="0">
                                              <p:tgtEl>
                                                <p:sldTgt/>
                                              </p:tgtEl>
                                            </p:cond>
                                          </p:endCondLst>
                                        </p:cTn>
                                        <p:tgtEl>
                                          <p:sndTgt r:embed="rId3" name="Chuong 3.wav"/>
                                        </p:tgtEl>
                                      </p:cMediaNode>
                                    </p:audio>
                                  </p:subTnLst>
                                </p:cTn>
                              </p:par>
                              <p:par>
                                <p:cTn id="77" presetID="10" presetClass="exit" presetSubtype="0" fill="hold" grpId="1" nodeType="withEffect">
                                  <p:stCondLst>
                                    <p:cond delay="0"/>
                                  </p:stCondLst>
                                  <p:childTnLst>
                                    <p:animEffect transition="out" filter="fade">
                                      <p:cBhvr>
                                        <p:cTn id="78" dur="500"/>
                                        <p:tgtEl>
                                          <p:spTgt spid="45073"/>
                                        </p:tgtEl>
                                      </p:cBhvr>
                                    </p:animEffect>
                                    <p:set>
                                      <p:cBhvr>
                                        <p:cTn id="79" dur="1" fill="hold">
                                          <p:stCondLst>
                                            <p:cond delay="499"/>
                                          </p:stCondLst>
                                        </p:cTn>
                                        <p:tgtEl>
                                          <p:spTgt spid="45073"/>
                                        </p:tgtEl>
                                        <p:attrNameLst>
                                          <p:attrName>style.visibility</p:attrName>
                                        </p:attrNameLst>
                                      </p:cBhvr>
                                      <p:to>
                                        <p:strVal val="hidden"/>
                                      </p:to>
                                    </p:set>
                                  </p:childTnLst>
                                </p:cTn>
                              </p:par>
                            </p:childTnLst>
                          </p:cTn>
                        </p:par>
                        <p:par>
                          <p:cTn id="80" fill="hold" nodeType="afterGroup">
                            <p:stCondLst>
                              <p:cond delay="6000"/>
                            </p:stCondLst>
                            <p:childTnLst>
                              <p:par>
                                <p:cTn id="81" presetID="10" presetClass="exit" presetSubtype="0" fill="hold" nodeType="afterEffect">
                                  <p:stCondLst>
                                    <p:cond delay="0"/>
                                  </p:stCondLst>
                                  <p:childTnLst>
                                    <p:animEffect transition="out" filter="fade">
                                      <p:cBhvr>
                                        <p:cTn id="82" dur="500"/>
                                        <p:tgtEl>
                                          <p:spTgt spid="45068"/>
                                        </p:tgtEl>
                                      </p:cBhvr>
                                    </p:animEffect>
                                    <p:set>
                                      <p:cBhvr>
                                        <p:cTn id="83" dur="1" fill="hold">
                                          <p:stCondLst>
                                            <p:cond delay="499"/>
                                          </p:stCondLst>
                                        </p:cTn>
                                        <p:tgtEl>
                                          <p:spTgt spid="4506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5072"/>
                                        </p:tgtEl>
                                      </p:cBhvr>
                                    </p:animEffect>
                                    <p:set>
                                      <p:cBhvr>
                                        <p:cTn id="86" dur="1" fill="hold">
                                          <p:stCondLst>
                                            <p:cond delay="499"/>
                                          </p:stCondLst>
                                        </p:cTn>
                                        <p:tgtEl>
                                          <p:spTgt spid="4507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5075"/>
                                        </p:tgtEl>
                                      </p:cBhvr>
                                    </p:animEffect>
                                    <p:set>
                                      <p:cBhvr>
                                        <p:cTn id="89" dur="1" fill="hold">
                                          <p:stCondLst>
                                            <p:cond delay="499"/>
                                          </p:stCondLst>
                                        </p:cTn>
                                        <p:tgtEl>
                                          <p:spTgt spid="4507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repeatCount="indefinite" fill="hold" grpId="0" nodeType="clickEffect">
                                  <p:stCondLst>
                                    <p:cond delay="0"/>
                                  </p:stCondLst>
                                  <p:childTnLst>
                                    <p:set>
                                      <p:cBhvr>
                                        <p:cTn id="93" dur="1" fill="hold">
                                          <p:stCondLst>
                                            <p:cond delay="0"/>
                                          </p:stCondLst>
                                        </p:cTn>
                                        <p:tgtEl>
                                          <p:spTgt spid="45064"/>
                                        </p:tgtEl>
                                        <p:attrNameLst>
                                          <p:attrName>style.visibility</p:attrName>
                                        </p:attrNameLst>
                                      </p:cBhvr>
                                      <p:to>
                                        <p:strVal val="visible"/>
                                      </p:to>
                                    </p:set>
                                    <p:animEffect transition="in" filter="checkerboard(across)">
                                      <p:cBhvr>
                                        <p:cTn id="94" dur="500"/>
                                        <p:tgtEl>
                                          <p:spTgt spid="45064"/>
                                        </p:tgtEl>
                                      </p:cBhvr>
                                    </p:animEffect>
                                  </p:childTnLst>
                                  <p:subTnLst>
                                    <p:audio>
                                      <p:cMediaNode>
                                        <p:cTn display="0" masterRel="sameClick">
                                          <p:stCondLst>
                                            <p:cond evt="begin" delay="0">
                                              <p:tn val="92"/>
                                            </p:cond>
                                          </p:stCondLst>
                                          <p:endCondLst>
                                            <p:cond evt="onStopAudio" delay="0">
                                              <p:tgtEl>
                                                <p:sldTgt/>
                                              </p:tgtEl>
                                            </p:cond>
                                          </p:endCondLst>
                                        </p:cTn>
                                        <p:tgtEl>
                                          <p:sndTgt r:embed="rId4" name="Xem ket qua.WAV"/>
                                        </p:tgtEl>
                                      </p:cMediaNode>
                                    </p:audio>
                                  </p:subTnLst>
                                </p:cTn>
                              </p:par>
                              <p:par>
                                <p:cTn id="95" presetID="8" presetClass="entr" presetSubtype="16" fill="hold" grpId="0" nodeType="withEffect">
                                  <p:stCondLst>
                                    <p:cond delay="0"/>
                                  </p:stCondLst>
                                  <p:childTnLst>
                                    <p:set>
                                      <p:cBhvr>
                                        <p:cTn id="96" dur="1" fill="hold">
                                          <p:stCondLst>
                                            <p:cond delay="0"/>
                                          </p:stCondLst>
                                        </p:cTn>
                                        <p:tgtEl>
                                          <p:spTgt spid="45063"/>
                                        </p:tgtEl>
                                        <p:attrNameLst>
                                          <p:attrName>style.visibility</p:attrName>
                                        </p:attrNameLst>
                                      </p:cBhvr>
                                      <p:to>
                                        <p:strVal val="visible"/>
                                      </p:to>
                                    </p:set>
                                    <p:animEffect transition="in" filter="diamond(in)">
                                      <p:cBhvr>
                                        <p:cTn id="97" dur="2000"/>
                                        <p:tgtEl>
                                          <p:spTgt spid="45063"/>
                                        </p:tgtEl>
                                      </p:cBhvr>
                                    </p:animEffect>
                                  </p:childTnLst>
                                  <p:subTnLst>
                                    <p:audio>
                                      <p:cMediaNode>
                                        <p:cTn display="0" masterRel="sameClick">
                                          <p:stCondLst>
                                            <p:cond evt="begin" delay="0">
                                              <p:tn val="95"/>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0" grpId="0"/>
      <p:bldP spid="45060" grpId="1"/>
      <p:bldP spid="45061" grpId="0"/>
      <p:bldP spid="45061" grpId="1"/>
      <p:bldP spid="45063" grpId="0" animBg="1"/>
      <p:bldP spid="45064" grpId="0" animBg="1"/>
      <p:bldP spid="45069" grpId="0" animBg="1"/>
      <p:bldP spid="45069" grpId="1" animBg="1"/>
      <p:bldP spid="45070" grpId="0" animBg="1"/>
      <p:bldP spid="45070" grpId="1" animBg="1"/>
      <p:bldP spid="45071" grpId="0" animBg="1"/>
      <p:bldP spid="45071" grpId="1" animBg="1"/>
      <p:bldP spid="45072" grpId="0" animBg="1"/>
      <p:bldP spid="45072" grpId="1" animBg="1"/>
      <p:bldP spid="45073" grpId="0" animBg="1"/>
      <p:bldP spid="45073" grpId="1" animBg="1"/>
      <p:bldP spid="45074" grpId="0" animBg="1"/>
      <p:bldP spid="45074" grpId="1" animBg="1"/>
      <p:bldP spid="45075" grpId="0" animBg="1"/>
      <p:bldP spid="4507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33400" y="1600200"/>
            <a:ext cx="8353425" cy="1066800"/>
          </a:xfrm>
          <a:prstGeom prst="rect">
            <a:avLst/>
          </a:prstGeom>
          <a:noFill/>
          <a:ln w="9525">
            <a:noFill/>
            <a:miter lim="800000"/>
            <a:headEnd/>
            <a:tailEnd/>
          </a:ln>
        </p:spPr>
        <p:txBody>
          <a:bodyPr>
            <a:spAutoFit/>
          </a:bodyPr>
          <a:lstStyle/>
          <a:p>
            <a:pPr>
              <a:spcBef>
                <a:spcPct val="50000"/>
              </a:spcBef>
            </a:pPr>
            <a:r>
              <a:rPr lang="en-US" sz="3200" b="1">
                <a:solidFill>
                  <a:srgbClr val="008000"/>
                </a:solidFill>
                <a:latin typeface="Times New Roman" pitchFamily="18" charset="0"/>
              </a:rPr>
              <a:t>5? Để phủ xanh đất trống đồi trọc người dân ở đây đã làm gì?</a:t>
            </a:r>
          </a:p>
        </p:txBody>
      </p:sp>
      <p:sp>
        <p:nvSpPr>
          <p:cNvPr id="46083" name="Text Box 3"/>
          <p:cNvSpPr txBox="1">
            <a:spLocks noChangeArrowheads="1"/>
          </p:cNvSpPr>
          <p:nvPr/>
        </p:nvSpPr>
        <p:spPr bwMode="auto">
          <a:xfrm>
            <a:off x="914400" y="2806700"/>
            <a:ext cx="42672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A.     Di dân tự do.</a:t>
            </a:r>
          </a:p>
        </p:txBody>
      </p:sp>
      <p:sp>
        <p:nvSpPr>
          <p:cNvPr id="46084" name="Text Box 4"/>
          <p:cNvSpPr txBox="1">
            <a:spLocks noChangeArrowheads="1"/>
          </p:cNvSpPr>
          <p:nvPr/>
        </p:nvSpPr>
        <p:spPr bwMode="auto">
          <a:xfrm>
            <a:off x="914400" y="3873500"/>
            <a:ext cx="4800600" cy="579438"/>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rPr>
              <a:t>B.     Khai thác rừng.</a:t>
            </a:r>
          </a:p>
        </p:txBody>
      </p:sp>
      <p:sp>
        <p:nvSpPr>
          <p:cNvPr id="46085" name="Text Box 5"/>
          <p:cNvSpPr txBox="1">
            <a:spLocks noChangeArrowheads="1"/>
          </p:cNvSpPr>
          <p:nvPr/>
        </p:nvSpPr>
        <p:spPr bwMode="auto">
          <a:xfrm>
            <a:off x="914400" y="4787900"/>
            <a:ext cx="4876800" cy="579438"/>
          </a:xfrm>
          <a:prstGeom prst="rect">
            <a:avLst/>
          </a:prstGeom>
          <a:noFill/>
          <a:ln w="9525">
            <a:noFill/>
            <a:miter lim="800000"/>
            <a:headEnd/>
            <a:tailEnd/>
          </a:ln>
        </p:spPr>
        <p:txBody>
          <a:bodyPr>
            <a:spAutoFit/>
          </a:bodyPr>
          <a:lstStyle/>
          <a:p>
            <a:pPr>
              <a:spcBef>
                <a:spcPct val="50000"/>
              </a:spcBef>
            </a:pPr>
            <a:r>
              <a:rPr lang="en-US" sz="3200">
                <a:latin typeface=".VnTime" pitchFamily="34" charset="0"/>
              </a:rPr>
              <a:t> </a:t>
            </a:r>
            <a:r>
              <a:rPr lang="en-US" sz="3200" b="1">
                <a:latin typeface="Times New Roman" pitchFamily="18" charset="0"/>
              </a:rPr>
              <a:t>C.    Trồng rừng.</a:t>
            </a:r>
            <a:endParaRPr lang="en-US" sz="3200" b="1">
              <a:latin typeface=".VnTime" pitchFamily="34" charset="0"/>
            </a:endParaRPr>
          </a:p>
        </p:txBody>
      </p:sp>
      <p:sp>
        <p:nvSpPr>
          <p:cNvPr id="36869" name="WordArt 6"/>
          <p:cNvSpPr>
            <a:spLocks noChangeArrowheads="1" noChangeShapeType="1" noTextEdit="1"/>
          </p:cNvSpPr>
          <p:nvPr/>
        </p:nvSpPr>
        <p:spPr bwMode="auto">
          <a:xfrm>
            <a:off x="2476500" y="628650"/>
            <a:ext cx="4648200" cy="571500"/>
          </a:xfrm>
          <a:prstGeom prst="rect">
            <a:avLst/>
          </a:prstGeom>
        </p:spPr>
        <p:txBody>
          <a:bodyPr spcFirstLastPara="1" wrap="none" fromWordArt="1">
            <a:prstTxWarp prst="textArchUp">
              <a:avLst>
                <a:gd name="adj" fmla="val 10800004"/>
              </a:avLst>
            </a:prstTxWarp>
          </a:bodyPr>
          <a:lstStyle/>
          <a:p>
            <a:pPr algn="ctr"/>
            <a:r>
              <a:rPr lang="vi-VN" sz="4000" kern="10">
                <a:ln w="9525">
                  <a:solidFill>
                    <a:srgbClr val="FFCC00"/>
                  </a:solidFill>
                  <a:round/>
                  <a:headEnd/>
                  <a:tailEnd/>
                </a:ln>
                <a:solidFill>
                  <a:srgbClr val="FF0000"/>
                </a:solidFill>
                <a:latin typeface="Arial"/>
                <a:cs typeface="Arial"/>
              </a:rPr>
              <a:t>Hãy chọn ý đúng</a:t>
            </a:r>
            <a:endParaRPr lang="en-US" sz="4000" kern="10">
              <a:ln w="9525">
                <a:solidFill>
                  <a:srgbClr val="FFCC00"/>
                </a:solidFill>
                <a:round/>
                <a:headEnd/>
                <a:tailEnd/>
              </a:ln>
              <a:solidFill>
                <a:srgbClr val="FF0000"/>
              </a:solidFill>
              <a:latin typeface="Arial"/>
              <a:cs typeface="Arial"/>
            </a:endParaRPr>
          </a:p>
        </p:txBody>
      </p:sp>
      <p:sp>
        <p:nvSpPr>
          <p:cNvPr id="46087" name="AutoShape 7"/>
          <p:cNvSpPr>
            <a:spLocks noChangeArrowheads="1"/>
          </p:cNvSpPr>
          <p:nvPr/>
        </p:nvSpPr>
        <p:spPr bwMode="auto">
          <a:xfrm>
            <a:off x="4800600" y="3810000"/>
            <a:ext cx="4038600" cy="1905000"/>
          </a:xfrm>
          <a:prstGeom prst="irregularSeal2">
            <a:avLst/>
          </a:prstGeom>
          <a:solidFill>
            <a:srgbClr val="99FF99"/>
          </a:solidFill>
          <a:ln w="57150">
            <a:solidFill>
              <a:srgbClr val="FF0066"/>
            </a:solidFill>
            <a:miter lim="800000"/>
            <a:headEnd/>
            <a:tailEnd/>
          </a:ln>
        </p:spPr>
        <p:txBody>
          <a:bodyPr wrap="none" anchor="ctr"/>
          <a:lstStyle/>
          <a:p>
            <a:pPr algn="ctr"/>
            <a:r>
              <a:rPr lang="en-US" sz="3200" b="1">
                <a:solidFill>
                  <a:srgbClr val="FF0000"/>
                </a:solidFill>
                <a:latin typeface="Times New Roman" pitchFamily="18" charset="0"/>
              </a:rPr>
              <a:t>Đáp án: C</a:t>
            </a:r>
          </a:p>
        </p:txBody>
      </p:sp>
      <p:sp>
        <p:nvSpPr>
          <p:cNvPr id="46088" name="Oval 8"/>
          <p:cNvSpPr>
            <a:spLocks noChangeArrowheads="1"/>
          </p:cNvSpPr>
          <p:nvPr/>
        </p:nvSpPr>
        <p:spPr bwMode="auto">
          <a:xfrm>
            <a:off x="838200" y="4572000"/>
            <a:ext cx="914400" cy="914400"/>
          </a:xfrm>
          <a:prstGeom prst="ellipse">
            <a:avLst/>
          </a:prstGeom>
          <a:noFill/>
          <a:ln w="38100">
            <a:solidFill>
              <a:srgbClr val="FF0066"/>
            </a:solidFill>
            <a:round/>
            <a:headEnd/>
            <a:tailEnd/>
          </a:ln>
        </p:spPr>
        <p:txBody>
          <a:bodyPr wrap="none" anchor="ctr"/>
          <a:lstStyle/>
          <a:p>
            <a:pPr algn="ctr"/>
            <a:endParaRPr lang="en-US">
              <a:latin typeface="Times New Roman" pitchFamily="18" charset="0"/>
            </a:endParaRPr>
          </a:p>
        </p:txBody>
      </p:sp>
      <p:pic>
        <p:nvPicPr>
          <p:cNvPr id="46092" name="Picture 12" descr="Vortec space"/>
          <p:cNvPicPr>
            <a:picLocks noChangeAspect="1" noChangeArrowheads="1"/>
          </p:cNvPicPr>
          <p:nvPr/>
        </p:nvPicPr>
        <p:blipFill>
          <a:blip r:embed="rId5"/>
          <a:srcRect/>
          <a:stretch>
            <a:fillRect/>
          </a:stretch>
        </p:blipFill>
        <p:spPr bwMode="auto">
          <a:xfrm>
            <a:off x="0" y="0"/>
            <a:ext cx="1676400" cy="1257300"/>
          </a:xfrm>
          <a:prstGeom prst="rect">
            <a:avLst/>
          </a:prstGeom>
          <a:noFill/>
          <a:ln w="9525">
            <a:noFill/>
            <a:miter lim="800000"/>
            <a:headEnd/>
            <a:tailEnd/>
          </a:ln>
        </p:spPr>
      </p:pic>
      <p:sp>
        <p:nvSpPr>
          <p:cNvPr id="46093" name="WordArt 13"/>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3</a:t>
            </a:r>
          </a:p>
        </p:txBody>
      </p:sp>
      <p:sp>
        <p:nvSpPr>
          <p:cNvPr id="46094" name="WordArt 14"/>
          <p:cNvSpPr>
            <a:spLocks noChangeArrowheads="1" noChangeShapeType="1" noTextEdit="1"/>
          </p:cNvSpPr>
          <p:nvPr/>
        </p:nvSpPr>
        <p:spPr bwMode="auto">
          <a:xfrm>
            <a:off x="933450"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4</a:t>
            </a:r>
          </a:p>
        </p:txBody>
      </p:sp>
      <p:sp>
        <p:nvSpPr>
          <p:cNvPr id="46095" name="WordArt 15"/>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5</a:t>
            </a:r>
          </a:p>
        </p:txBody>
      </p:sp>
      <p:sp>
        <p:nvSpPr>
          <p:cNvPr id="46096" name="WordArt 16"/>
          <p:cNvSpPr>
            <a:spLocks noChangeArrowheads="1" noChangeShapeType="1" noTextEdit="1"/>
          </p:cNvSpPr>
          <p:nvPr/>
        </p:nvSpPr>
        <p:spPr bwMode="auto">
          <a:xfrm>
            <a:off x="91916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
        <p:nvSpPr>
          <p:cNvPr id="46097" name="WordArt 17"/>
          <p:cNvSpPr>
            <a:spLocks noChangeArrowheads="1" noChangeShapeType="1" noTextEdit="1"/>
          </p:cNvSpPr>
          <p:nvPr/>
        </p:nvSpPr>
        <p:spPr bwMode="auto">
          <a:xfrm>
            <a:off x="976313" y="323850"/>
            <a:ext cx="2286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1</a:t>
            </a:r>
          </a:p>
        </p:txBody>
      </p:sp>
      <p:sp>
        <p:nvSpPr>
          <p:cNvPr id="46098" name="WordArt 18"/>
          <p:cNvSpPr>
            <a:spLocks noChangeArrowheads="1" noChangeShapeType="1" noTextEdit="1"/>
          </p:cNvSpPr>
          <p:nvPr/>
        </p:nvSpPr>
        <p:spPr bwMode="auto">
          <a:xfrm>
            <a:off x="947738" y="323850"/>
            <a:ext cx="30480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2</a:t>
            </a:r>
          </a:p>
        </p:txBody>
      </p:sp>
      <p:sp>
        <p:nvSpPr>
          <p:cNvPr id="46099" name="WordArt 19"/>
          <p:cNvSpPr>
            <a:spLocks noChangeArrowheads="1" noChangeShapeType="1" noTextEdit="1"/>
          </p:cNvSpPr>
          <p:nvPr/>
        </p:nvSpPr>
        <p:spPr bwMode="auto">
          <a:xfrm>
            <a:off x="442913" y="323850"/>
            <a:ext cx="361950" cy="6477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Arial Black"/>
              </a:rPr>
              <a:t>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amond(in)">
                                      <p:cBhvr>
                                        <p:cTn id="7" dur="2000"/>
                                        <p:tgtEl>
                                          <p:spTgt spid="46082"/>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46083"/>
                                        </p:tgtEl>
                                        <p:attrNameLst>
                                          <p:attrName>style.visibility</p:attrName>
                                        </p:attrNameLst>
                                      </p:cBhvr>
                                      <p:to>
                                        <p:strVal val="visible"/>
                                      </p:to>
                                    </p:set>
                                    <p:anim calcmode="lin" valueType="num">
                                      <p:cBhvr>
                                        <p:cTn id="11" dur="2000" fill="hold"/>
                                        <p:tgtEl>
                                          <p:spTgt spid="46083"/>
                                        </p:tgtEl>
                                        <p:attrNameLst>
                                          <p:attrName>ppt_w</p:attrName>
                                        </p:attrNameLst>
                                      </p:cBhvr>
                                      <p:tavLst>
                                        <p:tav tm="0">
                                          <p:val>
                                            <p:fltVal val="0"/>
                                          </p:val>
                                        </p:tav>
                                        <p:tav tm="100000">
                                          <p:val>
                                            <p:strVal val="#ppt_w"/>
                                          </p:val>
                                        </p:tav>
                                      </p:tavLst>
                                    </p:anim>
                                    <p:anim calcmode="lin" valueType="num">
                                      <p:cBhvr>
                                        <p:cTn id="12" dur="2000" fill="hold"/>
                                        <p:tgtEl>
                                          <p:spTgt spid="46083"/>
                                        </p:tgtEl>
                                        <p:attrNameLst>
                                          <p:attrName>ppt_h</p:attrName>
                                        </p:attrNameLst>
                                      </p:cBhvr>
                                      <p:tavLst>
                                        <p:tav tm="0">
                                          <p:val>
                                            <p:fltVal val="0"/>
                                          </p:val>
                                        </p:tav>
                                        <p:tav tm="100000">
                                          <p:val>
                                            <p:strVal val="#ppt_h"/>
                                          </p:val>
                                        </p:tav>
                                      </p:tavLst>
                                    </p:anim>
                                    <p:anim calcmode="lin" valueType="num">
                                      <p:cBhvr>
                                        <p:cTn id="13" dur="2000" fill="hold"/>
                                        <p:tgtEl>
                                          <p:spTgt spid="46083"/>
                                        </p:tgtEl>
                                        <p:attrNameLst>
                                          <p:attrName>style.rotation</p:attrName>
                                        </p:attrNameLst>
                                      </p:cBhvr>
                                      <p:tavLst>
                                        <p:tav tm="0">
                                          <p:val>
                                            <p:fltVal val="360"/>
                                          </p:val>
                                        </p:tav>
                                        <p:tav tm="100000">
                                          <p:val>
                                            <p:fltVal val="0"/>
                                          </p:val>
                                        </p:tav>
                                      </p:tavLst>
                                    </p:anim>
                                    <p:animEffect transition="in" filter="fade">
                                      <p:cBhvr>
                                        <p:cTn id="14" dur="2000"/>
                                        <p:tgtEl>
                                          <p:spTgt spid="4608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6084"/>
                                        </p:tgtEl>
                                        <p:attrNameLst>
                                          <p:attrName>style.visibility</p:attrName>
                                        </p:attrNameLst>
                                      </p:cBhvr>
                                      <p:to>
                                        <p:strVal val="visible"/>
                                      </p:to>
                                    </p:set>
                                    <p:anim calcmode="lin" valueType="num">
                                      <p:cBhvr>
                                        <p:cTn id="17" dur="2000" fill="hold"/>
                                        <p:tgtEl>
                                          <p:spTgt spid="46084"/>
                                        </p:tgtEl>
                                        <p:attrNameLst>
                                          <p:attrName>ppt_w</p:attrName>
                                        </p:attrNameLst>
                                      </p:cBhvr>
                                      <p:tavLst>
                                        <p:tav tm="0">
                                          <p:val>
                                            <p:fltVal val="0"/>
                                          </p:val>
                                        </p:tav>
                                        <p:tav tm="100000">
                                          <p:val>
                                            <p:strVal val="#ppt_w"/>
                                          </p:val>
                                        </p:tav>
                                      </p:tavLst>
                                    </p:anim>
                                    <p:anim calcmode="lin" valueType="num">
                                      <p:cBhvr>
                                        <p:cTn id="18" dur="2000" fill="hold"/>
                                        <p:tgtEl>
                                          <p:spTgt spid="46084"/>
                                        </p:tgtEl>
                                        <p:attrNameLst>
                                          <p:attrName>ppt_h</p:attrName>
                                        </p:attrNameLst>
                                      </p:cBhvr>
                                      <p:tavLst>
                                        <p:tav tm="0">
                                          <p:val>
                                            <p:fltVal val="0"/>
                                          </p:val>
                                        </p:tav>
                                        <p:tav tm="100000">
                                          <p:val>
                                            <p:strVal val="#ppt_h"/>
                                          </p:val>
                                        </p:tav>
                                      </p:tavLst>
                                    </p:anim>
                                    <p:anim calcmode="lin" valueType="num">
                                      <p:cBhvr>
                                        <p:cTn id="19" dur="2000" fill="hold"/>
                                        <p:tgtEl>
                                          <p:spTgt spid="46084"/>
                                        </p:tgtEl>
                                        <p:attrNameLst>
                                          <p:attrName>style.rotation</p:attrName>
                                        </p:attrNameLst>
                                      </p:cBhvr>
                                      <p:tavLst>
                                        <p:tav tm="0">
                                          <p:val>
                                            <p:fltVal val="360"/>
                                          </p:val>
                                        </p:tav>
                                        <p:tav tm="100000">
                                          <p:val>
                                            <p:fltVal val="0"/>
                                          </p:val>
                                        </p:tav>
                                      </p:tavLst>
                                    </p:anim>
                                    <p:animEffect transition="in" filter="fade">
                                      <p:cBhvr>
                                        <p:cTn id="20" dur="2000"/>
                                        <p:tgtEl>
                                          <p:spTgt spid="46084"/>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6085"/>
                                        </p:tgtEl>
                                        <p:attrNameLst>
                                          <p:attrName>style.visibility</p:attrName>
                                        </p:attrNameLst>
                                      </p:cBhvr>
                                      <p:to>
                                        <p:strVal val="visible"/>
                                      </p:to>
                                    </p:set>
                                    <p:anim calcmode="lin" valueType="num">
                                      <p:cBhvr>
                                        <p:cTn id="23" dur="2000" fill="hold"/>
                                        <p:tgtEl>
                                          <p:spTgt spid="46085"/>
                                        </p:tgtEl>
                                        <p:attrNameLst>
                                          <p:attrName>ppt_w</p:attrName>
                                        </p:attrNameLst>
                                      </p:cBhvr>
                                      <p:tavLst>
                                        <p:tav tm="0">
                                          <p:val>
                                            <p:fltVal val="0"/>
                                          </p:val>
                                        </p:tav>
                                        <p:tav tm="100000">
                                          <p:val>
                                            <p:strVal val="#ppt_w"/>
                                          </p:val>
                                        </p:tav>
                                      </p:tavLst>
                                    </p:anim>
                                    <p:anim calcmode="lin" valueType="num">
                                      <p:cBhvr>
                                        <p:cTn id="24" dur="2000" fill="hold"/>
                                        <p:tgtEl>
                                          <p:spTgt spid="46085"/>
                                        </p:tgtEl>
                                        <p:attrNameLst>
                                          <p:attrName>ppt_h</p:attrName>
                                        </p:attrNameLst>
                                      </p:cBhvr>
                                      <p:tavLst>
                                        <p:tav tm="0">
                                          <p:val>
                                            <p:fltVal val="0"/>
                                          </p:val>
                                        </p:tav>
                                        <p:tav tm="100000">
                                          <p:val>
                                            <p:strVal val="#ppt_h"/>
                                          </p:val>
                                        </p:tav>
                                      </p:tavLst>
                                    </p:anim>
                                    <p:anim calcmode="lin" valueType="num">
                                      <p:cBhvr>
                                        <p:cTn id="25" dur="2000" fill="hold"/>
                                        <p:tgtEl>
                                          <p:spTgt spid="46085"/>
                                        </p:tgtEl>
                                        <p:attrNameLst>
                                          <p:attrName>style.rotation</p:attrName>
                                        </p:attrNameLst>
                                      </p:cBhvr>
                                      <p:tavLst>
                                        <p:tav tm="0">
                                          <p:val>
                                            <p:fltVal val="360"/>
                                          </p:val>
                                        </p:tav>
                                        <p:tav tm="100000">
                                          <p:val>
                                            <p:fltVal val="0"/>
                                          </p:val>
                                        </p:tav>
                                      </p:tavLst>
                                    </p:anim>
                                    <p:animEffect transition="in" filter="fade">
                                      <p:cBhvr>
                                        <p:cTn id="26" dur="2000"/>
                                        <p:tgtEl>
                                          <p:spTgt spid="46085"/>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46084"/>
                                        </p:tgtEl>
                                        <p:attrNameLst>
                                          <p:attrName>style.visibility</p:attrName>
                                        </p:attrNameLst>
                                      </p:cBhvr>
                                      <p:to>
                                        <p:strVal val="visible"/>
                                      </p:to>
                                    </p:set>
                                    <p:animEffect transition="in" filter="checkerboard(across)">
                                      <p:cBhvr>
                                        <p:cTn id="29" dur="500"/>
                                        <p:tgtEl>
                                          <p:spTgt spid="46084"/>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46085"/>
                                        </p:tgtEl>
                                        <p:attrNameLst>
                                          <p:attrName>style.visibility</p:attrName>
                                        </p:attrNameLst>
                                      </p:cBhvr>
                                      <p:to>
                                        <p:strVal val="visible"/>
                                      </p:to>
                                    </p:set>
                                    <p:animEffect transition="in" filter="checkerboard(across)">
                                      <p:cBhvr>
                                        <p:cTn id="32" dur="500"/>
                                        <p:tgtEl>
                                          <p:spTgt spid="460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6092"/>
                                        </p:tgtEl>
                                        <p:attrNameLst>
                                          <p:attrName>style.visibility</p:attrName>
                                        </p:attrNameLst>
                                      </p:cBhvr>
                                      <p:to>
                                        <p:strVal val="visible"/>
                                      </p:to>
                                    </p:set>
                                    <p:animEffect transition="in" filter="fade">
                                      <p:cBhvr>
                                        <p:cTn id="37" dur="500"/>
                                        <p:tgtEl>
                                          <p:spTgt spid="46092"/>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6095"/>
                                        </p:tgtEl>
                                        <p:attrNameLst>
                                          <p:attrName>style.visibility</p:attrName>
                                        </p:attrNameLst>
                                      </p:cBhvr>
                                      <p:to>
                                        <p:strVal val="visible"/>
                                      </p:to>
                                    </p:set>
                                    <p:animEffect transition="in" filter="fade">
                                      <p:cBhvr>
                                        <p:cTn id="41" dur="1000"/>
                                        <p:tgtEl>
                                          <p:spTgt spid="4609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099"/>
                                        </p:tgtEl>
                                        <p:attrNameLst>
                                          <p:attrName>style.visibility</p:attrName>
                                        </p:attrNameLst>
                                      </p:cBhvr>
                                      <p:to>
                                        <p:strVal val="visible"/>
                                      </p:to>
                                    </p:set>
                                    <p:animEffect transition="in" filter="fade">
                                      <p:cBhvr>
                                        <p:cTn id="44" dur="500"/>
                                        <p:tgtEl>
                                          <p:spTgt spid="46099"/>
                                        </p:tgtEl>
                                      </p:cBhvr>
                                    </p:animEffect>
                                  </p:childTnLst>
                                </p:cTn>
                              </p:par>
                            </p:childTnLst>
                          </p:cTn>
                        </p:par>
                        <p:par>
                          <p:cTn id="45" fill="hold" nodeType="afterGroup">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46094"/>
                                        </p:tgtEl>
                                        <p:attrNameLst>
                                          <p:attrName>style.visibility</p:attrName>
                                        </p:attrNameLst>
                                      </p:cBhvr>
                                      <p:to>
                                        <p:strVal val="visible"/>
                                      </p:to>
                                    </p:set>
                                    <p:animEffect transition="in" filter="fade">
                                      <p:cBhvr>
                                        <p:cTn id="48" dur="1000"/>
                                        <p:tgtEl>
                                          <p:spTgt spid="46094"/>
                                        </p:tgtEl>
                                      </p:cBhvr>
                                    </p:animEffect>
                                  </p:childTnLst>
                                  <p:subTnLst>
                                    <p:audio>
                                      <p:cMediaNode>
                                        <p:cTn display="0" masterRel="sameClick">
                                          <p:stCondLst>
                                            <p:cond evt="begin" delay="0">
                                              <p:tn val="46"/>
                                            </p:cond>
                                          </p:stCondLst>
                                          <p:endCondLst>
                                            <p:cond evt="onStopAudio" delay="0">
                                              <p:tgtEl>
                                                <p:sldTgt/>
                                              </p:tgtEl>
                                            </p:cond>
                                          </p:endCondLst>
                                        </p:cTn>
                                        <p:tgtEl>
                                          <p:sndTgt r:embed="rId2" name="Chuong 2.wav"/>
                                        </p:tgtEl>
                                      </p:cMediaNode>
                                    </p:audio>
                                  </p:subTnLst>
                                </p:cTn>
                              </p:par>
                              <p:par>
                                <p:cTn id="49" presetID="10" presetClass="exit" presetSubtype="0" fill="hold" grpId="1" nodeType="withEffect">
                                  <p:stCondLst>
                                    <p:cond delay="0"/>
                                  </p:stCondLst>
                                  <p:childTnLst>
                                    <p:animEffect transition="out" filter="fade">
                                      <p:cBhvr>
                                        <p:cTn id="50" dur="500"/>
                                        <p:tgtEl>
                                          <p:spTgt spid="46095"/>
                                        </p:tgtEl>
                                      </p:cBhvr>
                                    </p:animEffect>
                                    <p:set>
                                      <p:cBhvr>
                                        <p:cTn id="51" dur="1" fill="hold">
                                          <p:stCondLst>
                                            <p:cond delay="499"/>
                                          </p:stCondLst>
                                        </p:cTn>
                                        <p:tgtEl>
                                          <p:spTgt spid="46095"/>
                                        </p:tgtEl>
                                        <p:attrNameLst>
                                          <p:attrName>style.visibility</p:attrName>
                                        </p:attrNameLst>
                                      </p:cBhvr>
                                      <p:to>
                                        <p:strVal val="hidden"/>
                                      </p:to>
                                    </p:set>
                                  </p:childTnLst>
                                </p:cTn>
                              </p:par>
                            </p:childTnLst>
                          </p:cTn>
                        </p:par>
                        <p:par>
                          <p:cTn id="52" fill="hold" nodeType="afterGroup">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46093"/>
                                        </p:tgtEl>
                                        <p:attrNameLst>
                                          <p:attrName>style.visibility</p:attrName>
                                        </p:attrNameLst>
                                      </p:cBhvr>
                                      <p:to>
                                        <p:strVal val="visible"/>
                                      </p:to>
                                    </p:set>
                                    <p:animEffect transition="in" filter="fade">
                                      <p:cBhvr>
                                        <p:cTn id="55" dur="1000"/>
                                        <p:tgtEl>
                                          <p:spTgt spid="46093"/>
                                        </p:tgtEl>
                                      </p:cBhvr>
                                    </p:animEffect>
                                  </p:childTnLst>
                                  <p:subTnLst>
                                    <p:audio>
                                      <p:cMediaNode>
                                        <p:cTn display="0" masterRel="sameClick">
                                          <p:stCondLst>
                                            <p:cond evt="begin" delay="0">
                                              <p:tn val="53"/>
                                            </p:cond>
                                          </p:stCondLst>
                                          <p:endCondLst>
                                            <p:cond evt="onStopAudio" delay="0">
                                              <p:tgtEl>
                                                <p:sldTgt/>
                                              </p:tgtEl>
                                            </p:cond>
                                          </p:endCondLst>
                                        </p:cTn>
                                        <p:tgtEl>
                                          <p:sndTgt r:embed="rId2" name="Chuong 2.wav"/>
                                        </p:tgtEl>
                                      </p:cMediaNode>
                                    </p:audio>
                                  </p:subTnLst>
                                </p:cTn>
                              </p:par>
                              <p:par>
                                <p:cTn id="56" presetID="10" presetClass="exit" presetSubtype="0" fill="hold" grpId="1" nodeType="withEffect">
                                  <p:stCondLst>
                                    <p:cond delay="0"/>
                                  </p:stCondLst>
                                  <p:childTnLst>
                                    <p:animEffect transition="out" filter="fade">
                                      <p:cBhvr>
                                        <p:cTn id="57" dur="500"/>
                                        <p:tgtEl>
                                          <p:spTgt spid="46094"/>
                                        </p:tgtEl>
                                      </p:cBhvr>
                                    </p:animEffect>
                                    <p:set>
                                      <p:cBhvr>
                                        <p:cTn id="58" dur="1" fill="hold">
                                          <p:stCondLst>
                                            <p:cond delay="499"/>
                                          </p:stCondLst>
                                        </p:cTn>
                                        <p:tgtEl>
                                          <p:spTgt spid="46094"/>
                                        </p:tgtEl>
                                        <p:attrNameLst>
                                          <p:attrName>style.visibility</p:attrName>
                                        </p:attrNameLst>
                                      </p:cBhvr>
                                      <p:to>
                                        <p:strVal val="hidden"/>
                                      </p:to>
                                    </p:set>
                                  </p:childTnLst>
                                </p:cTn>
                              </p:par>
                            </p:childTnLst>
                          </p:cTn>
                        </p:par>
                        <p:par>
                          <p:cTn id="59" fill="hold" nodeType="afterGroup">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46098"/>
                                        </p:tgtEl>
                                        <p:attrNameLst>
                                          <p:attrName>style.visibility</p:attrName>
                                        </p:attrNameLst>
                                      </p:cBhvr>
                                      <p:to>
                                        <p:strVal val="visible"/>
                                      </p:to>
                                    </p:set>
                                    <p:animEffect transition="in" filter="fade">
                                      <p:cBhvr>
                                        <p:cTn id="62" dur="1000"/>
                                        <p:tgtEl>
                                          <p:spTgt spid="46098"/>
                                        </p:tgtEl>
                                      </p:cBhvr>
                                    </p:animEffect>
                                  </p:childTnLst>
                                  <p:subTnLst>
                                    <p:audio>
                                      <p:cMediaNode>
                                        <p:cTn display="0" masterRel="sameClick">
                                          <p:stCondLst>
                                            <p:cond evt="begin" delay="0">
                                              <p:tn val="60"/>
                                            </p:cond>
                                          </p:stCondLst>
                                          <p:endCondLst>
                                            <p:cond evt="onStopAudio" delay="0">
                                              <p:tgtEl>
                                                <p:sldTgt/>
                                              </p:tgtEl>
                                            </p:cond>
                                          </p:endCondLst>
                                        </p:cTn>
                                        <p:tgtEl>
                                          <p:sndTgt r:embed="rId2" name="Chuong 2.wav"/>
                                        </p:tgtEl>
                                      </p:cMediaNode>
                                    </p:audio>
                                  </p:subTnLst>
                                </p:cTn>
                              </p:par>
                              <p:par>
                                <p:cTn id="63" presetID="10" presetClass="exit" presetSubtype="0" fill="hold" grpId="1" nodeType="withEffect">
                                  <p:stCondLst>
                                    <p:cond delay="0"/>
                                  </p:stCondLst>
                                  <p:childTnLst>
                                    <p:animEffect transition="out" filter="fade">
                                      <p:cBhvr>
                                        <p:cTn id="64" dur="500"/>
                                        <p:tgtEl>
                                          <p:spTgt spid="46093"/>
                                        </p:tgtEl>
                                      </p:cBhvr>
                                    </p:animEffect>
                                    <p:set>
                                      <p:cBhvr>
                                        <p:cTn id="65" dur="1" fill="hold">
                                          <p:stCondLst>
                                            <p:cond delay="499"/>
                                          </p:stCondLst>
                                        </p:cTn>
                                        <p:tgtEl>
                                          <p:spTgt spid="46093"/>
                                        </p:tgtEl>
                                        <p:attrNameLst>
                                          <p:attrName>style.visibility</p:attrName>
                                        </p:attrNameLst>
                                      </p:cBhvr>
                                      <p:to>
                                        <p:strVal val="hidden"/>
                                      </p:to>
                                    </p:set>
                                  </p:childTnLst>
                                </p:cTn>
                              </p:par>
                            </p:childTnLst>
                          </p:cTn>
                        </p:par>
                        <p:par>
                          <p:cTn id="66" fill="hold" nodeType="afterGroup">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46097"/>
                                        </p:tgtEl>
                                        <p:attrNameLst>
                                          <p:attrName>style.visibility</p:attrName>
                                        </p:attrNameLst>
                                      </p:cBhvr>
                                      <p:to>
                                        <p:strVal val="visible"/>
                                      </p:to>
                                    </p:set>
                                    <p:animEffect transition="in" filter="fade">
                                      <p:cBhvr>
                                        <p:cTn id="69" dur="1000"/>
                                        <p:tgtEl>
                                          <p:spTgt spid="46097"/>
                                        </p:tgtEl>
                                      </p:cBhvr>
                                    </p:animEffect>
                                  </p:childTnLst>
                                  <p:subTnLst>
                                    <p:audio>
                                      <p:cMediaNode>
                                        <p:cTn display="0" masterRel="sameClick">
                                          <p:stCondLst>
                                            <p:cond evt="begin" delay="0">
                                              <p:tn val="67"/>
                                            </p:cond>
                                          </p:stCondLst>
                                          <p:endCondLst>
                                            <p:cond evt="onStopAudio" delay="0">
                                              <p:tgtEl>
                                                <p:sldTgt/>
                                              </p:tgtEl>
                                            </p:cond>
                                          </p:endCondLst>
                                        </p:cTn>
                                        <p:tgtEl>
                                          <p:sndTgt r:embed="rId2" name="Chuong 2.wav"/>
                                        </p:tgtEl>
                                      </p:cMediaNode>
                                    </p:audio>
                                  </p:subTnLst>
                                </p:cTn>
                              </p:par>
                              <p:par>
                                <p:cTn id="70" presetID="10" presetClass="exit" presetSubtype="0" fill="hold" grpId="1" nodeType="withEffect">
                                  <p:stCondLst>
                                    <p:cond delay="0"/>
                                  </p:stCondLst>
                                  <p:childTnLst>
                                    <p:animEffect transition="out" filter="fade">
                                      <p:cBhvr>
                                        <p:cTn id="71" dur="500"/>
                                        <p:tgtEl>
                                          <p:spTgt spid="46098"/>
                                        </p:tgtEl>
                                      </p:cBhvr>
                                    </p:animEffect>
                                    <p:set>
                                      <p:cBhvr>
                                        <p:cTn id="72" dur="1" fill="hold">
                                          <p:stCondLst>
                                            <p:cond delay="499"/>
                                          </p:stCondLst>
                                        </p:cTn>
                                        <p:tgtEl>
                                          <p:spTgt spid="46098"/>
                                        </p:tgtEl>
                                        <p:attrNameLst>
                                          <p:attrName>style.visibility</p:attrName>
                                        </p:attrNameLst>
                                      </p:cBhvr>
                                      <p:to>
                                        <p:strVal val="hidden"/>
                                      </p:to>
                                    </p:set>
                                  </p:childTnLst>
                                </p:cTn>
                              </p:par>
                            </p:childTnLst>
                          </p:cTn>
                        </p:par>
                        <p:par>
                          <p:cTn id="73" fill="hold" nodeType="afterGroup">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46096"/>
                                        </p:tgtEl>
                                        <p:attrNameLst>
                                          <p:attrName>style.visibility</p:attrName>
                                        </p:attrNameLst>
                                      </p:cBhvr>
                                      <p:to>
                                        <p:strVal val="visible"/>
                                      </p:to>
                                    </p:set>
                                    <p:animEffect transition="in" filter="fade">
                                      <p:cBhvr>
                                        <p:cTn id="76" dur="1000"/>
                                        <p:tgtEl>
                                          <p:spTgt spid="46096"/>
                                        </p:tgtEl>
                                      </p:cBhvr>
                                    </p:animEffect>
                                  </p:childTnLst>
                                  <p:subTnLst>
                                    <p:audio>
                                      <p:cMediaNode>
                                        <p:cTn display="0" masterRel="sameClick">
                                          <p:stCondLst>
                                            <p:cond evt="begin" delay="0">
                                              <p:tn val="74"/>
                                            </p:cond>
                                          </p:stCondLst>
                                          <p:endCondLst>
                                            <p:cond evt="onStopAudio" delay="0">
                                              <p:tgtEl>
                                                <p:sldTgt/>
                                              </p:tgtEl>
                                            </p:cond>
                                          </p:endCondLst>
                                        </p:cTn>
                                        <p:tgtEl>
                                          <p:sndTgt r:embed="rId3" name="Chuong 3.wav"/>
                                        </p:tgtEl>
                                      </p:cMediaNode>
                                    </p:audio>
                                  </p:subTnLst>
                                </p:cTn>
                              </p:par>
                              <p:par>
                                <p:cTn id="77" presetID="10" presetClass="exit" presetSubtype="0" fill="hold" grpId="1" nodeType="withEffect">
                                  <p:stCondLst>
                                    <p:cond delay="0"/>
                                  </p:stCondLst>
                                  <p:childTnLst>
                                    <p:animEffect transition="out" filter="fade">
                                      <p:cBhvr>
                                        <p:cTn id="78" dur="500"/>
                                        <p:tgtEl>
                                          <p:spTgt spid="46097"/>
                                        </p:tgtEl>
                                      </p:cBhvr>
                                    </p:animEffect>
                                    <p:set>
                                      <p:cBhvr>
                                        <p:cTn id="79" dur="1" fill="hold">
                                          <p:stCondLst>
                                            <p:cond delay="499"/>
                                          </p:stCondLst>
                                        </p:cTn>
                                        <p:tgtEl>
                                          <p:spTgt spid="46097"/>
                                        </p:tgtEl>
                                        <p:attrNameLst>
                                          <p:attrName>style.visibility</p:attrName>
                                        </p:attrNameLst>
                                      </p:cBhvr>
                                      <p:to>
                                        <p:strVal val="hidden"/>
                                      </p:to>
                                    </p:set>
                                  </p:childTnLst>
                                </p:cTn>
                              </p:par>
                            </p:childTnLst>
                          </p:cTn>
                        </p:par>
                        <p:par>
                          <p:cTn id="80" fill="hold" nodeType="afterGroup">
                            <p:stCondLst>
                              <p:cond delay="6500"/>
                            </p:stCondLst>
                            <p:childTnLst>
                              <p:par>
                                <p:cTn id="81" presetID="10" presetClass="exit" presetSubtype="0" fill="hold" nodeType="afterEffect">
                                  <p:stCondLst>
                                    <p:cond delay="0"/>
                                  </p:stCondLst>
                                  <p:childTnLst>
                                    <p:animEffect transition="out" filter="fade">
                                      <p:cBhvr>
                                        <p:cTn id="82" dur="500"/>
                                        <p:tgtEl>
                                          <p:spTgt spid="46092"/>
                                        </p:tgtEl>
                                      </p:cBhvr>
                                    </p:animEffect>
                                    <p:set>
                                      <p:cBhvr>
                                        <p:cTn id="83" dur="1" fill="hold">
                                          <p:stCondLst>
                                            <p:cond delay="499"/>
                                          </p:stCondLst>
                                        </p:cTn>
                                        <p:tgtEl>
                                          <p:spTgt spid="4609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46096"/>
                                        </p:tgtEl>
                                      </p:cBhvr>
                                    </p:animEffect>
                                    <p:set>
                                      <p:cBhvr>
                                        <p:cTn id="86" dur="1" fill="hold">
                                          <p:stCondLst>
                                            <p:cond delay="499"/>
                                          </p:stCondLst>
                                        </p:cTn>
                                        <p:tgtEl>
                                          <p:spTgt spid="4609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6099"/>
                                        </p:tgtEl>
                                      </p:cBhvr>
                                    </p:animEffect>
                                    <p:set>
                                      <p:cBhvr>
                                        <p:cTn id="89" dur="1" fill="hold">
                                          <p:stCondLst>
                                            <p:cond delay="499"/>
                                          </p:stCondLst>
                                        </p:cTn>
                                        <p:tgtEl>
                                          <p:spTgt spid="46099"/>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ntr" presetSubtype="10" repeatCount="indefinite" fill="hold" grpId="0" nodeType="clickEffect">
                                  <p:stCondLst>
                                    <p:cond delay="0"/>
                                  </p:stCondLst>
                                  <p:childTnLst>
                                    <p:set>
                                      <p:cBhvr>
                                        <p:cTn id="93" dur="1" fill="hold">
                                          <p:stCondLst>
                                            <p:cond delay="0"/>
                                          </p:stCondLst>
                                        </p:cTn>
                                        <p:tgtEl>
                                          <p:spTgt spid="46088"/>
                                        </p:tgtEl>
                                        <p:attrNameLst>
                                          <p:attrName>style.visibility</p:attrName>
                                        </p:attrNameLst>
                                      </p:cBhvr>
                                      <p:to>
                                        <p:strVal val="visible"/>
                                      </p:to>
                                    </p:set>
                                    <p:animEffect transition="in" filter="checkerboard(across)">
                                      <p:cBhvr>
                                        <p:cTn id="94" dur="500"/>
                                        <p:tgtEl>
                                          <p:spTgt spid="46088"/>
                                        </p:tgtEl>
                                      </p:cBhvr>
                                    </p:animEffect>
                                  </p:childTnLst>
                                  <p:subTnLst>
                                    <p:audio>
                                      <p:cMediaNode>
                                        <p:cTn display="0" masterRel="sameClick">
                                          <p:stCondLst>
                                            <p:cond evt="begin" delay="0">
                                              <p:tn val="92"/>
                                            </p:cond>
                                          </p:stCondLst>
                                          <p:endCondLst>
                                            <p:cond evt="onStopAudio" delay="0">
                                              <p:tgtEl>
                                                <p:sldTgt/>
                                              </p:tgtEl>
                                            </p:cond>
                                          </p:endCondLst>
                                        </p:cTn>
                                        <p:tgtEl>
                                          <p:sndTgt r:embed="rId4" name="Xem ket qua.WAV"/>
                                        </p:tgtEl>
                                      </p:cMediaNode>
                                    </p:audio>
                                  </p:subTnLst>
                                </p:cTn>
                              </p:par>
                              <p:par>
                                <p:cTn id="95" presetID="8" presetClass="entr" presetSubtype="16" fill="hold" grpId="0" nodeType="withEffect">
                                  <p:stCondLst>
                                    <p:cond delay="0"/>
                                  </p:stCondLst>
                                  <p:childTnLst>
                                    <p:set>
                                      <p:cBhvr>
                                        <p:cTn id="96" dur="1" fill="hold">
                                          <p:stCondLst>
                                            <p:cond delay="0"/>
                                          </p:stCondLst>
                                        </p:cTn>
                                        <p:tgtEl>
                                          <p:spTgt spid="46087"/>
                                        </p:tgtEl>
                                        <p:attrNameLst>
                                          <p:attrName>style.visibility</p:attrName>
                                        </p:attrNameLst>
                                      </p:cBhvr>
                                      <p:to>
                                        <p:strVal val="visible"/>
                                      </p:to>
                                    </p:set>
                                    <p:animEffect transition="in" filter="diamond(in)">
                                      <p:cBhvr>
                                        <p:cTn id="97" dur="2000"/>
                                        <p:tgtEl>
                                          <p:spTgt spid="46087"/>
                                        </p:tgtEl>
                                      </p:cBhvr>
                                    </p:animEffect>
                                  </p:childTnLst>
                                  <p:subTnLst>
                                    <p:audio>
                                      <p:cMediaNode>
                                        <p:cTn display="0" masterRel="sameClick">
                                          <p:stCondLst>
                                            <p:cond evt="begin" delay="0">
                                              <p:tn val="95"/>
                                            </p:cond>
                                          </p:stCondLst>
                                          <p:endCondLst>
                                            <p:cond evt="onStopAudio" delay="0">
                                              <p:tgtEl>
                                                <p:sldTgt/>
                                              </p:tgtEl>
                                            </p:cond>
                                          </p:endCondLst>
                                        </p:cTn>
                                        <p:tgtEl>
                                          <p:sndTgt r:embed="rId4" name="Xem ket qu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4" grpId="1"/>
      <p:bldP spid="46085" grpId="0"/>
      <p:bldP spid="46085" grpId="1"/>
      <p:bldP spid="46087" grpId="0" animBg="1"/>
      <p:bldP spid="46088" grpId="0" animBg="1"/>
      <p:bldP spid="46093" grpId="0" animBg="1"/>
      <p:bldP spid="46093" grpId="1" animBg="1"/>
      <p:bldP spid="46094" grpId="0" animBg="1"/>
      <p:bldP spid="46094" grpId="1" animBg="1"/>
      <p:bldP spid="46095" grpId="0" animBg="1"/>
      <p:bldP spid="46095" grpId="1" animBg="1"/>
      <p:bldP spid="46096" grpId="0" animBg="1"/>
      <p:bldP spid="46096" grpId="1" animBg="1"/>
      <p:bldP spid="46097" grpId="0" animBg="1"/>
      <p:bldP spid="46097" grpId="1" animBg="1"/>
      <p:bldP spid="46098" grpId="0" animBg="1"/>
      <p:bldP spid="46098" grpId="1" animBg="1"/>
      <p:bldP spid="46099" grpId="0" animBg="1"/>
      <p:bldP spid="4609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endParaRPr lang="en-US" smtClean="0"/>
          </a:p>
        </p:txBody>
      </p:sp>
      <p:sp>
        <p:nvSpPr>
          <p:cNvPr id="14338" name="Content Placeholder 2"/>
          <p:cNvSpPr>
            <a:spLocks noGrp="1"/>
          </p:cNvSpPr>
          <p:nvPr>
            <p:ph idx="1"/>
          </p:nvPr>
        </p:nvSpPr>
        <p:spPr/>
        <p:txBody>
          <a:bodyPr/>
          <a:lstStyle/>
          <a:p>
            <a:endParaRPr lang="en-US" smtClean="0"/>
          </a:p>
        </p:txBody>
      </p:sp>
      <p:pic>
        <p:nvPicPr>
          <p:cNvPr id="14339" name="Picture 4" descr="images"/>
          <p:cNvPicPr>
            <a:picLocks noChangeAspect="1" noChangeArrowheads="1"/>
          </p:cNvPicPr>
          <p:nvPr/>
        </p:nvPicPr>
        <p:blipFill>
          <a:blip r:embed="rId2"/>
          <a:srcRect/>
          <a:stretch>
            <a:fillRect/>
          </a:stretch>
        </p:blipFill>
        <p:spPr bwMode="auto">
          <a:xfrm>
            <a:off x="152400" y="152400"/>
            <a:ext cx="8815388" cy="6553200"/>
          </a:xfrm>
          <a:prstGeom prst="rect">
            <a:avLst/>
          </a:prstGeom>
          <a:noFill/>
          <a:ln w="9525">
            <a:solidFill>
              <a:srgbClr val="000000"/>
            </a:solidFill>
            <a:miter lim="800000"/>
            <a:headEnd/>
            <a:tailEnd/>
          </a:ln>
        </p:spPr>
      </p:pic>
      <p:sp>
        <p:nvSpPr>
          <p:cNvPr id="5" name="Rectangle 4"/>
          <p:cNvSpPr/>
          <p:nvPr/>
        </p:nvSpPr>
        <p:spPr>
          <a:xfrm>
            <a:off x="1978982" y="381000"/>
            <a:ext cx="4662110" cy="923330"/>
          </a:xfrm>
          <a:prstGeom prst="rect">
            <a:avLst/>
          </a:prstGeom>
          <a:noFill/>
        </p:spPr>
        <p:txBody>
          <a:bodyPr wrap="none">
            <a:spAutoFit/>
          </a:bodyPr>
          <a:lstStyle/>
          <a:p>
            <a:pPr algn="ctr">
              <a:defRPr/>
            </a:pPr>
            <a:r>
              <a:rPr lang="en-US" sz="5400" b="1" dirty="0">
                <a:ln w="1905"/>
                <a:solidFill>
                  <a:srgbClr val="FF0000"/>
                </a:solidFill>
                <a:effectLst>
                  <a:innerShdw blurRad="69850" dist="43180" dir="5400000">
                    <a:srgbClr val="000000">
                      <a:alpha val="65000"/>
                    </a:srgbClr>
                  </a:innerShdw>
                </a:effectLst>
                <a:cs typeface="+mn-cs"/>
              </a:rPr>
              <a:t>ĐỊA LÝ LỚP 4</a:t>
            </a:r>
          </a:p>
        </p:txBody>
      </p:sp>
      <p:sp>
        <p:nvSpPr>
          <p:cNvPr id="14341" name="Text Box 7"/>
          <p:cNvSpPr txBox="1">
            <a:spLocks noChangeArrowheads="1"/>
          </p:cNvSpPr>
          <p:nvPr/>
        </p:nvSpPr>
        <p:spPr bwMode="auto">
          <a:xfrm>
            <a:off x="558800" y="2819400"/>
            <a:ext cx="7543800" cy="769938"/>
          </a:xfrm>
          <a:prstGeom prst="rect">
            <a:avLst/>
          </a:prstGeom>
          <a:solidFill>
            <a:schemeClr val="bg1"/>
          </a:solidFill>
          <a:ln w="9525">
            <a:noFill/>
            <a:miter lim="800000"/>
            <a:headEnd/>
            <a:tailEnd/>
          </a:ln>
        </p:spPr>
        <p:txBody>
          <a:bodyPr>
            <a:spAutoFit/>
          </a:bodyPr>
          <a:lstStyle/>
          <a:p>
            <a:pPr eaLnBrk="0" hangingPunct="0"/>
            <a:r>
              <a:rPr lang="en-US" sz="4400" b="1">
                <a:solidFill>
                  <a:srgbClr val="FF0000"/>
                </a:solidFill>
              </a:rPr>
              <a:t>Bài 4 :TRUNG DU BẮC BỘ</a:t>
            </a:r>
          </a:p>
        </p:txBody>
      </p:sp>
      <p:pic>
        <p:nvPicPr>
          <p:cNvPr id="14343" name="Picture 7" descr="Gobal"/>
          <p:cNvPicPr>
            <a:picLocks noChangeAspect="1" noChangeArrowheads="1" noCrop="1"/>
          </p:cNvPicPr>
          <p:nvPr/>
        </p:nvPicPr>
        <p:blipFill>
          <a:blip r:embed="rId3"/>
          <a:srcRect/>
          <a:stretch>
            <a:fillRect/>
          </a:stretch>
        </p:blipFill>
        <p:spPr bwMode="auto">
          <a:xfrm>
            <a:off x="6853238" y="381000"/>
            <a:ext cx="15716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5"/>
          <p:cNvSpPr txBox="1">
            <a:spLocks noChangeArrowheads="1"/>
          </p:cNvSpPr>
          <p:nvPr/>
        </p:nvSpPr>
        <p:spPr bwMode="auto">
          <a:xfrm>
            <a:off x="127000" y="547688"/>
            <a:ext cx="8448675" cy="579437"/>
          </a:xfrm>
          <a:prstGeom prst="rect">
            <a:avLst/>
          </a:prstGeom>
          <a:noFill/>
          <a:ln w="9525">
            <a:noFill/>
            <a:miter lim="800000"/>
            <a:headEnd/>
            <a:tailEnd/>
          </a:ln>
        </p:spPr>
        <p:txBody>
          <a:bodyPr>
            <a:spAutoFit/>
          </a:bodyPr>
          <a:lstStyle/>
          <a:p>
            <a:pPr>
              <a:spcBef>
                <a:spcPct val="50000"/>
              </a:spcBef>
            </a:pPr>
            <a:r>
              <a:rPr lang="en-US" sz="2400" b="1">
                <a:solidFill>
                  <a:srgbClr val="008000"/>
                </a:solidFill>
                <a:latin typeface="Times New Roman" pitchFamily="18" charset="0"/>
              </a:rPr>
              <a:t>1</a:t>
            </a:r>
            <a:r>
              <a:rPr lang="en-US" sz="3200" b="1">
                <a:solidFill>
                  <a:srgbClr val="008000"/>
                </a:solidFill>
                <a:latin typeface="Times New Roman" pitchFamily="18" charset="0"/>
              </a:rPr>
              <a:t>. </a:t>
            </a:r>
            <a:r>
              <a:rPr lang="en-US" sz="2400" b="1">
                <a:solidFill>
                  <a:srgbClr val="008000"/>
                </a:solidFill>
                <a:latin typeface="Times New Roman" pitchFamily="18" charset="0"/>
              </a:rPr>
              <a:t>Vùng đồi với đỉnh tròn, sườn thoải</a:t>
            </a:r>
          </a:p>
        </p:txBody>
      </p:sp>
      <p:sp>
        <p:nvSpPr>
          <p:cNvPr id="37890" name="Text Box 5"/>
          <p:cNvSpPr txBox="1">
            <a:spLocks noChangeArrowheads="1"/>
          </p:cNvSpPr>
          <p:nvPr/>
        </p:nvSpPr>
        <p:spPr bwMode="auto">
          <a:xfrm>
            <a:off x="660400" y="0"/>
            <a:ext cx="8448675"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rPr>
              <a:t>TRUNG DU BẮC BỘ</a:t>
            </a:r>
          </a:p>
        </p:txBody>
      </p:sp>
      <p:sp>
        <p:nvSpPr>
          <p:cNvPr id="37891" name="Text Box 5"/>
          <p:cNvSpPr txBox="1">
            <a:spLocks noChangeArrowheads="1"/>
          </p:cNvSpPr>
          <p:nvPr/>
        </p:nvSpPr>
        <p:spPr bwMode="auto">
          <a:xfrm>
            <a:off x="127000" y="1127125"/>
            <a:ext cx="8448675" cy="457200"/>
          </a:xfrm>
          <a:prstGeom prst="rect">
            <a:avLst/>
          </a:prstGeom>
          <a:noFill/>
          <a:ln w="9525">
            <a:noFill/>
            <a:miter lim="800000"/>
            <a:headEnd/>
            <a:tailEnd/>
          </a:ln>
        </p:spPr>
        <p:txBody>
          <a:bodyPr>
            <a:spAutoFit/>
          </a:bodyPr>
          <a:lstStyle/>
          <a:p>
            <a:pPr>
              <a:spcBef>
                <a:spcPct val="50000"/>
              </a:spcBef>
            </a:pPr>
            <a:r>
              <a:rPr lang="en-US" sz="2400" b="1">
                <a:solidFill>
                  <a:srgbClr val="008000"/>
                </a:solidFill>
                <a:latin typeface="Times New Roman" pitchFamily="18" charset="0"/>
              </a:rPr>
              <a:t>2. Chè và cây ăn quả ở trung du</a:t>
            </a:r>
          </a:p>
        </p:txBody>
      </p:sp>
      <p:sp>
        <p:nvSpPr>
          <p:cNvPr id="37892" name="Text Box 5"/>
          <p:cNvSpPr txBox="1">
            <a:spLocks noChangeArrowheads="1"/>
          </p:cNvSpPr>
          <p:nvPr/>
        </p:nvSpPr>
        <p:spPr bwMode="auto">
          <a:xfrm>
            <a:off x="161925" y="1584325"/>
            <a:ext cx="8448675" cy="457200"/>
          </a:xfrm>
          <a:prstGeom prst="rect">
            <a:avLst/>
          </a:prstGeom>
          <a:noFill/>
          <a:ln w="9525">
            <a:noFill/>
            <a:miter lim="800000"/>
            <a:headEnd/>
            <a:tailEnd/>
          </a:ln>
        </p:spPr>
        <p:txBody>
          <a:bodyPr>
            <a:spAutoFit/>
          </a:bodyPr>
          <a:lstStyle/>
          <a:p>
            <a:pPr>
              <a:spcBef>
                <a:spcPct val="50000"/>
              </a:spcBef>
            </a:pPr>
            <a:r>
              <a:rPr lang="en-US" sz="2400" b="1">
                <a:solidFill>
                  <a:srgbClr val="008000"/>
                </a:solidFill>
                <a:latin typeface="Times New Roman" pitchFamily="18" charset="0"/>
              </a:rPr>
              <a:t>3. Hoạt động trồng rừng và cây ăn quả</a:t>
            </a:r>
          </a:p>
        </p:txBody>
      </p:sp>
      <p:sp>
        <p:nvSpPr>
          <p:cNvPr id="37893" name="Rectangle 1"/>
          <p:cNvSpPr>
            <a:spLocks noChangeArrowheads="1"/>
          </p:cNvSpPr>
          <p:nvPr/>
        </p:nvSpPr>
        <p:spPr bwMode="auto">
          <a:xfrm>
            <a:off x="38100" y="3046413"/>
            <a:ext cx="9105900" cy="3046412"/>
          </a:xfrm>
          <a:prstGeom prst="rect">
            <a:avLst/>
          </a:prstGeom>
          <a:noFill/>
          <a:ln w="9525">
            <a:noFill/>
            <a:miter lim="800000"/>
            <a:headEnd/>
            <a:tailEnd/>
          </a:ln>
        </p:spPr>
        <p:txBody>
          <a:bodyPr>
            <a:spAutoFit/>
          </a:bodyPr>
          <a:lstStyle/>
          <a:p>
            <a:pPr algn="just"/>
            <a:r>
              <a:rPr lang="en-US" sz="3200" b="1">
                <a:solidFill>
                  <a:srgbClr val="0033CC"/>
                </a:solidFill>
                <a:latin typeface="Times New Roman" pitchFamily="18" charset="0"/>
              </a:rPr>
              <a:t>Trung du Bắc Bộ là vùng đồi với các đỉnh tròn, sườn thoải. Thế mạnh ở đây là trồng cây  ăn quả và cây công nghiệp, đặc biệt là trồng chè. Đất trống đồi trọc đang được phủ xanhbằng việc trồng rừng, trồng cây công nghiệp lâu năm và trồng cây ăn quả.</a:t>
            </a:r>
          </a:p>
        </p:txBody>
      </p:sp>
      <p:sp>
        <p:nvSpPr>
          <p:cNvPr id="37894" name="Text Box 5"/>
          <p:cNvSpPr txBox="1">
            <a:spLocks noChangeArrowheads="1"/>
          </p:cNvSpPr>
          <p:nvPr/>
        </p:nvSpPr>
        <p:spPr bwMode="auto">
          <a:xfrm>
            <a:off x="3352800" y="2327275"/>
            <a:ext cx="2155825"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rPr>
              <a:t>Ghi nhớ</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Oval 5"/>
          <p:cNvSpPr>
            <a:spLocks noChangeArrowheads="1"/>
          </p:cNvSpPr>
          <p:nvPr/>
        </p:nvSpPr>
        <p:spPr bwMode="auto">
          <a:xfrm>
            <a:off x="2209800" y="1828800"/>
            <a:ext cx="4572000" cy="914400"/>
          </a:xfrm>
          <a:prstGeom prst="ellipse">
            <a:avLst/>
          </a:prstGeom>
          <a:solidFill>
            <a:schemeClr val="accent1"/>
          </a:solidFill>
          <a:ln w="9525">
            <a:solidFill>
              <a:schemeClr val="tx1"/>
            </a:solidFill>
            <a:round/>
            <a:headEnd/>
            <a:tailEnd/>
          </a:ln>
        </p:spPr>
        <p:txBody>
          <a:bodyPr wrap="none" anchor="ctr"/>
          <a:lstStyle/>
          <a:p>
            <a:pPr algn="ctr"/>
            <a:r>
              <a:rPr lang="en-US" sz="4000" b="1">
                <a:solidFill>
                  <a:srgbClr val="FF3300"/>
                </a:solidFill>
              </a:rPr>
              <a:t>VỀ NHÀ </a:t>
            </a:r>
          </a:p>
        </p:txBody>
      </p:sp>
      <p:sp>
        <p:nvSpPr>
          <p:cNvPr id="38914" name="Text Box 7"/>
          <p:cNvSpPr txBox="1">
            <a:spLocks noChangeArrowheads="1"/>
          </p:cNvSpPr>
          <p:nvPr/>
        </p:nvSpPr>
        <p:spPr bwMode="auto">
          <a:xfrm>
            <a:off x="2209800" y="3048000"/>
            <a:ext cx="4114800" cy="1200150"/>
          </a:xfrm>
          <a:prstGeom prst="rect">
            <a:avLst/>
          </a:prstGeom>
          <a:noFill/>
          <a:ln w="9525">
            <a:noFill/>
            <a:miter lim="800000"/>
            <a:headEnd/>
            <a:tailEnd/>
          </a:ln>
        </p:spPr>
        <p:txBody>
          <a:bodyPr>
            <a:spAutoFit/>
          </a:bodyPr>
          <a:lstStyle/>
          <a:p>
            <a:r>
              <a:rPr lang="en-US" sz="2400" b="1"/>
              <a:t>Học bài và xem trước bài : </a:t>
            </a:r>
            <a:r>
              <a:rPr lang="en-US" sz="2400" b="1">
                <a:solidFill>
                  <a:srgbClr val="0066FF"/>
                </a:solidFill>
              </a:rPr>
              <a:t>TÂY NGUYÊN</a:t>
            </a:r>
          </a:p>
          <a:p>
            <a:r>
              <a:rPr lang="en-US" sz="2400" b="1"/>
              <a:t>                    ( sgk trang 82 )</a:t>
            </a:r>
          </a:p>
        </p:txBody>
      </p:sp>
      <p:pic>
        <p:nvPicPr>
          <p:cNvPr id="38915" name="Picture 21" descr="j0232133"/>
          <p:cNvPicPr>
            <a:picLocks noChangeAspect="1" noChangeArrowheads="1"/>
          </p:cNvPicPr>
          <p:nvPr/>
        </p:nvPicPr>
        <p:blipFill>
          <a:blip r:embed="rId2"/>
          <a:srcRect/>
          <a:stretch>
            <a:fillRect/>
          </a:stretch>
        </p:blipFill>
        <p:spPr bwMode="auto">
          <a:xfrm>
            <a:off x="3114675" y="3981450"/>
            <a:ext cx="2303463" cy="2198688"/>
          </a:xfrm>
          <a:prstGeom prst="rect">
            <a:avLst/>
          </a:prstGeom>
          <a:noFill/>
          <a:ln w="9525">
            <a:noFill/>
            <a:miter lim="800000"/>
            <a:headEnd/>
            <a:tailEnd/>
          </a:ln>
        </p:spPr>
      </p:pic>
      <p:pic>
        <p:nvPicPr>
          <p:cNvPr id="38916" name="Picture 5" descr="gtbrd013a"/>
          <p:cNvPicPr>
            <a:picLocks noChangeAspect="1" noChangeArrowheads="1"/>
          </p:cNvPicPr>
          <p:nvPr/>
        </p:nvPicPr>
        <p:blipFill>
          <a:blip r:embed="rId3"/>
          <a:srcRect/>
          <a:stretch>
            <a:fillRect/>
          </a:stretch>
        </p:blipFill>
        <p:spPr bwMode="auto">
          <a:xfrm>
            <a:off x="0" y="76200"/>
            <a:ext cx="9144000" cy="6858000"/>
          </a:xfrm>
          <a:prstGeom prst="rect">
            <a:avLst/>
          </a:prstGeom>
          <a:noFill/>
          <a:ln w="9525">
            <a:noFill/>
            <a:miter lim="800000"/>
            <a:headEnd/>
            <a:tailEnd/>
          </a:ln>
        </p:spPr>
      </p:pic>
      <p:sp>
        <p:nvSpPr>
          <p:cNvPr id="38917" name="Text Box 5"/>
          <p:cNvSpPr txBox="1">
            <a:spLocks noChangeArrowheads="1"/>
          </p:cNvSpPr>
          <p:nvPr/>
        </p:nvSpPr>
        <p:spPr bwMode="auto">
          <a:xfrm>
            <a:off x="2057400" y="2611438"/>
            <a:ext cx="5257800" cy="830262"/>
          </a:xfrm>
          <a:prstGeom prst="rect">
            <a:avLst/>
          </a:prstGeom>
          <a:noFill/>
          <a:ln w="9525">
            <a:noFill/>
            <a:miter lim="800000"/>
            <a:headEnd/>
            <a:tailEnd/>
          </a:ln>
        </p:spPr>
        <p:txBody>
          <a:bodyPr>
            <a:spAutoFit/>
          </a:bodyPr>
          <a:lstStyle/>
          <a:p>
            <a:pPr algn="ctr">
              <a:spcBef>
                <a:spcPct val="50000"/>
              </a:spcBef>
            </a:pPr>
            <a:r>
              <a:rPr lang="en-US" sz="4800" b="1">
                <a:solidFill>
                  <a:srgbClr val="0033CC"/>
                </a:solidFill>
                <a:latin typeface="Times New Roman" pitchFamily="18" charset="0"/>
              </a:rPr>
              <a:t>Dặn dò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0" y="0"/>
            <a:ext cx="9296400" cy="36671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grpSp>
        <p:nvGrpSpPr>
          <p:cNvPr id="29700" name="Group 6"/>
          <p:cNvGrpSpPr>
            <a:grpSpLocks/>
          </p:cNvGrpSpPr>
          <p:nvPr/>
        </p:nvGrpSpPr>
        <p:grpSpPr bwMode="auto">
          <a:xfrm>
            <a:off x="0" y="2209800"/>
            <a:ext cx="9144000" cy="4648200"/>
            <a:chOff x="-144" y="0"/>
            <a:chExt cx="5904" cy="4291"/>
          </a:xfrm>
        </p:grpSpPr>
        <p:pic>
          <p:nvPicPr>
            <p:cNvPr id="16394" name="Picture 3"/>
            <p:cNvPicPr>
              <a:picLocks noChangeAspect="1" noChangeArrowheads="1"/>
            </p:cNvPicPr>
            <p:nvPr/>
          </p:nvPicPr>
          <p:blipFill>
            <a:blip r:embed="rId2"/>
            <a:srcRect l="3113" t="3091" r="4111" b="7027"/>
            <a:stretch>
              <a:fillRect/>
            </a:stretch>
          </p:blipFill>
          <p:spPr bwMode="auto">
            <a:xfrm>
              <a:off x="-144" y="0"/>
              <a:ext cx="5904" cy="4291"/>
            </a:xfrm>
            <a:prstGeom prst="rect">
              <a:avLst/>
            </a:prstGeom>
            <a:noFill/>
            <a:ln w="9525">
              <a:noFill/>
              <a:miter lim="800000"/>
              <a:headEnd/>
              <a:tailEnd/>
            </a:ln>
          </p:spPr>
        </p:pic>
        <p:sp>
          <p:nvSpPr>
            <p:cNvPr id="16395" name="Rectangle 5"/>
            <p:cNvSpPr>
              <a:spLocks noChangeArrowheads="1"/>
            </p:cNvSpPr>
            <p:nvPr/>
          </p:nvSpPr>
          <p:spPr bwMode="auto">
            <a:xfrm>
              <a:off x="3142" y="1991"/>
              <a:ext cx="192" cy="192"/>
            </a:xfrm>
            <a:prstGeom prst="rect">
              <a:avLst/>
            </a:prstGeom>
            <a:solidFill>
              <a:srgbClr val="AEBFA1"/>
            </a:solidFill>
            <a:ln w="9525">
              <a:noFill/>
              <a:miter lim="800000"/>
              <a:headEnd/>
              <a:tailEnd/>
            </a:ln>
          </p:spPr>
          <p:txBody>
            <a:bodyPr wrap="none" anchor="ctr"/>
            <a:lstStyle/>
            <a:p>
              <a:pPr algn="ctr"/>
              <a:endParaRPr lang="en-US" sz="4800" b="1">
                <a:latin typeface="VNI-Helve-Condense" pitchFamily="2" charset="0"/>
              </a:endParaRPr>
            </a:p>
          </p:txBody>
        </p:sp>
        <p:sp>
          <p:nvSpPr>
            <p:cNvPr id="16396" name="Rectangle 4"/>
            <p:cNvSpPr>
              <a:spLocks noChangeArrowheads="1"/>
            </p:cNvSpPr>
            <p:nvPr/>
          </p:nvSpPr>
          <p:spPr bwMode="auto">
            <a:xfrm>
              <a:off x="3038" y="1956"/>
              <a:ext cx="432" cy="288"/>
            </a:xfrm>
            <a:prstGeom prst="rect">
              <a:avLst/>
            </a:prstGeom>
            <a:noFill/>
            <a:ln w="9525">
              <a:noFill/>
              <a:miter lim="800000"/>
              <a:headEnd/>
              <a:tailEnd/>
            </a:ln>
          </p:spPr>
          <p:txBody>
            <a:bodyPr wrap="none" anchor="ctr"/>
            <a:lstStyle/>
            <a:p>
              <a:pPr algn="ctr"/>
              <a:r>
                <a:rPr lang="en-AU" sz="1000"/>
                <a:t>VĨNH </a:t>
              </a:r>
            </a:p>
            <a:p>
              <a:pPr algn="ctr"/>
              <a:r>
                <a:rPr lang="en-AU" sz="1000"/>
                <a:t>PHÚC</a:t>
              </a:r>
              <a:endParaRPr lang="en-US" sz="1000"/>
            </a:p>
          </p:txBody>
        </p:sp>
      </p:grpSp>
      <p:sp>
        <p:nvSpPr>
          <p:cNvPr id="29705" name="Line 9"/>
          <p:cNvSpPr>
            <a:spLocks noChangeShapeType="1"/>
          </p:cNvSpPr>
          <p:nvPr/>
        </p:nvSpPr>
        <p:spPr bwMode="auto">
          <a:xfrm flipV="1">
            <a:off x="4572000" y="2209800"/>
            <a:ext cx="2057400" cy="2362200"/>
          </a:xfrm>
          <a:prstGeom prst="line">
            <a:avLst/>
          </a:prstGeom>
          <a:noFill/>
          <a:ln w="19050">
            <a:solidFill>
              <a:srgbClr val="FF6600"/>
            </a:solidFill>
            <a:round/>
            <a:headEnd/>
            <a:tailEnd/>
          </a:ln>
        </p:spPr>
        <p:txBody>
          <a:bodyPr/>
          <a:lstStyle/>
          <a:p>
            <a:endParaRPr lang="en-US"/>
          </a:p>
        </p:txBody>
      </p:sp>
      <p:sp>
        <p:nvSpPr>
          <p:cNvPr id="29706" name="Line 10"/>
          <p:cNvSpPr>
            <a:spLocks noChangeShapeType="1"/>
          </p:cNvSpPr>
          <p:nvPr/>
        </p:nvSpPr>
        <p:spPr bwMode="auto">
          <a:xfrm flipV="1">
            <a:off x="5334000" y="2209800"/>
            <a:ext cx="1295400" cy="2286000"/>
          </a:xfrm>
          <a:prstGeom prst="line">
            <a:avLst/>
          </a:prstGeom>
          <a:noFill/>
          <a:ln w="19050">
            <a:solidFill>
              <a:srgbClr val="FF6600"/>
            </a:solidFill>
            <a:round/>
            <a:headEnd/>
            <a:tailEnd/>
          </a:ln>
        </p:spPr>
        <p:txBody>
          <a:bodyPr/>
          <a:lstStyle/>
          <a:p>
            <a:endParaRPr lang="en-US"/>
          </a:p>
        </p:txBody>
      </p:sp>
      <p:sp>
        <p:nvSpPr>
          <p:cNvPr id="29707" name="Line 11"/>
          <p:cNvSpPr>
            <a:spLocks noChangeShapeType="1"/>
          </p:cNvSpPr>
          <p:nvPr/>
        </p:nvSpPr>
        <p:spPr bwMode="auto">
          <a:xfrm>
            <a:off x="6629400" y="2209800"/>
            <a:ext cx="381000" cy="2286000"/>
          </a:xfrm>
          <a:prstGeom prst="line">
            <a:avLst/>
          </a:prstGeom>
          <a:noFill/>
          <a:ln w="19050">
            <a:solidFill>
              <a:srgbClr val="FF6600"/>
            </a:solidFill>
            <a:round/>
            <a:headEnd/>
            <a:tailEnd/>
          </a:ln>
        </p:spPr>
        <p:txBody>
          <a:bodyPr/>
          <a:lstStyle/>
          <a:p>
            <a:endParaRPr lang="en-US"/>
          </a:p>
        </p:txBody>
      </p:sp>
      <p:sp>
        <p:nvSpPr>
          <p:cNvPr id="29708" name="Line 12"/>
          <p:cNvSpPr>
            <a:spLocks noChangeShapeType="1"/>
          </p:cNvSpPr>
          <p:nvPr/>
        </p:nvSpPr>
        <p:spPr bwMode="auto">
          <a:xfrm flipH="1">
            <a:off x="5943600" y="2209800"/>
            <a:ext cx="685800" cy="1905000"/>
          </a:xfrm>
          <a:prstGeom prst="line">
            <a:avLst/>
          </a:prstGeom>
          <a:noFill/>
          <a:ln w="19050">
            <a:solidFill>
              <a:srgbClr val="FF6600"/>
            </a:solidFill>
            <a:round/>
            <a:headEnd/>
            <a:tailEnd/>
          </a:ln>
        </p:spPr>
        <p:txBody>
          <a:bodyPr/>
          <a:lstStyle/>
          <a:p>
            <a:endParaRPr lang="en-US"/>
          </a:p>
        </p:txBody>
      </p:sp>
      <p:sp>
        <p:nvSpPr>
          <p:cNvPr id="16391" name="Text Box 5"/>
          <p:cNvSpPr txBox="1">
            <a:spLocks noChangeArrowheads="1"/>
          </p:cNvSpPr>
          <p:nvPr/>
        </p:nvSpPr>
        <p:spPr bwMode="auto">
          <a:xfrm>
            <a:off x="990600" y="161925"/>
            <a:ext cx="6858000" cy="706438"/>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rPr>
              <a:t>TRUNG DU BẮC BỘ</a:t>
            </a:r>
          </a:p>
        </p:txBody>
      </p:sp>
      <p:sp>
        <p:nvSpPr>
          <p:cNvPr id="16392" name="Text Box 5"/>
          <p:cNvSpPr txBox="1">
            <a:spLocks noChangeArrowheads="1"/>
          </p:cNvSpPr>
          <p:nvPr/>
        </p:nvSpPr>
        <p:spPr bwMode="auto">
          <a:xfrm>
            <a:off x="0" y="906463"/>
            <a:ext cx="4343400" cy="1200150"/>
          </a:xfrm>
          <a:prstGeom prst="rect">
            <a:avLst/>
          </a:prstGeom>
          <a:noFill/>
          <a:ln w="9525">
            <a:noFill/>
            <a:miter lim="800000"/>
            <a:headEnd/>
            <a:tailEnd/>
          </a:ln>
        </p:spPr>
        <p:txBody>
          <a:bodyPr>
            <a:spAutoFit/>
          </a:bodyPr>
          <a:lstStyle/>
          <a:p>
            <a:pPr algn="just">
              <a:spcBef>
                <a:spcPct val="50000"/>
              </a:spcBef>
            </a:pPr>
            <a:r>
              <a:rPr lang="en-US" sz="4000" b="1">
                <a:solidFill>
                  <a:srgbClr val="008000"/>
                </a:solidFill>
                <a:latin typeface="Times New Roman" pitchFamily="18" charset="0"/>
              </a:rPr>
              <a:t>1. </a:t>
            </a:r>
            <a:r>
              <a:rPr lang="en-US" sz="3200" b="1">
                <a:solidFill>
                  <a:srgbClr val="008000"/>
                </a:solidFill>
                <a:latin typeface="Times New Roman" pitchFamily="18" charset="0"/>
              </a:rPr>
              <a:t>Vùng đồi với đỉnh tròn, sườn thoải</a:t>
            </a:r>
          </a:p>
        </p:txBody>
      </p:sp>
      <p:sp>
        <p:nvSpPr>
          <p:cNvPr id="29717" name="Rectangle 21"/>
          <p:cNvSpPr>
            <a:spLocks noChangeArrowheads="1"/>
          </p:cNvSpPr>
          <p:nvPr/>
        </p:nvSpPr>
        <p:spPr bwMode="auto">
          <a:xfrm>
            <a:off x="4762500" y="1123950"/>
            <a:ext cx="4191000" cy="1066800"/>
          </a:xfrm>
          <a:prstGeom prst="rect">
            <a:avLst/>
          </a:prstGeom>
          <a:solidFill>
            <a:srgbClr val="FFFF99"/>
          </a:solidFill>
          <a:ln w="9525">
            <a:solidFill>
              <a:srgbClr val="008000"/>
            </a:solidFill>
            <a:miter lim="800000"/>
            <a:headEnd/>
            <a:tailEnd/>
          </a:ln>
        </p:spPr>
        <p:txBody>
          <a:bodyPr wrap="none" anchor="ctr"/>
          <a:lstStyle/>
          <a:p>
            <a:r>
              <a:rPr lang="en-US" sz="2800" b="1">
                <a:latin typeface="Times New Roman" pitchFamily="18" charset="0"/>
              </a:rPr>
              <a:t>Thái Nguyên, Phú Thọ, </a:t>
            </a:r>
          </a:p>
          <a:p>
            <a:r>
              <a:rPr lang="en-US" sz="2800" b="1">
                <a:latin typeface="Times New Roman" pitchFamily="18" charset="0"/>
              </a:rPr>
              <a:t>Vĩnh Phúc, Bắc Giang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Horizontal)">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blinds(horizontal)">
                                      <p:cBhvr>
                                        <p:cTn id="12" dur="500"/>
                                        <p:tgtEl>
                                          <p:spTgt spid="2970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706"/>
                                        </p:tgtEl>
                                        <p:attrNameLst>
                                          <p:attrName>style.visibility</p:attrName>
                                        </p:attrNameLst>
                                      </p:cBhvr>
                                      <p:to>
                                        <p:strVal val="visible"/>
                                      </p:to>
                                    </p:set>
                                    <p:animEffect transition="in" filter="blinds(horizontal)">
                                      <p:cBhvr>
                                        <p:cTn id="15" dur="500"/>
                                        <p:tgtEl>
                                          <p:spTgt spid="2970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708"/>
                                        </p:tgtEl>
                                        <p:attrNameLst>
                                          <p:attrName>style.visibility</p:attrName>
                                        </p:attrNameLst>
                                      </p:cBhvr>
                                      <p:to>
                                        <p:strVal val="visible"/>
                                      </p:to>
                                    </p:set>
                                    <p:animEffect transition="in" filter="blinds(horizontal)">
                                      <p:cBhvr>
                                        <p:cTn id="18" dur="500"/>
                                        <p:tgtEl>
                                          <p:spTgt spid="2970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707"/>
                                        </p:tgtEl>
                                        <p:attrNameLst>
                                          <p:attrName>style.visibility</p:attrName>
                                        </p:attrNameLst>
                                      </p:cBhvr>
                                      <p:to>
                                        <p:strVal val="visible"/>
                                      </p:to>
                                    </p:set>
                                    <p:animEffect transition="in" filter="blinds(horizontal)">
                                      <p:cBhvr>
                                        <p:cTn id="21" dur="500"/>
                                        <p:tgtEl>
                                          <p:spTgt spid="2970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9717"/>
                                        </p:tgtEl>
                                        <p:attrNameLst>
                                          <p:attrName>style.visibility</p:attrName>
                                        </p:attrNameLst>
                                      </p:cBhvr>
                                      <p:to>
                                        <p:strVal val="visible"/>
                                      </p:to>
                                    </p:set>
                                    <p:animEffect transition="in" filter="blinds(horizontal)">
                                      <p:cBhvr>
                                        <p:cTn id="24" dur="500"/>
                                        <p:tgtEl>
                                          <p:spTgt spid="2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6" grpId="0" animBg="1"/>
      <p:bldP spid="29707" grpId="0" animBg="1"/>
      <p:bldP spid="29708" grpId="0" animBg="1"/>
      <p:bldP spid="297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04800" y="3643313"/>
            <a:ext cx="8229600" cy="304800"/>
          </a:xfrm>
        </p:spPr>
        <p:txBody>
          <a:bodyPr/>
          <a:lstStyle/>
          <a:p>
            <a:pPr eaLnBrk="1" hangingPunct="1">
              <a:lnSpc>
                <a:spcPct val="80000"/>
              </a:lnSpc>
              <a:buFontTx/>
              <a:buNone/>
            </a:pP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Vùng</a:t>
            </a: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trung</a:t>
            </a:r>
            <a:r>
              <a:rPr lang="en-US" sz="2400" b="1" dirty="0" smtClean="0">
                <a:solidFill>
                  <a:srgbClr val="0070C0"/>
                </a:solidFill>
                <a:latin typeface="Times New Roman" pitchFamily="18" charset="0"/>
              </a:rPr>
              <a:t> du </a:t>
            </a:r>
            <a:r>
              <a:rPr lang="en-US" sz="2400" b="1" dirty="0" err="1" smtClean="0">
                <a:solidFill>
                  <a:srgbClr val="0070C0"/>
                </a:solidFill>
                <a:latin typeface="Times New Roman" pitchFamily="18" charset="0"/>
              </a:rPr>
              <a:t>là</a:t>
            </a: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vùng</a:t>
            </a: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núi</a:t>
            </a: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vùng</a:t>
            </a: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đồi</a:t>
            </a:r>
            <a:r>
              <a:rPr lang="en-US" sz="2400" b="1" dirty="0" smtClean="0">
                <a:solidFill>
                  <a:srgbClr val="0070C0"/>
                </a:solidFill>
                <a:latin typeface="Times New Roman" pitchFamily="18" charset="0"/>
              </a:rPr>
              <a:t> hay </a:t>
            </a:r>
            <a:r>
              <a:rPr lang="en-US" sz="2400" b="1" dirty="0" err="1" smtClean="0">
                <a:solidFill>
                  <a:srgbClr val="0070C0"/>
                </a:solidFill>
                <a:latin typeface="Times New Roman" pitchFamily="18" charset="0"/>
              </a:rPr>
              <a:t>đồng</a:t>
            </a:r>
            <a:r>
              <a:rPr lang="en-US" sz="2400" b="1" dirty="0" smtClean="0">
                <a:solidFill>
                  <a:srgbClr val="0070C0"/>
                </a:solidFill>
                <a:latin typeface="Times New Roman" pitchFamily="18" charset="0"/>
              </a:rPr>
              <a:t> </a:t>
            </a:r>
            <a:r>
              <a:rPr lang="en-US" sz="2400" b="1" dirty="0" err="1" smtClean="0">
                <a:solidFill>
                  <a:srgbClr val="0070C0"/>
                </a:solidFill>
                <a:latin typeface="Times New Roman" pitchFamily="18" charset="0"/>
              </a:rPr>
              <a:t>bằng</a:t>
            </a:r>
            <a:r>
              <a:rPr lang="en-US" sz="2400" b="1" dirty="0" smtClean="0">
                <a:solidFill>
                  <a:srgbClr val="0070C0"/>
                </a:solidFill>
                <a:latin typeface="Times New Roman" pitchFamily="18" charset="0"/>
              </a:rPr>
              <a:t>?</a:t>
            </a:r>
          </a:p>
        </p:txBody>
      </p:sp>
      <p:pic>
        <p:nvPicPr>
          <p:cNvPr id="17410" name="Picture 4" descr="images"/>
          <p:cNvPicPr>
            <a:picLocks noChangeAspect="1" noChangeArrowheads="1"/>
          </p:cNvPicPr>
          <p:nvPr/>
        </p:nvPicPr>
        <p:blipFill>
          <a:blip r:embed="rId2"/>
          <a:srcRect/>
          <a:stretch>
            <a:fillRect/>
          </a:stretch>
        </p:blipFill>
        <p:spPr bwMode="auto">
          <a:xfrm>
            <a:off x="152400" y="823913"/>
            <a:ext cx="4114800" cy="2709862"/>
          </a:xfrm>
          <a:prstGeom prst="rect">
            <a:avLst/>
          </a:prstGeom>
          <a:noFill/>
          <a:ln w="9525">
            <a:solidFill>
              <a:srgbClr val="000000"/>
            </a:solidFill>
            <a:miter lim="800000"/>
            <a:headEnd/>
            <a:tailEnd/>
          </a:ln>
        </p:spPr>
      </p:pic>
      <p:pic>
        <p:nvPicPr>
          <p:cNvPr id="17411" name="Picture 6" descr="Bao-tang-co-mien-trung-du_Tin180"/>
          <p:cNvPicPr>
            <a:picLocks noChangeAspect="1" noChangeArrowheads="1"/>
          </p:cNvPicPr>
          <p:nvPr/>
        </p:nvPicPr>
        <p:blipFill>
          <a:blip r:embed="rId3"/>
          <a:srcRect/>
          <a:stretch>
            <a:fillRect/>
          </a:stretch>
        </p:blipFill>
        <p:spPr bwMode="auto">
          <a:xfrm>
            <a:off x="4572000" y="823913"/>
            <a:ext cx="4132263" cy="2667000"/>
          </a:xfrm>
          <a:prstGeom prst="rect">
            <a:avLst/>
          </a:prstGeom>
          <a:noFill/>
          <a:ln w="9525">
            <a:solidFill>
              <a:srgbClr val="000000"/>
            </a:solidFill>
            <a:miter lim="800000"/>
            <a:headEnd/>
            <a:tailEnd/>
          </a:ln>
        </p:spPr>
      </p:pic>
      <p:sp>
        <p:nvSpPr>
          <p:cNvPr id="28680" name="Rectangle 8"/>
          <p:cNvSpPr>
            <a:spLocks noChangeArrowheads="1"/>
          </p:cNvSpPr>
          <p:nvPr/>
        </p:nvSpPr>
        <p:spPr bwMode="auto">
          <a:xfrm>
            <a:off x="457200" y="4024313"/>
            <a:ext cx="8229600" cy="304800"/>
          </a:xfrm>
          <a:prstGeom prst="rect">
            <a:avLst/>
          </a:prstGeom>
          <a:noFill/>
          <a:ln w="9525">
            <a:noFill/>
            <a:miter lim="800000"/>
            <a:headEnd/>
            <a:tailEnd/>
          </a:ln>
        </p:spPr>
        <p:txBody>
          <a:bodyPr/>
          <a:lstStyle/>
          <a:p>
            <a:pPr marL="342900" indent="-342900">
              <a:lnSpc>
                <a:spcPct val="80000"/>
              </a:lnSpc>
              <a:spcBef>
                <a:spcPct val="20000"/>
              </a:spcBef>
            </a:pPr>
            <a:r>
              <a:rPr lang="en-US">
                <a:solidFill>
                  <a:srgbClr val="FF0066"/>
                </a:solidFill>
                <a:latin typeface="Times New Roman" pitchFamily="18" charset="0"/>
              </a:rPr>
              <a:t> </a:t>
            </a:r>
            <a:r>
              <a:rPr lang="en-US" sz="2400" b="1">
                <a:solidFill>
                  <a:srgbClr val="FF0066"/>
                </a:solidFill>
                <a:latin typeface="Times New Roman" pitchFamily="18" charset="0"/>
              </a:rPr>
              <a:t>+ Trung du Bắc Bộ là vùng đồi</a:t>
            </a:r>
          </a:p>
        </p:txBody>
      </p:sp>
      <p:sp>
        <p:nvSpPr>
          <p:cNvPr id="28683" name="Rectangle 11"/>
          <p:cNvSpPr>
            <a:spLocks noChangeArrowheads="1"/>
          </p:cNvSpPr>
          <p:nvPr/>
        </p:nvSpPr>
        <p:spPr bwMode="auto">
          <a:xfrm>
            <a:off x="152400" y="4405313"/>
            <a:ext cx="8915400" cy="533400"/>
          </a:xfrm>
          <a:prstGeom prst="rect">
            <a:avLst/>
          </a:prstGeom>
          <a:noFill/>
          <a:ln w="9525">
            <a:noFill/>
            <a:miter lim="800000"/>
            <a:headEnd/>
            <a:tailEnd/>
          </a:ln>
        </p:spPr>
        <p:txBody>
          <a:bodyPr/>
          <a:lstStyle/>
          <a:p>
            <a:pPr marL="342900" indent="-342900">
              <a:lnSpc>
                <a:spcPct val="80000"/>
              </a:lnSpc>
              <a:spcBef>
                <a:spcPct val="20000"/>
              </a:spcBef>
            </a:pPr>
            <a:r>
              <a:rPr lang="en-US">
                <a:solidFill>
                  <a:srgbClr val="0070C0"/>
                </a:solidFill>
                <a:latin typeface="Times New Roman" pitchFamily="18" charset="0"/>
              </a:rPr>
              <a:t> </a:t>
            </a:r>
            <a:r>
              <a:rPr lang="en-US" sz="2400" b="1">
                <a:solidFill>
                  <a:srgbClr val="0070C0"/>
                </a:solidFill>
                <a:latin typeface="Times New Roman" pitchFamily="18" charset="0"/>
              </a:rPr>
              <a:t>- Em có nhận xét gì về đỉnh , sườn đồi và cách sắp xếp các đồi của vùng trung du ?</a:t>
            </a:r>
          </a:p>
        </p:txBody>
      </p:sp>
      <p:sp>
        <p:nvSpPr>
          <p:cNvPr id="28685" name="Rectangle 13"/>
          <p:cNvSpPr>
            <a:spLocks noChangeArrowheads="1"/>
          </p:cNvSpPr>
          <p:nvPr/>
        </p:nvSpPr>
        <p:spPr bwMode="auto">
          <a:xfrm>
            <a:off x="152400" y="5103813"/>
            <a:ext cx="9067800" cy="468312"/>
          </a:xfrm>
          <a:prstGeom prst="rect">
            <a:avLst/>
          </a:prstGeom>
          <a:noFill/>
          <a:ln w="9525">
            <a:noFill/>
            <a:miter lim="800000"/>
            <a:headEnd/>
            <a:tailEnd/>
          </a:ln>
        </p:spPr>
        <p:txBody>
          <a:bodyPr/>
          <a:lstStyle/>
          <a:p>
            <a:pPr marL="342900" indent="-342900">
              <a:lnSpc>
                <a:spcPct val="80000"/>
              </a:lnSpc>
              <a:spcBef>
                <a:spcPct val="20000"/>
              </a:spcBef>
            </a:pPr>
            <a:r>
              <a:rPr lang="en-US">
                <a:solidFill>
                  <a:srgbClr val="FF0066"/>
                </a:solidFill>
                <a:latin typeface="Times New Roman" pitchFamily="18" charset="0"/>
              </a:rPr>
              <a:t> </a:t>
            </a:r>
            <a:r>
              <a:rPr lang="en-US" sz="2400" b="1">
                <a:solidFill>
                  <a:srgbClr val="FF0066"/>
                </a:solidFill>
                <a:latin typeface="Times New Roman" pitchFamily="18" charset="0"/>
              </a:rPr>
              <a:t>+ Vùng đồi với đỉnh tròn, sườn thoải, xếp cạnh nhau như bát úp.</a:t>
            </a:r>
          </a:p>
        </p:txBody>
      </p:sp>
      <p:sp>
        <p:nvSpPr>
          <p:cNvPr id="28687" name="Rectangle 15"/>
          <p:cNvSpPr>
            <a:spLocks noChangeArrowheads="1"/>
          </p:cNvSpPr>
          <p:nvPr/>
        </p:nvSpPr>
        <p:spPr bwMode="auto">
          <a:xfrm>
            <a:off x="152400" y="5518150"/>
            <a:ext cx="8915400" cy="592138"/>
          </a:xfrm>
          <a:prstGeom prst="rect">
            <a:avLst/>
          </a:prstGeom>
          <a:noFill/>
          <a:ln w="9525">
            <a:noFill/>
            <a:miter lim="800000"/>
            <a:headEnd/>
            <a:tailEnd/>
          </a:ln>
        </p:spPr>
        <p:txBody>
          <a:bodyPr/>
          <a:lstStyle/>
          <a:p>
            <a:pPr marL="342900" indent="-342900">
              <a:lnSpc>
                <a:spcPct val="80000"/>
              </a:lnSpc>
              <a:spcBef>
                <a:spcPct val="20000"/>
              </a:spcBef>
            </a:pPr>
            <a:r>
              <a:rPr lang="en-US">
                <a:solidFill>
                  <a:srgbClr val="0070C0"/>
                </a:solidFill>
                <a:latin typeface="Times New Roman" pitchFamily="18" charset="0"/>
              </a:rPr>
              <a:t> </a:t>
            </a:r>
            <a:r>
              <a:rPr lang="en-US" sz="2400" b="1">
                <a:solidFill>
                  <a:srgbClr val="0070C0"/>
                </a:solidFill>
                <a:latin typeface="Times New Roman" pitchFamily="18" charset="0"/>
              </a:rPr>
              <a:t>- Em hãy nêu những nét riêng biệt của vùng trung du Bắc Bộ ?</a:t>
            </a:r>
          </a:p>
        </p:txBody>
      </p:sp>
      <p:sp>
        <p:nvSpPr>
          <p:cNvPr id="28689" name="Rectangle 17"/>
          <p:cNvSpPr>
            <a:spLocks noChangeArrowheads="1"/>
          </p:cNvSpPr>
          <p:nvPr/>
        </p:nvSpPr>
        <p:spPr bwMode="auto">
          <a:xfrm>
            <a:off x="481013" y="6110288"/>
            <a:ext cx="8229600" cy="304800"/>
          </a:xfrm>
          <a:prstGeom prst="rect">
            <a:avLst/>
          </a:prstGeom>
          <a:noFill/>
          <a:ln w="9525">
            <a:noFill/>
            <a:miter lim="800000"/>
            <a:headEnd/>
            <a:tailEnd/>
          </a:ln>
        </p:spPr>
        <p:txBody>
          <a:bodyPr/>
          <a:lstStyle/>
          <a:p>
            <a:pPr marL="342900" indent="-342900">
              <a:lnSpc>
                <a:spcPct val="80000"/>
              </a:lnSpc>
              <a:spcBef>
                <a:spcPct val="20000"/>
              </a:spcBef>
            </a:pPr>
            <a:r>
              <a:rPr lang="en-US" sz="2400" b="1">
                <a:solidFill>
                  <a:srgbClr val="FF0066"/>
                </a:solidFill>
                <a:latin typeface="Times New Roman" pitchFamily="18" charset="0"/>
              </a:rPr>
              <a:t>+ Mang dấu hiệu vừa của đồng bằng vừa của miền núi.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Horizontal)">
                                      <p:cBhvr>
                                        <p:cTn id="12" dur="500"/>
                                        <p:tgtEl>
                                          <p:spTgt spid="28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83"/>
                                        </p:tgtEl>
                                        <p:attrNameLst>
                                          <p:attrName>style.visibility</p:attrName>
                                        </p:attrNameLst>
                                      </p:cBhvr>
                                      <p:to>
                                        <p:strVal val="visible"/>
                                      </p:to>
                                    </p:set>
                                    <p:animEffect transition="in" filter="box(in)">
                                      <p:cBhvr>
                                        <p:cTn id="17" dur="500"/>
                                        <p:tgtEl>
                                          <p:spTgt spid="286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8685"/>
                                        </p:tgtEl>
                                        <p:attrNameLst>
                                          <p:attrName>style.visibility</p:attrName>
                                        </p:attrNameLst>
                                      </p:cBhvr>
                                      <p:to>
                                        <p:strVal val="visible"/>
                                      </p:to>
                                    </p:set>
                                    <p:animEffect transition="in" filter="barn(inHorizontal)">
                                      <p:cBhvr>
                                        <p:cTn id="22" dur="500"/>
                                        <p:tgtEl>
                                          <p:spTgt spid="286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687"/>
                                        </p:tgtEl>
                                        <p:attrNameLst>
                                          <p:attrName>style.visibility</p:attrName>
                                        </p:attrNameLst>
                                      </p:cBhvr>
                                      <p:to>
                                        <p:strVal val="visible"/>
                                      </p:to>
                                    </p:set>
                                    <p:animEffect transition="in" filter="box(in)">
                                      <p:cBhvr>
                                        <p:cTn id="27" dur="500"/>
                                        <p:tgtEl>
                                          <p:spTgt spid="286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8689"/>
                                        </p:tgtEl>
                                        <p:attrNameLst>
                                          <p:attrName>style.visibility</p:attrName>
                                        </p:attrNameLst>
                                      </p:cBhvr>
                                      <p:to>
                                        <p:strVal val="visible"/>
                                      </p:to>
                                    </p:set>
                                    <p:animEffect transition="in" filter="barn(inHorizontal)">
                                      <p:cBhvr>
                                        <p:cTn id="32"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80" grpId="0"/>
      <p:bldP spid="28683" grpId="0"/>
      <p:bldP spid="28685" grpId="0"/>
      <p:bldP spid="28687" grpId="0"/>
      <p:bldP spid="286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52" name="Oval 4"/>
          <p:cNvSpPr>
            <a:spLocks noChangeArrowheads="1"/>
          </p:cNvSpPr>
          <p:nvPr/>
        </p:nvSpPr>
        <p:spPr bwMode="auto">
          <a:xfrm>
            <a:off x="21021" y="2643187"/>
            <a:ext cx="2624138" cy="2025650"/>
          </a:xfrm>
          <a:prstGeom prst="ellipse">
            <a:avLst/>
          </a:prstGeom>
          <a:solidFill>
            <a:srgbClr val="B6F6F8"/>
          </a:solidFill>
          <a:ln w="57150">
            <a:solidFill>
              <a:srgbClr val="FF6600"/>
            </a:solidFill>
            <a:round/>
            <a:headEnd/>
            <a:tailEnd/>
          </a:ln>
        </p:spPr>
        <p:txBody>
          <a:bodyPr wrap="none" anchor="ctr"/>
          <a:lstStyle/>
          <a:p>
            <a:pPr algn="ctr"/>
            <a:r>
              <a:rPr lang="en-US" sz="4000" b="1" dirty="0" err="1">
                <a:latin typeface="Times New Roman" pitchFamily="18" charset="0"/>
                <a:cs typeface="Times New Roman" pitchFamily="18" charset="0"/>
              </a:rPr>
              <a:t>Trung</a:t>
            </a:r>
            <a:r>
              <a:rPr lang="en-US" sz="4000" b="1" dirty="0">
                <a:latin typeface="Times New Roman" pitchFamily="18" charset="0"/>
                <a:cs typeface="Times New Roman" pitchFamily="18" charset="0"/>
              </a:rPr>
              <a:t> du </a:t>
            </a:r>
          </a:p>
          <a:p>
            <a:pPr algn="ctr"/>
            <a:r>
              <a:rPr lang="en-US" sz="4000" b="1" dirty="0" err="1">
                <a:latin typeface="Times New Roman" pitchFamily="18" charset="0"/>
                <a:cs typeface="Times New Roman" pitchFamily="18" charset="0"/>
              </a:rPr>
              <a:t>Bắc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Bộ</a:t>
            </a:r>
            <a:endParaRPr lang="en-US" sz="4000" b="1" dirty="0">
              <a:latin typeface="Times New Roman" pitchFamily="18" charset="0"/>
              <a:cs typeface="Times New Roman" pitchFamily="18" charset="0"/>
            </a:endParaRPr>
          </a:p>
        </p:txBody>
      </p:sp>
      <p:sp>
        <p:nvSpPr>
          <p:cNvPr id="2053" name="Rectangle 5"/>
          <p:cNvSpPr>
            <a:spLocks noChangeArrowheads="1"/>
          </p:cNvSpPr>
          <p:nvPr/>
        </p:nvSpPr>
        <p:spPr bwMode="auto">
          <a:xfrm>
            <a:off x="4419600" y="1181100"/>
            <a:ext cx="4530725" cy="914400"/>
          </a:xfrm>
          <a:prstGeom prst="rect">
            <a:avLst/>
          </a:prstGeom>
          <a:solidFill>
            <a:srgbClr val="FFFF99"/>
          </a:solidFill>
          <a:ln w="57150">
            <a:solidFill>
              <a:srgbClr val="FF6600"/>
            </a:solidFill>
            <a:miter lim="800000"/>
            <a:headEnd/>
            <a:tailEnd/>
          </a:ln>
        </p:spPr>
        <p:txBody>
          <a:bodyPr wrap="none" anchor="ctr"/>
          <a:lstStyle/>
          <a:p>
            <a:pPr algn="ctr"/>
            <a:r>
              <a:rPr lang="en-US" sz="2800" b="1">
                <a:latin typeface="Times New Roman" pitchFamily="18" charset="0"/>
                <a:cs typeface="Times New Roman" pitchFamily="18" charset="0"/>
              </a:rPr>
              <a:t>Là vùng đồi</a:t>
            </a:r>
          </a:p>
        </p:txBody>
      </p:sp>
      <p:sp>
        <p:nvSpPr>
          <p:cNvPr id="2054" name="Rectangle 6"/>
          <p:cNvSpPr>
            <a:spLocks noChangeArrowheads="1"/>
          </p:cNvSpPr>
          <p:nvPr/>
        </p:nvSpPr>
        <p:spPr bwMode="auto">
          <a:xfrm>
            <a:off x="4348163" y="2606675"/>
            <a:ext cx="4686300" cy="914400"/>
          </a:xfrm>
          <a:prstGeom prst="rect">
            <a:avLst/>
          </a:prstGeom>
          <a:solidFill>
            <a:srgbClr val="FFFF99"/>
          </a:solidFill>
          <a:ln w="57150">
            <a:solidFill>
              <a:srgbClr val="FF6600"/>
            </a:solidFill>
            <a:miter lim="800000"/>
            <a:headEnd/>
            <a:tailEnd/>
          </a:ln>
        </p:spPr>
        <p:txBody>
          <a:bodyPr wrap="none" anchor="ctr"/>
          <a:lstStyle/>
          <a:p>
            <a:r>
              <a:rPr lang="en-US" sz="2800" b="1">
                <a:latin typeface="Times New Roman" pitchFamily="18" charset="0"/>
                <a:cs typeface="Times New Roman" pitchFamily="18" charset="0"/>
              </a:rPr>
              <a:t>Các đỉnh tròn,  sườn thoải </a:t>
            </a:r>
          </a:p>
          <a:p>
            <a:r>
              <a:rPr lang="en-US" sz="2800" b="1">
                <a:latin typeface="Times New Roman" pitchFamily="18" charset="0"/>
                <a:cs typeface="Times New Roman" pitchFamily="18" charset="0"/>
              </a:rPr>
              <a:t>xếp cạnh nhau như bát úp</a:t>
            </a:r>
          </a:p>
        </p:txBody>
      </p:sp>
      <p:sp>
        <p:nvSpPr>
          <p:cNvPr id="2055" name="Rectangle 7"/>
          <p:cNvSpPr>
            <a:spLocks noChangeArrowheads="1"/>
          </p:cNvSpPr>
          <p:nvPr/>
        </p:nvSpPr>
        <p:spPr bwMode="auto">
          <a:xfrm>
            <a:off x="4348163" y="3978275"/>
            <a:ext cx="4686300" cy="990600"/>
          </a:xfrm>
          <a:prstGeom prst="rect">
            <a:avLst/>
          </a:prstGeom>
          <a:solidFill>
            <a:srgbClr val="FFFF99"/>
          </a:solidFill>
          <a:ln w="57150">
            <a:solidFill>
              <a:srgbClr val="FF6600"/>
            </a:solidFill>
            <a:miter lim="800000"/>
            <a:headEnd/>
            <a:tailEnd/>
          </a:ln>
        </p:spPr>
        <p:txBody>
          <a:bodyPr wrap="none" anchor="ctr"/>
          <a:lstStyle/>
          <a:p>
            <a:r>
              <a:rPr lang="en-US" sz="2800" b="1">
                <a:latin typeface="Times New Roman" pitchFamily="18" charset="0"/>
                <a:cs typeface="Times New Roman" pitchFamily="18" charset="0"/>
              </a:rPr>
              <a:t>Mang dấu hiệu vừa của đồng</a:t>
            </a:r>
          </a:p>
          <a:p>
            <a:r>
              <a:rPr lang="en-US" sz="2800" b="1">
                <a:latin typeface="Times New Roman" pitchFamily="18" charset="0"/>
                <a:cs typeface="Times New Roman" pitchFamily="18" charset="0"/>
              </a:rPr>
              <a:t>bằng vừa của miền núi</a:t>
            </a:r>
          </a:p>
        </p:txBody>
      </p:sp>
      <p:sp>
        <p:nvSpPr>
          <p:cNvPr id="2056" name="Line 8"/>
          <p:cNvSpPr>
            <a:spLocks noChangeShapeType="1"/>
          </p:cNvSpPr>
          <p:nvPr/>
        </p:nvSpPr>
        <p:spPr bwMode="auto">
          <a:xfrm flipV="1">
            <a:off x="2544161" y="1638300"/>
            <a:ext cx="1905000" cy="1600200"/>
          </a:xfrm>
          <a:prstGeom prst="line">
            <a:avLst/>
          </a:prstGeom>
          <a:noFill/>
          <a:ln w="76200">
            <a:solidFill>
              <a:schemeClr val="accent2"/>
            </a:solidFill>
            <a:round/>
            <a:headEnd/>
            <a:tailEnd type="triangle" w="med" len="med"/>
          </a:ln>
        </p:spPr>
        <p:txBody>
          <a:bodyPr/>
          <a:lstStyle/>
          <a:p>
            <a:endParaRPr lang="en-US"/>
          </a:p>
        </p:txBody>
      </p:sp>
      <p:sp>
        <p:nvSpPr>
          <p:cNvPr id="2057" name="Line 9"/>
          <p:cNvSpPr>
            <a:spLocks noChangeShapeType="1"/>
          </p:cNvSpPr>
          <p:nvPr/>
        </p:nvSpPr>
        <p:spPr bwMode="auto">
          <a:xfrm>
            <a:off x="2514600" y="3238500"/>
            <a:ext cx="1905000" cy="0"/>
          </a:xfrm>
          <a:prstGeom prst="line">
            <a:avLst/>
          </a:prstGeom>
          <a:noFill/>
          <a:ln w="76200">
            <a:solidFill>
              <a:schemeClr val="accent2"/>
            </a:solidFill>
            <a:round/>
            <a:headEnd/>
            <a:tailEnd type="triangle" w="med" len="med"/>
          </a:ln>
        </p:spPr>
        <p:txBody>
          <a:bodyPr/>
          <a:lstStyle/>
          <a:p>
            <a:endParaRPr lang="en-US"/>
          </a:p>
        </p:txBody>
      </p:sp>
      <p:sp>
        <p:nvSpPr>
          <p:cNvPr id="2058" name="Line 10"/>
          <p:cNvSpPr>
            <a:spLocks noChangeShapeType="1"/>
          </p:cNvSpPr>
          <p:nvPr/>
        </p:nvSpPr>
        <p:spPr bwMode="auto">
          <a:xfrm>
            <a:off x="2590800" y="3330575"/>
            <a:ext cx="1828800" cy="1295400"/>
          </a:xfrm>
          <a:prstGeom prst="line">
            <a:avLst/>
          </a:prstGeom>
          <a:noFill/>
          <a:ln w="76200">
            <a:solidFill>
              <a:schemeClr val="accent2"/>
            </a:solidFill>
            <a:round/>
            <a:headEnd/>
            <a:tailEnd type="triangle" w="med" len="med"/>
          </a:ln>
        </p:spPr>
        <p:txBody>
          <a:bodyPr/>
          <a:lstStyle/>
          <a:p>
            <a:endParaRPr lang="en-US"/>
          </a:p>
        </p:txBody>
      </p:sp>
      <p:sp>
        <p:nvSpPr>
          <p:cNvPr id="18441" name="Text Box 5"/>
          <p:cNvSpPr txBox="1">
            <a:spLocks noChangeArrowheads="1"/>
          </p:cNvSpPr>
          <p:nvPr/>
        </p:nvSpPr>
        <p:spPr bwMode="auto">
          <a:xfrm>
            <a:off x="304800" y="190500"/>
            <a:ext cx="7848600" cy="769938"/>
          </a:xfrm>
          <a:prstGeom prst="rect">
            <a:avLst/>
          </a:prstGeom>
          <a:solidFill>
            <a:srgbClr val="FFFF99"/>
          </a:solidFill>
          <a:ln w="9525">
            <a:noFill/>
            <a:miter lim="800000"/>
            <a:headEnd/>
            <a:tailEnd/>
          </a:ln>
        </p:spPr>
        <p:txBody>
          <a:bodyPr>
            <a:spAutoFit/>
          </a:bodyPr>
          <a:lstStyle/>
          <a:p>
            <a:pPr>
              <a:spcBef>
                <a:spcPct val="50000"/>
              </a:spcBef>
            </a:pPr>
            <a:r>
              <a:rPr lang="en-US" sz="4400" b="1">
                <a:solidFill>
                  <a:srgbClr val="0070C0"/>
                </a:solidFill>
                <a:latin typeface="Times New Roman" pitchFamily="18" charset="0"/>
                <a:cs typeface="Times New Roman" pitchFamily="18" charset="0"/>
              </a:rPr>
              <a:t>1. </a:t>
            </a:r>
            <a:r>
              <a:rPr lang="en-US" sz="3600" b="1">
                <a:solidFill>
                  <a:srgbClr val="0070C0"/>
                </a:solidFill>
                <a:latin typeface="Times New Roman" pitchFamily="18" charset="0"/>
                <a:cs typeface="Times New Roman" pitchFamily="18" charset="0"/>
              </a:rPr>
              <a:t>Vùng đồi với đỉnh tròn, sườn thoải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Horizontal)">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linds(horizontal)">
                                      <p:cBhvr>
                                        <p:cTn id="12" dur="500"/>
                                        <p:tgtEl>
                                          <p:spTgt spid="205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blinds(horizontal)">
                                      <p:cBhvr>
                                        <p:cTn id="15" dur="500"/>
                                        <p:tgtEl>
                                          <p:spTgt spid="20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blinds(horizontal)">
                                      <p:cBhvr>
                                        <p:cTn id="18" dur="500"/>
                                        <p:tgtEl>
                                          <p:spTgt spid="205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blinds(horizontal)">
                                      <p:cBhvr>
                                        <p:cTn id="21" dur="500"/>
                                        <p:tgtEl>
                                          <p:spTgt spid="20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blinds(horizontal)">
                                      <p:cBhvr>
                                        <p:cTn id="24" dur="500"/>
                                        <p:tgtEl>
                                          <p:spTgt spid="205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linds(horizontal)">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38138" y="9525"/>
            <a:ext cx="8805862" cy="1754188"/>
          </a:xfrm>
          <a:prstGeom prst="rect">
            <a:avLst/>
          </a:prstGeom>
          <a:noFill/>
          <a:ln w="9525">
            <a:noFill/>
            <a:miter lim="800000"/>
            <a:headEnd/>
            <a:tailEnd/>
          </a:ln>
        </p:spPr>
        <p:txBody>
          <a:bodyPr>
            <a:spAutoFit/>
          </a:bodyPr>
          <a:lstStyle/>
          <a:p>
            <a:pPr>
              <a:spcBef>
                <a:spcPct val="50000"/>
              </a:spcBef>
            </a:pPr>
            <a:r>
              <a:rPr lang="en-US" sz="5400" b="1">
                <a:solidFill>
                  <a:srgbClr val="FF0000"/>
                </a:solidFill>
                <a:latin typeface="Times New Roman" pitchFamily="18" charset="0"/>
              </a:rPr>
              <a:t>2. Chè và cây ăn quả ở trung du</a:t>
            </a:r>
          </a:p>
        </p:txBody>
      </p:sp>
      <p:sp>
        <p:nvSpPr>
          <p:cNvPr id="5135" name="Text Box 5"/>
          <p:cNvSpPr txBox="1">
            <a:spLocks noChangeArrowheads="1"/>
          </p:cNvSpPr>
          <p:nvPr/>
        </p:nvSpPr>
        <p:spPr bwMode="auto">
          <a:xfrm>
            <a:off x="265113" y="1676400"/>
            <a:ext cx="8878887" cy="2862263"/>
          </a:xfrm>
          <a:prstGeom prst="rect">
            <a:avLst/>
          </a:prstGeom>
          <a:noFill/>
          <a:ln w="9525">
            <a:noFill/>
            <a:miter lim="800000"/>
            <a:headEnd/>
            <a:tailEnd/>
          </a:ln>
        </p:spPr>
        <p:txBody>
          <a:bodyPr>
            <a:spAutoFit/>
          </a:bodyPr>
          <a:lstStyle/>
          <a:p>
            <a:pPr>
              <a:spcBef>
                <a:spcPct val="50000"/>
              </a:spcBef>
            </a:pPr>
            <a:r>
              <a:rPr lang="en-US" sz="6000" b="1">
                <a:solidFill>
                  <a:srgbClr val="008000"/>
                </a:solidFill>
                <a:latin typeface="Times New Roman" pitchFamily="18" charset="0"/>
              </a:rPr>
              <a:t>- Trung du Bắc Bộ thích hợp cho việc trồng những loại cây nào?</a:t>
            </a:r>
          </a:p>
        </p:txBody>
      </p:sp>
      <p:sp>
        <p:nvSpPr>
          <p:cNvPr id="5137" name="Text Box 5"/>
          <p:cNvSpPr txBox="1">
            <a:spLocks noChangeArrowheads="1"/>
          </p:cNvSpPr>
          <p:nvPr/>
        </p:nvSpPr>
        <p:spPr bwMode="auto">
          <a:xfrm>
            <a:off x="261938" y="4575175"/>
            <a:ext cx="8153400" cy="1938338"/>
          </a:xfrm>
          <a:prstGeom prst="rect">
            <a:avLst/>
          </a:prstGeom>
          <a:noFill/>
          <a:ln w="9525">
            <a:noFill/>
            <a:miter lim="800000"/>
            <a:headEnd/>
            <a:tailEnd/>
          </a:ln>
        </p:spPr>
        <p:txBody>
          <a:bodyPr>
            <a:spAutoFit/>
          </a:bodyPr>
          <a:lstStyle/>
          <a:p>
            <a:pPr>
              <a:spcBef>
                <a:spcPct val="50000"/>
              </a:spcBef>
            </a:pPr>
            <a:r>
              <a:rPr lang="en-US" sz="6000" b="1">
                <a:solidFill>
                  <a:schemeClr val="accent2"/>
                </a:solidFill>
                <a:latin typeface="Times New Roman" pitchFamily="18" charset="0"/>
              </a:rPr>
              <a:t>+ Một số loại cây: cam, chanh, dứa, vải, chè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35"/>
                                        </p:tgtEl>
                                        <p:attrNameLst>
                                          <p:attrName>style.visibility</p:attrName>
                                        </p:attrNameLst>
                                      </p:cBhvr>
                                      <p:to>
                                        <p:strVal val="visible"/>
                                      </p:to>
                                    </p:set>
                                    <p:animEffect transition="in" filter="fade">
                                      <p:cBhvr>
                                        <p:cTn id="13" dur="500"/>
                                        <p:tgtEl>
                                          <p:spTgt spid="51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37"/>
                                        </p:tgtEl>
                                        <p:attrNameLst>
                                          <p:attrName>style.visibility</p:attrName>
                                        </p:attrNameLst>
                                      </p:cBhvr>
                                      <p:to>
                                        <p:strVal val="visible"/>
                                      </p:to>
                                    </p:set>
                                    <p:anim calcmode="lin" valueType="num">
                                      <p:cBhvr additive="base">
                                        <p:cTn id="18" dur="500" fill="hold"/>
                                        <p:tgtEl>
                                          <p:spTgt spid="5137"/>
                                        </p:tgtEl>
                                        <p:attrNameLst>
                                          <p:attrName>ppt_x</p:attrName>
                                        </p:attrNameLst>
                                      </p:cBhvr>
                                      <p:tavLst>
                                        <p:tav tm="0">
                                          <p:val>
                                            <p:strVal val="#ppt_x"/>
                                          </p:val>
                                        </p:tav>
                                        <p:tav tm="100000">
                                          <p:val>
                                            <p:strVal val="#ppt_x"/>
                                          </p:val>
                                        </p:tav>
                                      </p:tavLst>
                                    </p:anim>
                                    <p:anim calcmode="lin" valueType="num">
                                      <p:cBhvr additive="base">
                                        <p:cTn id="19"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135" grpId="0"/>
      <p:bldP spid="5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85725" y="122238"/>
            <a:ext cx="6858000" cy="584200"/>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2. Chè và cây ăn quả ở trung du</a:t>
            </a:r>
          </a:p>
        </p:txBody>
      </p:sp>
      <p:sp>
        <p:nvSpPr>
          <p:cNvPr id="5139" name="Text Box 5"/>
          <p:cNvSpPr txBox="1">
            <a:spLocks noChangeArrowheads="1"/>
          </p:cNvSpPr>
          <p:nvPr/>
        </p:nvSpPr>
        <p:spPr bwMode="auto">
          <a:xfrm>
            <a:off x="422275" y="3429000"/>
            <a:ext cx="8305800" cy="954088"/>
          </a:xfrm>
          <a:prstGeom prst="rect">
            <a:avLst/>
          </a:prstGeom>
          <a:noFill/>
          <a:ln w="9525">
            <a:noFill/>
            <a:miter lim="800000"/>
            <a:headEnd/>
            <a:tailEnd/>
          </a:ln>
        </p:spPr>
        <p:txBody>
          <a:bodyPr>
            <a:spAutoFit/>
          </a:bodyPr>
          <a:lstStyle/>
          <a:p>
            <a:pPr>
              <a:spcBef>
                <a:spcPct val="50000"/>
              </a:spcBef>
            </a:pPr>
            <a:r>
              <a:rPr lang="en-US" sz="2800">
                <a:solidFill>
                  <a:srgbClr val="0033CC"/>
                </a:solidFill>
                <a:latin typeface="Times New Roman" pitchFamily="18" charset="0"/>
              </a:rPr>
              <a:t> </a:t>
            </a:r>
            <a:r>
              <a:rPr lang="en-US" sz="2800" b="1">
                <a:solidFill>
                  <a:srgbClr val="0033CC"/>
                </a:solidFill>
                <a:latin typeface="Times New Roman" pitchFamily="18" charset="0"/>
              </a:rPr>
              <a:t>-  Hình 1, 2 cho biết những cây trồng nào có ở Thái Nguyên và Bắc Giang?</a:t>
            </a:r>
          </a:p>
        </p:txBody>
      </p:sp>
      <p:pic>
        <p:nvPicPr>
          <p:cNvPr id="20484" name="Picture 20"/>
          <p:cNvPicPr>
            <a:picLocks noChangeAspect="1" noChangeArrowheads="1"/>
          </p:cNvPicPr>
          <p:nvPr/>
        </p:nvPicPr>
        <p:blipFill>
          <a:blip r:embed="rId3"/>
          <a:srcRect/>
          <a:stretch>
            <a:fillRect/>
          </a:stretch>
        </p:blipFill>
        <p:spPr bwMode="auto">
          <a:xfrm>
            <a:off x="85725" y="727075"/>
            <a:ext cx="4489450" cy="2625725"/>
          </a:xfrm>
          <a:prstGeom prst="rect">
            <a:avLst/>
          </a:prstGeom>
          <a:noFill/>
          <a:ln w="9525">
            <a:solidFill>
              <a:schemeClr val="tx1"/>
            </a:solidFill>
            <a:miter lim="800000"/>
            <a:headEnd/>
            <a:tailEnd/>
          </a:ln>
        </p:spPr>
      </p:pic>
      <p:pic>
        <p:nvPicPr>
          <p:cNvPr id="20485" name="Picture 21"/>
          <p:cNvPicPr>
            <a:picLocks noChangeAspect="1" noChangeArrowheads="1"/>
          </p:cNvPicPr>
          <p:nvPr/>
        </p:nvPicPr>
        <p:blipFill>
          <a:blip r:embed="rId4"/>
          <a:srcRect/>
          <a:stretch>
            <a:fillRect/>
          </a:stretch>
        </p:blipFill>
        <p:spPr bwMode="auto">
          <a:xfrm>
            <a:off x="4589463" y="769938"/>
            <a:ext cx="4460875" cy="2582862"/>
          </a:xfrm>
          <a:prstGeom prst="rect">
            <a:avLst/>
          </a:prstGeom>
          <a:noFill/>
          <a:ln w="9525">
            <a:solidFill>
              <a:srgbClr val="0033CC"/>
            </a:solidFill>
            <a:miter lim="800000"/>
            <a:headEnd/>
            <a:tailEnd/>
          </a:ln>
        </p:spPr>
      </p:pic>
      <p:sp>
        <p:nvSpPr>
          <p:cNvPr id="5143" name="Text Box 5"/>
          <p:cNvSpPr txBox="1">
            <a:spLocks noChangeArrowheads="1"/>
          </p:cNvSpPr>
          <p:nvPr/>
        </p:nvSpPr>
        <p:spPr bwMode="auto">
          <a:xfrm>
            <a:off x="685800" y="4403725"/>
            <a:ext cx="7391400" cy="584200"/>
          </a:xfrm>
          <a:prstGeom prst="rect">
            <a:avLst/>
          </a:prstGeom>
          <a:noFill/>
          <a:ln w="9525">
            <a:noFill/>
            <a:miter lim="800000"/>
            <a:headEnd/>
            <a:tailEnd/>
          </a:ln>
        </p:spPr>
        <p:txBody>
          <a:bodyPr>
            <a:spAutoFit/>
          </a:bodyPr>
          <a:lstStyle/>
          <a:p>
            <a:pPr>
              <a:spcBef>
                <a:spcPct val="50000"/>
              </a:spcBef>
            </a:pPr>
            <a:r>
              <a:rPr lang="en-US" sz="3200">
                <a:solidFill>
                  <a:srgbClr val="008000"/>
                </a:solidFill>
                <a:latin typeface="Times New Roman" pitchFamily="18" charset="0"/>
              </a:rPr>
              <a:t> </a:t>
            </a:r>
            <a:r>
              <a:rPr lang="en-US" sz="3200" b="1">
                <a:solidFill>
                  <a:srgbClr val="008000"/>
                </a:solidFill>
                <a:latin typeface="Times New Roman" pitchFamily="18" charset="0"/>
              </a:rPr>
              <a:t>+ Cây vải, cây chè</a:t>
            </a:r>
          </a:p>
        </p:txBody>
      </p:sp>
      <p:sp>
        <p:nvSpPr>
          <p:cNvPr id="5145" name="Text Box 5"/>
          <p:cNvSpPr txBox="1">
            <a:spLocks noChangeArrowheads="1"/>
          </p:cNvSpPr>
          <p:nvPr/>
        </p:nvSpPr>
        <p:spPr bwMode="auto">
          <a:xfrm>
            <a:off x="455613" y="4987925"/>
            <a:ext cx="73914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latin typeface="Times New Roman" pitchFamily="18" charset="0"/>
              </a:rPr>
              <a:t>- Chè ở đây được trồng để làm gì?</a:t>
            </a:r>
          </a:p>
        </p:txBody>
      </p:sp>
      <p:sp>
        <p:nvSpPr>
          <p:cNvPr id="13" name="Text Box 5"/>
          <p:cNvSpPr txBox="1">
            <a:spLocks noChangeArrowheads="1"/>
          </p:cNvSpPr>
          <p:nvPr/>
        </p:nvSpPr>
        <p:spPr bwMode="auto">
          <a:xfrm>
            <a:off x="455613" y="5546725"/>
            <a:ext cx="7391400" cy="954088"/>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Times New Roman" pitchFamily="18" charset="0"/>
              </a:rPr>
              <a:t>+ Chè được trồng để phục vụ nhu cầu trong nước và xuất khẩu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9"/>
                                        </p:tgtEl>
                                        <p:attrNameLst>
                                          <p:attrName>style.visibility</p:attrName>
                                        </p:attrNameLst>
                                      </p:cBhvr>
                                      <p:to>
                                        <p:strVal val="visible"/>
                                      </p:to>
                                    </p:set>
                                    <p:animEffect transition="in" filter="blinds(horizontal)">
                                      <p:cBhvr>
                                        <p:cTn id="7" dur="500"/>
                                        <p:tgtEl>
                                          <p:spTgt spid="5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45"/>
                                        </p:tgtEl>
                                        <p:attrNameLst>
                                          <p:attrName>style.visibility</p:attrName>
                                        </p:attrNameLst>
                                      </p:cBhvr>
                                      <p:to>
                                        <p:strVal val="visible"/>
                                      </p:to>
                                    </p:set>
                                    <p:animEffect transition="in" filter="blinds(horizontal)">
                                      <p:cBhvr>
                                        <p:cTn id="12" dur="500"/>
                                        <p:tgtEl>
                                          <p:spTgt spid="51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43"/>
                                        </p:tgtEl>
                                        <p:attrNameLst>
                                          <p:attrName>style.visibility</p:attrName>
                                        </p:attrNameLst>
                                      </p:cBhvr>
                                      <p:to>
                                        <p:strVal val="visible"/>
                                      </p:to>
                                    </p:set>
                                    <p:animEffect transition="in" filter="blinds(horizontal)">
                                      <p:cBhvr>
                                        <p:cTn id="17" dur="500"/>
                                        <p:tgtEl>
                                          <p:spTgt spid="51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p:bldP spid="5143" grpId="0"/>
      <p:bldP spid="514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228600" y="85725"/>
            <a:ext cx="6858000" cy="584200"/>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2. Chè và cây ăn quả ở trung du</a:t>
            </a:r>
          </a:p>
        </p:txBody>
      </p:sp>
      <p:pic>
        <p:nvPicPr>
          <p:cNvPr id="21507" name="Picture 21"/>
          <p:cNvPicPr>
            <a:picLocks noChangeAspect="1" noChangeArrowheads="1"/>
          </p:cNvPicPr>
          <p:nvPr/>
        </p:nvPicPr>
        <p:blipFill>
          <a:blip r:embed="rId3"/>
          <a:srcRect/>
          <a:stretch>
            <a:fillRect/>
          </a:stretch>
        </p:blipFill>
        <p:spPr bwMode="auto">
          <a:xfrm>
            <a:off x="1143000" y="827088"/>
            <a:ext cx="6842125" cy="3962400"/>
          </a:xfrm>
          <a:prstGeom prst="rect">
            <a:avLst/>
          </a:prstGeom>
          <a:noFill/>
          <a:ln w="9525">
            <a:solidFill>
              <a:srgbClr val="0033CC"/>
            </a:solidFill>
            <a:miter lim="800000"/>
            <a:headEnd/>
            <a:tailEnd/>
          </a:ln>
        </p:spPr>
      </p:pic>
      <p:sp>
        <p:nvSpPr>
          <p:cNvPr id="5149" name="Text Box 5"/>
          <p:cNvSpPr txBox="1">
            <a:spLocks noChangeArrowheads="1"/>
          </p:cNvSpPr>
          <p:nvPr/>
        </p:nvSpPr>
        <p:spPr bwMode="auto">
          <a:xfrm>
            <a:off x="403225" y="4800600"/>
            <a:ext cx="8696325" cy="1077913"/>
          </a:xfrm>
          <a:prstGeom prst="rect">
            <a:avLst/>
          </a:prstGeom>
          <a:solidFill>
            <a:schemeClr val="accent3">
              <a:lumMod val="95000"/>
            </a:schemeClr>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3200" dirty="0">
                <a:solidFill>
                  <a:srgbClr val="008000"/>
                </a:solidFill>
                <a:latin typeface="Times New Roman" panose="02020603050405020304" pitchFamily="18" charset="0"/>
                <a:cs typeface="+mn-cs"/>
              </a:rPr>
              <a:t> </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Trong</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những</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năm</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gần</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đây</a:t>
            </a:r>
            <a:r>
              <a:rPr lang="en-US" sz="3200" b="1" dirty="0">
                <a:solidFill>
                  <a:srgbClr val="008000"/>
                </a:solidFill>
                <a:latin typeface="Times New Roman" panose="02020603050405020304" pitchFamily="18" charset="0"/>
                <a:cs typeface="+mn-cs"/>
              </a:rPr>
              <a:t> ở </a:t>
            </a:r>
            <a:r>
              <a:rPr lang="en-US" sz="3200" b="1" dirty="0" err="1">
                <a:solidFill>
                  <a:srgbClr val="008000"/>
                </a:solidFill>
                <a:latin typeface="Times New Roman" panose="02020603050405020304" pitchFamily="18" charset="0"/>
                <a:cs typeface="+mn-cs"/>
              </a:rPr>
              <a:t>trung</a:t>
            </a:r>
            <a:r>
              <a:rPr lang="en-US" sz="3200" b="1" dirty="0">
                <a:solidFill>
                  <a:srgbClr val="008000"/>
                </a:solidFill>
                <a:latin typeface="Times New Roman" panose="02020603050405020304" pitchFamily="18" charset="0"/>
                <a:cs typeface="+mn-cs"/>
              </a:rPr>
              <a:t> du </a:t>
            </a:r>
            <a:r>
              <a:rPr lang="en-US" sz="3200" b="1" dirty="0" err="1">
                <a:solidFill>
                  <a:srgbClr val="008000"/>
                </a:solidFill>
                <a:latin typeface="Times New Roman" panose="02020603050405020304" pitchFamily="18" charset="0"/>
                <a:cs typeface="+mn-cs"/>
              </a:rPr>
              <a:t>Bắc</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Bộ</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đã</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xuất</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hiện</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những</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trang</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trại</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để</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làm</a:t>
            </a:r>
            <a:r>
              <a:rPr lang="en-US" sz="3200" b="1" dirty="0">
                <a:solidFill>
                  <a:srgbClr val="008000"/>
                </a:solidFill>
                <a:latin typeface="Times New Roman" panose="02020603050405020304" pitchFamily="18" charset="0"/>
                <a:cs typeface="+mn-cs"/>
              </a:rPr>
              <a:t> </a:t>
            </a:r>
            <a:r>
              <a:rPr lang="en-US" sz="3200" b="1" dirty="0" err="1">
                <a:solidFill>
                  <a:srgbClr val="008000"/>
                </a:solidFill>
                <a:latin typeface="Times New Roman" panose="02020603050405020304" pitchFamily="18" charset="0"/>
                <a:cs typeface="+mn-cs"/>
              </a:rPr>
              <a:t>gì</a:t>
            </a:r>
            <a:r>
              <a:rPr lang="en-US" sz="3200" b="1" dirty="0">
                <a:solidFill>
                  <a:srgbClr val="008000"/>
                </a:solidFill>
                <a:latin typeface="Times New Roman" panose="02020603050405020304" pitchFamily="18" charset="0"/>
                <a:cs typeface="+mn-cs"/>
              </a:rPr>
              <a:t>?</a:t>
            </a:r>
          </a:p>
        </p:txBody>
      </p:sp>
      <p:sp>
        <p:nvSpPr>
          <p:cNvPr id="5151" name="Text Box 5"/>
          <p:cNvSpPr txBox="1">
            <a:spLocks noChangeArrowheads="1"/>
          </p:cNvSpPr>
          <p:nvPr/>
        </p:nvSpPr>
        <p:spPr bwMode="auto">
          <a:xfrm>
            <a:off x="533400" y="6096000"/>
            <a:ext cx="4876800" cy="584200"/>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  </a:t>
            </a:r>
            <a:r>
              <a:rPr lang="en-US" sz="3200" b="1">
                <a:solidFill>
                  <a:schemeClr val="accent2"/>
                </a:solidFill>
                <a:latin typeface="Times New Roman" pitchFamily="18" charset="0"/>
              </a:rPr>
              <a:t>+ Trồng cây ăn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49"/>
                                        </p:tgtEl>
                                        <p:attrNameLst>
                                          <p:attrName>style.visibility</p:attrName>
                                        </p:attrNameLst>
                                      </p:cBhvr>
                                      <p:to>
                                        <p:strVal val="visible"/>
                                      </p:to>
                                    </p:set>
                                    <p:animEffect transition="in" filter="blinds(horizontal)">
                                      <p:cBhvr>
                                        <p:cTn id="7" dur="500"/>
                                        <p:tgtEl>
                                          <p:spTgt spid="5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51"/>
                                        </p:tgtEl>
                                        <p:attrNameLst>
                                          <p:attrName>style.visibility</p:attrName>
                                        </p:attrNameLst>
                                      </p:cBhvr>
                                      <p:to>
                                        <p:strVal val="visible"/>
                                      </p:to>
                                    </p:set>
                                    <p:animEffect transition="in" filter="blinds(horizontal)">
                                      <p:cBhvr>
                                        <p:cTn id="12" dur="500"/>
                                        <p:tgtEl>
                                          <p:spTgt spid="5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62" name="Picture 4" descr="Thu%20hoach%20che%20o%20Nong%20truong%20che%20Song%20Cau"/>
          <p:cNvPicPr>
            <a:picLocks noChangeAspect="1" noChangeArrowheads="1"/>
          </p:cNvPicPr>
          <p:nvPr/>
        </p:nvPicPr>
        <p:blipFill>
          <a:blip r:embed="rId3"/>
          <a:srcRect/>
          <a:stretch>
            <a:fillRect/>
          </a:stretch>
        </p:blipFill>
        <p:spPr bwMode="auto">
          <a:xfrm>
            <a:off x="396875" y="1143000"/>
            <a:ext cx="4098925" cy="2362200"/>
          </a:xfrm>
          <a:prstGeom prst="rect">
            <a:avLst/>
          </a:prstGeom>
          <a:noFill/>
          <a:ln w="9525">
            <a:noFill/>
            <a:miter lim="800000"/>
            <a:headEnd/>
            <a:tailEnd/>
          </a:ln>
        </p:spPr>
      </p:pic>
      <p:pic>
        <p:nvPicPr>
          <p:cNvPr id="7174" name="Picture 6" descr="attachment"/>
          <p:cNvPicPr>
            <a:picLocks noChangeAspect="1" noChangeArrowheads="1"/>
          </p:cNvPicPr>
          <p:nvPr/>
        </p:nvPicPr>
        <p:blipFill>
          <a:blip r:embed="rId4"/>
          <a:srcRect/>
          <a:stretch>
            <a:fillRect/>
          </a:stretch>
        </p:blipFill>
        <p:spPr bwMode="auto">
          <a:xfrm>
            <a:off x="4702175" y="1308100"/>
            <a:ext cx="4060825" cy="2197100"/>
          </a:xfrm>
          <a:prstGeom prst="rect">
            <a:avLst/>
          </a:prstGeom>
          <a:noFill/>
          <a:ln w="9525">
            <a:solidFill>
              <a:srgbClr val="000000"/>
            </a:solidFill>
            <a:miter lim="800000"/>
            <a:headEnd/>
            <a:tailEnd/>
          </a:ln>
        </p:spPr>
      </p:pic>
      <p:pic>
        <p:nvPicPr>
          <p:cNvPr id="7175" name="Picture 7"/>
          <p:cNvPicPr>
            <a:picLocks noChangeAspect="1" noChangeArrowheads="1"/>
          </p:cNvPicPr>
          <p:nvPr/>
        </p:nvPicPr>
        <p:blipFill>
          <a:blip r:embed="rId5"/>
          <a:srcRect/>
          <a:stretch>
            <a:fillRect/>
          </a:stretch>
        </p:blipFill>
        <p:spPr bwMode="auto">
          <a:xfrm>
            <a:off x="396875" y="3678238"/>
            <a:ext cx="3990975" cy="2416175"/>
          </a:xfrm>
          <a:prstGeom prst="rect">
            <a:avLst/>
          </a:prstGeom>
          <a:noFill/>
          <a:ln w="9525">
            <a:noFill/>
            <a:miter lim="800000"/>
            <a:headEnd/>
            <a:tailEnd/>
          </a:ln>
        </p:spPr>
      </p:pic>
      <p:pic>
        <p:nvPicPr>
          <p:cNvPr id="7176" name="Picture 8" descr="small_47204[1]"/>
          <p:cNvPicPr>
            <a:picLocks noChangeAspect="1" noChangeArrowheads="1"/>
          </p:cNvPicPr>
          <p:nvPr/>
        </p:nvPicPr>
        <p:blipFill>
          <a:blip r:embed="rId6"/>
          <a:srcRect/>
          <a:stretch>
            <a:fillRect/>
          </a:stretch>
        </p:blipFill>
        <p:spPr bwMode="auto">
          <a:xfrm>
            <a:off x="4648200" y="3678238"/>
            <a:ext cx="4114800" cy="2416175"/>
          </a:xfrm>
          <a:prstGeom prst="rect">
            <a:avLst/>
          </a:prstGeom>
          <a:noFill/>
          <a:ln w="9525">
            <a:noFill/>
            <a:miter lim="800000"/>
            <a:headEnd/>
            <a:tailEnd/>
          </a:ln>
        </p:spPr>
      </p:pic>
      <p:sp>
        <p:nvSpPr>
          <p:cNvPr id="22534" name="Text Box 5"/>
          <p:cNvSpPr txBox="1">
            <a:spLocks noChangeArrowheads="1"/>
          </p:cNvSpPr>
          <p:nvPr/>
        </p:nvSpPr>
        <p:spPr bwMode="auto">
          <a:xfrm>
            <a:off x="152400" y="87313"/>
            <a:ext cx="6858000" cy="646112"/>
          </a:xfrm>
          <a:prstGeom prst="rect">
            <a:avLst/>
          </a:prstGeom>
          <a:solidFill>
            <a:srgbClr val="002060"/>
          </a:solidFill>
          <a:ln w="9525">
            <a:noFill/>
            <a:miter lim="800000"/>
            <a:headEnd/>
            <a:tailEnd/>
          </a:ln>
        </p:spPr>
        <p:txBody>
          <a:bodyPr>
            <a:spAutoFit/>
          </a:bodyPr>
          <a:lstStyle/>
          <a:p>
            <a:pPr>
              <a:spcBef>
                <a:spcPct val="50000"/>
              </a:spcBef>
            </a:pPr>
            <a:r>
              <a:rPr lang="en-US" sz="3600" b="1">
                <a:solidFill>
                  <a:srgbClr val="FFFF99"/>
                </a:solidFill>
                <a:latin typeface="Times New Roman" pitchFamily="18" charset="0"/>
              </a:rPr>
              <a:t>2. Chè và cây ăn quả ở trung 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diamond(in)">
                                      <p:cBhvr>
                                        <p:cTn id="7" dur="20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diamond(in)">
                                      <p:cBhvr>
                                        <p:cTn id="12" dur="20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circle(in)">
                                      <p:cBhvr>
                                        <p:cTn id="17" dur="2000"/>
                                        <p:tgtEl>
                                          <p:spTgt spid="71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circle(in)">
                                      <p:cBhvr>
                                        <p:cTn id="22"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570&quot;&gt;&lt;object type=&quot;3&quot; unique_id=&quot;100573&quot;&gt;&lt;property id=&quot;20148&quot; value=&quot;5&quot;/&gt;&lt;property id=&quot;20300&quot; value=&quot;Slide 2&quot;/&gt;&lt;property id=&quot;20307&quot; value=&quot;257&quot;/&gt;&lt;/object&gt;&lt;object type=&quot;3&quot; unique_id=&quot;100574&quot;&gt;&lt;property id=&quot;20148&quot; value=&quot;5&quot;/&gt;&lt;property id=&quot;20300&quot; value=&quot;Slide 3&quot;/&gt;&lt;property id=&quot;20307&quot; value=&quot;282&quot;/&gt;&lt;/object&gt;&lt;object type=&quot;3&quot; unique_id=&quot;100575&quot;&gt;&lt;property id=&quot;20148&quot; value=&quot;5&quot;/&gt;&lt;property id=&quot;20300&quot; value=&quot;Slide 4&quot;/&gt;&lt;property id=&quot;20307&quot; value=&quot;281&quot;/&gt;&lt;/object&gt;&lt;object type=&quot;3&quot; unique_id=&quot;100576&quot;&gt;&lt;property id=&quot;20148&quot; value=&quot;5&quot;/&gt;&lt;property id=&quot;20300&quot; value=&quot;Slide 5&quot;/&gt;&lt;property id=&quot;20307&quot; value=&quot;256&quot;/&gt;&lt;/object&gt;&lt;object type=&quot;3&quot; unique_id=&quot;100577&quot;&gt;&lt;property id=&quot;20148&quot; value=&quot;5&quot;/&gt;&lt;property id=&quot;20300&quot; value=&quot;Slide 6&quot;/&gt;&lt;property id=&quot;20307&quot; value=&quot;258&quot;/&gt;&lt;/object&gt;&lt;object type=&quot;3&quot; unique_id=&quot;100578&quot;&gt;&lt;property id=&quot;20148&quot; value=&quot;5&quot;/&gt;&lt;property id=&quot;20300&quot; value=&quot;Slide 9&quot;/&gt;&lt;property id=&quot;20307&quot; value=&quot;260&quot;/&gt;&lt;/object&gt;&lt;object type=&quot;3&quot; unique_id=&quot;100579&quot;&gt;&lt;property id=&quot;20148&quot; value=&quot;5&quot;/&gt;&lt;property id=&quot;20300&quot; value=&quot;Slide 10&quot;/&gt;&lt;property id=&quot;20307&quot; value=&quot;304&quot;/&gt;&lt;/object&gt;&lt;object type=&quot;3&quot; unique_id=&quot;100580&quot;&gt;&lt;property id=&quot;20148&quot; value=&quot;5&quot;/&gt;&lt;property id=&quot;20300&quot; value=&quot;Slide 11&quot;/&gt;&lt;property id=&quot;20307&quot; value=&quot;305&quot;/&gt;&lt;/object&gt;&lt;object type=&quot;3&quot; unique_id=&quot;100581&quot;&gt;&lt;property id=&quot;20148&quot; value=&quot;5&quot;/&gt;&lt;property id=&quot;20300&quot; value=&quot;Slide 12&quot;/&gt;&lt;property id=&quot;20307&quot; value=&quot;284&quot;/&gt;&lt;/object&gt;&lt;object type=&quot;3&quot; unique_id=&quot;100582&quot;&gt;&lt;property id=&quot;20148&quot; value=&quot;5&quot;/&gt;&lt;property id=&quot;20300&quot; value=&quot;Slide 13&quot;/&gt;&lt;property id=&quot;20307&quot; value=&quot;286&quot;/&gt;&lt;/object&gt;&lt;object type=&quot;3&quot; unique_id=&quot;100583&quot;&gt;&lt;property id=&quot;20148&quot; value=&quot;5&quot;/&gt;&lt;property id=&quot;20300&quot; value=&quot;Slide 14&quot;/&gt;&lt;property id=&quot;20307&quot; value=&quot;261&quot;/&gt;&lt;/object&gt;&lt;object type=&quot;3&quot; unique_id=&quot;100584&quot;&gt;&lt;property id=&quot;20148&quot; value=&quot;5&quot;/&gt;&lt;property id=&quot;20300&quot; value=&quot;Slide 15&quot;/&gt;&lt;property id=&quot;20307&quot; value=&quot;285&quot;/&gt;&lt;/object&gt;&lt;object type=&quot;3&quot; unique_id=&quot;100585&quot;&gt;&lt;property id=&quot;20148&quot; value=&quot;5&quot;/&gt;&lt;property id=&quot;20300&quot; value=&quot;Slide 16&quot;/&gt;&lt;property id=&quot;20307&quot; value=&quot;265&quot;/&gt;&lt;/object&gt;&lt;object type=&quot;3&quot; unique_id=&quot;100586&quot;&gt;&lt;property id=&quot;20148&quot; value=&quot;5&quot;/&gt;&lt;property id=&quot;20300&quot; value=&quot;Slide 17 - &amp;quot;- Để khắc phục tình trạng này, người dân nơi đây đã trồng những loại cây gì?&amp;quot;&quot;/&gt;&lt;property id=&quot;20307&quot; value=&quot;274&quot;/&gt;&lt;/object&gt;&lt;object type=&quot;3&quot; unique_id=&quot;100587&quot;&gt;&lt;property id=&quot;20148&quot; value=&quot;5&quot;/&gt;&lt;property id=&quot;20300&quot; value=&quot;Slide 18&quot;/&gt;&lt;property id=&quot;20307&quot; value=&quot;288&quot;/&gt;&lt;/object&gt;&lt;object type=&quot;3&quot; unique_id=&quot;100588&quot;&gt;&lt;property id=&quot;20148&quot; value=&quot;5&quot;/&gt;&lt;property id=&quot;20300&quot; value=&quot;Slide 19&quot;/&gt;&lt;property id=&quot;20307&quot; value=&quot;289&quot;/&gt;&lt;/object&gt;&lt;object type=&quot;3&quot; unique_id=&quot;100589&quot;&gt;&lt;property id=&quot;20148&quot; value=&quot;5&quot;/&gt;&lt;property id=&quot;20300&quot; value=&quot;Slide 20&quot;/&gt;&lt;property id=&quot;20307&quot; value=&quot;292&quot;/&gt;&lt;/object&gt;&lt;object type=&quot;3&quot; unique_id=&quot;100590&quot;&gt;&lt;property id=&quot;20148&quot; value=&quot;5&quot;/&gt;&lt;property id=&quot;20300&quot; value=&quot;Slide 21&quot;/&gt;&lt;property id=&quot;20307&quot; value=&quot;293&quot;/&gt;&lt;/object&gt;&lt;object type=&quot;3&quot; unique_id=&quot;100591&quot;&gt;&lt;property id=&quot;20148&quot; value=&quot;5&quot;/&gt;&lt;property id=&quot;20300&quot; value=&quot;Slide 22&quot;/&gt;&lt;property id=&quot;20307&quot; value=&quot;294&quot;/&gt;&lt;/object&gt;&lt;object type=&quot;3&quot; unique_id=&quot;100592&quot;&gt;&lt;property id=&quot;20148&quot; value=&quot;5&quot;/&gt;&lt;property id=&quot;20300&quot; value=&quot;Slide 23&quot;/&gt;&lt;property id=&quot;20307&quot; value=&quot;295&quot;/&gt;&lt;/object&gt;&lt;object type=&quot;3&quot; unique_id=&quot;100594&quot;&gt;&lt;property id=&quot;20148&quot; value=&quot;5&quot;/&gt;&lt;property id=&quot;20300&quot; value=&quot;Slide 25&quot;/&gt;&lt;property id=&quot;20307&quot; value=&quot;301&quot;/&gt;&lt;/object&gt;&lt;object type=&quot;3&quot; unique_id=&quot;100625&quot;&gt;&lt;property id=&quot;20148&quot; value=&quot;5&quot;/&gt;&lt;property id=&quot;20300&quot; value=&quot;Slide 1&quot;/&gt;&lt;property id=&quot;20307&quot; value=&quot;311&quot;/&gt;&lt;/object&gt;&lt;object type=&quot;3&quot; unique_id=&quot;100626&quot;&gt;&lt;property id=&quot;20148&quot; value=&quot;5&quot;/&gt;&lt;property id=&quot;20300&quot; value=&quot;Slide 7&quot;/&gt;&lt;property id=&quot;20307&quot; value=&quot;308&quot;/&gt;&lt;/object&gt;&lt;object type=&quot;3&quot; unique_id=&quot;100627&quot;&gt;&lt;property id=&quot;20148&quot; value=&quot;5&quot;/&gt;&lt;property id=&quot;20300&quot; value=&quot;Slide 8&quot;/&gt;&lt;property id=&quot;20307&quot; value=&quot;309&quot;/&gt;&lt;/object&gt;&lt;object type=&quot;3&quot; unique_id=&quot;100628&quot;&gt;&lt;property id=&quot;20148&quot; value=&quot;5&quot;/&gt;&lt;property id=&quot;20300&quot; value=&quot;Slide 24&quot;/&gt;&lt;property id=&quot;20307&quot; value=&quot;310&quot;/&gt;&lt;/object&gt;&lt;/object&gt;&lt;object type=&quot;8&quot; unique_id=&quot;100624&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838</TotalTime>
  <Words>1017</Words>
  <Application>Microsoft Macintosh PowerPoint</Application>
  <PresentationFormat>On-screen Show (4:3)</PresentationFormat>
  <Paragraphs>142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.VnTime</vt:lpstr>
      <vt:lpstr>Arial Black</vt:lpstr>
      <vt:lpstr>Times New Roman</vt:lpstr>
      <vt:lpstr>VNI-Helve-Condense</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Để khắc phục tình trạng này, người dân nơi đây đã trồng những loại cây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Microsoft Office User</cp:lastModifiedBy>
  <cp:revision>161</cp:revision>
  <dcterms:created xsi:type="dcterms:W3CDTF">2012-09-10T04:57:06Z</dcterms:created>
  <dcterms:modified xsi:type="dcterms:W3CDTF">2018-10-01T16:31:42Z</dcterms:modified>
</cp:coreProperties>
</file>