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4" r:id="rId4"/>
    <p:sldId id="286" r:id="rId5"/>
    <p:sldId id="285" r:id="rId6"/>
    <p:sldId id="257" r:id="rId7"/>
    <p:sldId id="288" r:id="rId8"/>
    <p:sldId id="287" r:id="rId9"/>
    <p:sldId id="289" r:id="rId10"/>
    <p:sldId id="290" r:id="rId11"/>
    <p:sldId id="291" r:id="rId12"/>
    <p:sldId id="293" r:id="rId13"/>
    <p:sldId id="32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9079-49CA-4315-90A4-63E3143CC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4F1BCB-C37C-4440-9642-0DB85EC49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9AA21-61E8-49C1-B6D6-B95DF02E2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2E64-0F27-435D-B427-3300B3D49E2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21364-2051-4A0A-A2D2-7120CB041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8C7EA-DF6B-4759-B456-AAA134AB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0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C6A0B-5AA1-4BD5-A6F1-4B92F8B1E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AFE01-96F1-46E4-95A3-A45908D2F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4C436-9253-4D4D-A2BB-751FC934E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2E64-0F27-435D-B427-3300B3D49E2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325B7-2EAF-47DD-BDBC-2C02F3597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67DDF-B1A1-49C9-9CD7-CE67637AF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5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9FEB5F-5A39-4511-8200-C5812B776C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1CE2E3-A6B7-4C9E-A6E0-5130A0E24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B4DE0-68B1-43F5-A405-25DA5405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2E64-0F27-435D-B427-3300B3D49E2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19018-E0A8-4FF6-A238-5BEF9B56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13A86-8B26-41AC-8641-B762DC9F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63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024D-F667-4FFE-92E0-DF7BEF8AA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74A8-00A4-494D-ABDC-4EC37EC12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786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.VnAvant" panose="020B7200000000000000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.VnAvant" panose="020B7200000000000000" pitchFamily="34" charset="0"/>
              </a:defRPr>
            </a:lvl1pPr>
            <a:lvl2pPr>
              <a:defRPr>
                <a:latin typeface=".VnAvant" panose="020B7200000000000000" pitchFamily="34" charset="0"/>
              </a:defRPr>
            </a:lvl2pPr>
            <a:lvl3pPr>
              <a:defRPr>
                <a:latin typeface=".VnAvant" panose="020B7200000000000000" pitchFamily="34" charset="0"/>
              </a:defRPr>
            </a:lvl3pPr>
            <a:lvl4pPr>
              <a:defRPr>
                <a:latin typeface=".VnAvant" panose="020B7200000000000000" pitchFamily="34" charset="0"/>
              </a:defRPr>
            </a:lvl4pPr>
            <a:lvl5pPr>
              <a:defRPr>
                <a:latin typeface=".VnAvant" panose="020B7200000000000000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Avant" panose="020B7200000000000000" pitchFamily="34" charset="0"/>
              </a:defRPr>
            </a:lvl1pPr>
          </a:lstStyle>
          <a:p>
            <a:fld id="{FB7C024D-F667-4FFE-92E0-DF7BEF8AA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anose="020B7200000000000000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anose="020B7200000000000000" pitchFamily="34" charset="0"/>
              </a:defRPr>
            </a:lvl1pPr>
          </a:lstStyle>
          <a:p>
            <a:fld id="{0B0A74A8-00A4-494D-ABDC-4EC37EC12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41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024D-F667-4FFE-92E0-DF7BEF8AA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74A8-00A4-494D-ABDC-4EC37EC12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02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024D-F667-4FFE-92E0-DF7BEF8AA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74A8-00A4-494D-ABDC-4EC37EC12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45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024D-F667-4FFE-92E0-DF7BEF8AA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74A8-00A4-494D-ABDC-4EC37EC12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16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024D-F667-4FFE-92E0-DF7BEF8AA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74A8-00A4-494D-ABDC-4EC37EC12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35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024D-F667-4FFE-92E0-DF7BEF8AA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74A8-00A4-494D-ABDC-4EC37EC12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0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024D-F667-4FFE-92E0-DF7BEF8AA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74A8-00A4-494D-ABDC-4EC37EC12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7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31AC5-AD62-4C5B-AC0B-EEB06B6BB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B6910-C5A5-4003-BDEF-4055198E8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E1D95-0039-44BC-B182-A16B9A254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2E64-0F27-435D-B427-3300B3D49E2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5825A-5135-4C4B-B991-700AA083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6A560-6EDD-4B4F-80E0-98E79D071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72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024D-F667-4FFE-92E0-DF7BEF8AA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74A8-00A4-494D-ABDC-4EC37EC12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41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024D-F667-4FFE-92E0-DF7BEF8AA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74A8-00A4-494D-ABDC-4EC37EC12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92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024D-F667-4FFE-92E0-DF7BEF8AA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74A8-00A4-494D-ABDC-4EC37EC12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52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ên mô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Kim\Desktop\Baigiang\N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9" y="504826"/>
            <a:ext cx="12204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Kim\Desktop\Baigiang\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473700"/>
            <a:ext cx="1219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113"/>
          <p:cNvSpPr>
            <a:spLocks noChangeArrowheads="1"/>
          </p:cNvSpPr>
          <p:nvPr/>
        </p:nvSpPr>
        <p:spPr bwMode="auto">
          <a:xfrm>
            <a:off x="715433" y="68264"/>
            <a:ext cx="2294467" cy="18129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>
              <a:solidFill>
                <a:prstClr val="white"/>
              </a:solidFill>
              <a:cs typeface="+mn-cs"/>
            </a:endParaRPr>
          </a:p>
        </p:txBody>
      </p:sp>
      <p:pic>
        <p:nvPicPr>
          <p:cNvPr id="7" name="Picture 2" descr="H:\Source\LogoTVU\Lo go cua Lam Le Thang\Logo-TVU-khong-n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84164"/>
            <a:ext cx="1890184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56517" y="576263"/>
            <a:ext cx="824441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prstClr val="white"/>
                </a:solidFill>
                <a:cs typeface="Times New Roman" panose="02020603050405020304" pitchFamily="18" charset="0"/>
              </a:rPr>
              <a:t>TRƯỜNG ĐẠI HỌC TRÀ VINH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04633" y="917576"/>
            <a:ext cx="871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US" sz="2400" b="1" dirty="0">
                <a:solidFill>
                  <a:prstClr val="white"/>
                </a:solidFill>
                <a:cs typeface="Times New Roman" panose="02020603050405020304" pitchFamily="18" charset="0"/>
              </a:rPr>
              <a:t>KHOA SƯ PHẠM</a:t>
            </a:r>
            <a:endParaRPr lang="en-US" altLang="en-US" sz="24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14917" y="1768475"/>
            <a:ext cx="206374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>
                <a:solidFill>
                  <a:srgbClr val="FF000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ISO 9001:2015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689" y="2917420"/>
            <a:ext cx="11196761" cy="74237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000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7007" y="5147190"/>
            <a:ext cx="5616440" cy="380281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200" b="1" i="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09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293" y="24477"/>
            <a:ext cx="11461617" cy="76097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600" b="1" cap="none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8796" y="1059474"/>
            <a:ext cx="11342435" cy="529443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buFont typeface="Wingdings" pitchFamily="2" charset="2"/>
              <a:buChar char="v"/>
              <a:defRPr sz="24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lnSpc>
                <a:spcPct val="150000"/>
              </a:lnSpc>
              <a:buFont typeface="Wingdings" pitchFamily="2" charset="2"/>
              <a:buChar char="Ø"/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buFont typeface="Courier New" pitchFamily="49" charset="0"/>
              <a:buChar char="o"/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08317" y="6492876"/>
            <a:ext cx="68368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1" i="0" baseline="0">
                <a:solidFill>
                  <a:srgbClr val="0070C0"/>
                </a:solidFill>
                <a:latin typeface="+mn-lt"/>
              </a:defRPr>
            </a:lvl1pPr>
          </a:lstStyle>
          <a:p>
            <a:fld id="{E2E2D1F2-9364-4CCD-82A3-729E6AA263B9}" type="slidenum">
              <a:rPr lang="en-US" smtClean="0">
                <a:cs typeface="+mn-cs"/>
              </a:rPr>
              <a:pPr/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936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nội dung (bảng, ảnh..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185" y="1051536"/>
            <a:ext cx="5720863" cy="50015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buFont typeface="Wingdings" pitchFamily="2" charset="2"/>
              <a:buChar char="v"/>
              <a:defRPr sz="2400" b="1" i="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buFont typeface="Wingdings" pitchFamily="2" charset="2"/>
              <a:buChar char="Ø"/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lnSpc>
                <a:spcPct val="150000"/>
              </a:lnSpc>
              <a:buFont typeface="Courier New" pitchFamily="49" charset="0"/>
              <a:buChar char="o"/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941" y="1052150"/>
            <a:ext cx="5437553" cy="50015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buFont typeface="Wingdings" pitchFamily="2" charset="2"/>
              <a:buChar char="v"/>
              <a:defRPr sz="2400" b="1" i="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buFont typeface="Wingdings" pitchFamily="2" charset="2"/>
              <a:buChar char="Ø"/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buFont typeface="Courier New" pitchFamily="49" charset="0"/>
              <a:buChar char="o"/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0293" y="24477"/>
            <a:ext cx="11461617" cy="76097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600" b="1" cap="none" baseline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303934" y="6511926"/>
            <a:ext cx="68368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E2E2D1F2-9364-4CCD-82A3-729E6AA263B9}" type="slidenum">
              <a:rPr lang="en-US" smtClean="0">
                <a:solidFill>
                  <a:prstClr val="black"/>
                </a:solidFill>
                <a:cs typeface="+mn-cs"/>
              </a:rPr>
              <a:pPr/>
              <a:t>‹#›</a:t>
            </a:fld>
            <a:endParaRPr lang="en-US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887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ình, table, ... và diễn giả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9857" y="1331565"/>
            <a:ext cx="6642900" cy="55264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buFont typeface="Wingdings" pitchFamily="2" charset="2"/>
              <a:buChar char="v"/>
              <a:defRPr sz="2400" b="1" i="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9499" y="1364275"/>
            <a:ext cx="3983543" cy="30945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0293" y="24477"/>
            <a:ext cx="11461617" cy="76097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600" b="1" kern="1200" cap="none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303934" y="6511926"/>
            <a:ext cx="68368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E2E2D1F2-9364-4CCD-82A3-729E6AA263B9}" type="slidenum">
              <a:rPr lang="en-US" smtClean="0">
                <a:solidFill>
                  <a:prstClr val="black"/>
                </a:solidFill>
                <a:cs typeface="+mn-cs"/>
              </a:rPr>
              <a:pPr/>
              <a:t>‹#›</a:t>
            </a:fld>
            <a:endParaRPr lang="en-US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760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ình minh họ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843" y="1179632"/>
            <a:ext cx="11311173" cy="48108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0293" y="24477"/>
            <a:ext cx="11461617" cy="76097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600" b="1" cap="none" baseline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303934" y="6511926"/>
            <a:ext cx="68368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E2E2D1F2-9364-4CCD-82A3-729E6AA263B9}" type="slidenum">
              <a:rPr lang="en-US" smtClean="0">
                <a:solidFill>
                  <a:prstClr val="black"/>
                </a:solidFill>
                <a:cs typeface="+mn-cs"/>
              </a:rPr>
              <a:pPr/>
              <a:t>‹#›</a:t>
            </a:fld>
            <a:endParaRPr lang="en-US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622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ang trắ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303934" y="6511926"/>
            <a:ext cx="68368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E2E2D1F2-9364-4CCD-82A3-729E6AA263B9}" type="slidenum">
              <a:rPr lang="en-US" smtClean="0">
                <a:solidFill>
                  <a:prstClr val="black"/>
                </a:solidFill>
                <a:cs typeface="+mn-cs"/>
              </a:rPr>
              <a:pPr/>
              <a:t>‹#›</a:t>
            </a:fld>
            <a:endParaRPr lang="en-US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2771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ỉ có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0293" y="24477"/>
            <a:ext cx="11461617" cy="76097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0" cap="none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09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59537-BB00-4FBB-A017-258B54726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6B8F7-96AC-4007-BC1B-C948A5554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55AB0-D5A5-406A-8DC4-5D7DBA88B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2E64-0F27-435D-B427-3300B3D49E2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DE7D6-B3A6-4698-836D-AAD6D933E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FD42B-E8F1-4919-A81B-96BCA5F39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1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AEE9A-413A-47E4-AB56-65AF625F3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B2FC2-3A9F-4AE3-8705-0D1925FC4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52120-2F10-4D43-AFF0-C37EF39AA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2E02D-9634-40A1-9898-E584D32AB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2E64-0F27-435D-B427-3300B3D49E2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9B790-989B-471A-847C-1E4253DC8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64526-9CCF-4A4D-B0E9-9841E6A5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2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F515-E7A0-4475-9110-8068F063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91D30-7EDE-4ABB-BEDE-91A16D94B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4A318-6BB1-46CD-A920-E012E6975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D4D694-B90A-4BD7-82CF-91A2050F13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FFC535-C7F2-4F26-8947-AB12DCFFFE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16C83A-86CF-432F-BEBD-C2AD34627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2E64-0F27-435D-B427-3300B3D49E2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64B377-6D3C-4E57-BF8F-4F3AA9B4B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F0CD42-21AF-4791-B82B-7C842313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9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D9246-8B28-4491-85EB-3E039B3CB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F3344F-DE39-42A3-BDDB-B617B7AD2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2E64-0F27-435D-B427-3300B3D49E2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57EE14-4B3C-4B02-8FBA-6776CE6C7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DB2690-A8C7-400D-890F-1096FBB0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6396C3-92FD-4774-9942-B4A7E940F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2E64-0F27-435D-B427-3300B3D49E2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2711D-CD81-45A7-86DE-D9A8C29C6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91A15-372B-43B1-BBF1-4489430F0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CFA2-E582-4EAC-8EF3-1402BC1D6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B32A-32F5-4BBF-8DF8-F4667D0AB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DFCE6F-176C-476C-AC3C-A6384358B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D8D0C-A166-450A-8CC0-22816C1E7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2E64-0F27-435D-B427-3300B3D49E2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3381F1-C19F-417E-B301-C8440140C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18A3D-D9C7-48E4-B6AC-1942EDABB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0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2938C-8CF0-46E1-958B-7BD2E0BE2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AA1538-24A7-4862-94DB-43B9207025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4D9E2-EE3F-44A4-B72F-2046B8322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E7C07-49E3-44EC-99F5-EFF670745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2E64-0F27-435D-B427-3300B3D49E2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C22B88-F88F-42F1-A7BB-E643ED221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0DEA2-84FD-4A75-A546-DC03EFF1B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6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6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383DDD-88F4-46EA-B673-663806DA6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DDAE4-5036-4ED3-BD51-AC3BB2F69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99014-C63F-4CAC-B185-F8D303CD93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52E64-0F27-435D-B427-3300B3D49E2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423D5-1006-46A5-BBAE-D98E24D09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F2F8D-B68C-4EAB-87F1-F174C430F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52F3D-A5EF-4ED7-8E2C-D75C30A3C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C024D-F667-4FFE-92E0-DF7BEF8AA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A74A8-00A4-494D-ABDC-4EC37EC12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.VnAvant" panose="020B72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.VnAvant" panose="020B7200000000000000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.VnAvant" panose="020B7200000000000000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.VnAvant" panose="020B7200000000000000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.VnAvant" panose="020B7200000000000000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.VnAvant" panose="020B7200000000000000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Kim\Desktop\Baigiang\backgroun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1076"/>
            <a:ext cx="121920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 descr="C:\Users\Kim\Desktop\Baigiang\TRAVINH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1689"/>
            <a:ext cx="12192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Oval 113"/>
          <p:cNvSpPr>
            <a:spLocks noChangeArrowheads="1"/>
          </p:cNvSpPr>
          <p:nvPr/>
        </p:nvSpPr>
        <p:spPr bwMode="auto">
          <a:xfrm>
            <a:off x="52918" y="595314"/>
            <a:ext cx="804333" cy="6302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>
              <a:solidFill>
                <a:prstClr val="white"/>
              </a:solidFill>
              <a:cs typeface="+mn-cs"/>
            </a:endParaRPr>
          </a:p>
        </p:txBody>
      </p:sp>
      <p:pic>
        <p:nvPicPr>
          <p:cNvPr id="1029" name="Picture 2" descr="H:\Source\LogoTVU\Lo go cua Lam Le Thang\Logo-TVU-khong-ne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5" y="647700"/>
            <a:ext cx="69638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9"/>
    </p:custDataLst>
    <p:extLst>
      <p:ext uri="{BB962C8B-B14F-4D97-AF65-F5344CB8AC3E}">
        <p14:creationId xmlns:p14="http://schemas.microsoft.com/office/powerpoint/2010/main" val="408053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imes New Roman" panose="02020603050405020304" pitchFamily="18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imes New Roman" panose="02020603050405020304" pitchFamily="18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imes New Roman" panose="02020603050405020304" pitchFamily="18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imes New Roman" panose="020206030504050203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6343" y="3127513"/>
            <a:ext cx="8499314" cy="7553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mừng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cô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ngày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nay!</a:t>
            </a:r>
          </a:p>
        </p:txBody>
      </p:sp>
    </p:spTree>
    <p:extLst>
      <p:ext uri="{BB962C8B-B14F-4D97-AF65-F5344CB8AC3E}">
        <p14:creationId xmlns:p14="http://schemas.microsoft.com/office/powerpoint/2010/main" val="397472299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AE8CAE-A651-4241-B074-5EEDA83629E0}"/>
              </a:ext>
            </a:extLst>
          </p:cNvPr>
          <p:cNvSpPr txBox="1"/>
          <p:nvPr/>
        </p:nvSpPr>
        <p:spPr>
          <a:xfrm>
            <a:off x="1082040" y="2659175"/>
            <a:ext cx="10769600" cy="3887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a) Nếu không biết hợp tác thì công việc chung sẽ luôn gặp khó khăn.</a:t>
            </a:r>
          </a:p>
          <a:p>
            <a:pPr marL="0" marR="0" lvl="0" indent="0" algn="just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b) Chỉ hợp tác với người khác khi mình cần họ giúp đỡ.</a:t>
            </a:r>
          </a:p>
          <a:p>
            <a:pPr marL="0" marR="0" lvl="0" indent="0" algn="just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c) Chỉ những người kem cỏi mới cần phải hợp tác.</a:t>
            </a:r>
          </a:p>
          <a:p>
            <a:pPr marL="0" marR="0" lvl="0" indent="0" algn="just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d) Hợp tác trong công việc giúp em học hỏi được nhiều điều hay từ người khác.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886A26-7A26-4975-9D34-06DFB05C322B}"/>
              </a:ext>
            </a:extLst>
          </p:cNvPr>
          <p:cNvSpPr txBox="1"/>
          <p:nvPr/>
        </p:nvSpPr>
        <p:spPr>
          <a:xfrm>
            <a:off x="2529840" y="1240069"/>
            <a:ext cx="9321800" cy="11182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2: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Em có tán thành với những ý kiến dưới đây không? Vì sao?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C2A5A1-7D08-48C7-A2E7-B8EE439FA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" y="2861409"/>
            <a:ext cx="828848" cy="828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0938B0-E2AD-4AA3-B861-5D42CADF4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4" y="5287542"/>
            <a:ext cx="828848" cy="828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BFE9E0-E607-4849-A751-398BB84C9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30" y="3894813"/>
            <a:ext cx="781436" cy="781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D692DA-96CA-45D9-919C-E54ACCE90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30" y="4599802"/>
            <a:ext cx="781436" cy="781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799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" y="2298417"/>
            <a:ext cx="11982450" cy="37033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8228" y="4219575"/>
            <a:ext cx="10631322" cy="290327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Cảm</a:t>
            </a:r>
            <a:r>
              <a:rPr kumimoji="0" lang="en-US" sz="54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ơn</a:t>
            </a:r>
            <a:r>
              <a:rPr kumimoji="0" lang="en-US" sz="54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54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các em cùng cô hoàn thành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tiết học ngày hôm nay</a:t>
            </a:r>
            <a:r>
              <a:rPr kumimoji="0" lang="en-US" sz="54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85279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0E443-AE87-4619-89F1-97E07490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1" y="2887662"/>
            <a:ext cx="10058400" cy="108267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Autofit/>
          </a:bodyPr>
          <a:lstStyle/>
          <a:p>
            <a:br>
              <a:rPr lang="vi-VN" sz="36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phụ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đáng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tôn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br>
              <a:rPr lang="en-US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8ECEE0-06B0-43D4-B5B9-61768BA5AF3C}"/>
              </a:ext>
            </a:extLst>
          </p:cNvPr>
          <p:cNvSpPr txBox="1">
            <a:spLocks/>
          </p:cNvSpPr>
          <p:nvPr/>
        </p:nvSpPr>
        <p:spPr>
          <a:xfrm>
            <a:off x="123826" y="4333877"/>
            <a:ext cx="11906249" cy="16910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.VnAvant" panose="020B7200000000000000" pitchFamily="34" charset="0"/>
                <a:ea typeface="+mj-ea"/>
                <a:cs typeface="+mj-cs"/>
              </a:defRPr>
            </a:lvl1pPr>
          </a:lstStyle>
          <a:p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8C7218D-ABC7-433B-B94E-FF4D88FEF663}"/>
              </a:ext>
            </a:extLst>
          </p:cNvPr>
          <p:cNvSpPr/>
          <p:nvPr/>
        </p:nvSpPr>
        <p:spPr>
          <a:xfrm>
            <a:off x="5405120" y="904240"/>
            <a:ext cx="5130800" cy="10826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 hỏi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7877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9185F2-2546-4F32-B3D5-FB9601F023BE}"/>
              </a:ext>
            </a:extLst>
          </p:cNvPr>
          <p:cNvSpPr/>
          <p:nvPr/>
        </p:nvSpPr>
        <p:spPr>
          <a:xfrm>
            <a:off x="3197859" y="2025226"/>
            <a:ext cx="8734425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 8: Hợ</a:t>
            </a:r>
            <a:r>
              <a:rPr kumimoji="0" lang="vi-VN" sz="14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tác vớ</a:t>
            </a:r>
            <a:r>
              <a:rPr kumimoji="0" lang="vi-VN" sz="12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những ngườ</a:t>
            </a:r>
            <a:r>
              <a:rPr kumimoji="0" lang="vi-VN" sz="14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xung quanh</a:t>
            </a:r>
          </a:p>
        </p:txBody>
      </p:sp>
    </p:spTree>
    <p:extLst>
      <p:ext uri="{BB962C8B-B14F-4D97-AF65-F5344CB8AC3E}">
        <p14:creationId xmlns:p14="http://schemas.microsoft.com/office/powerpoint/2010/main" val="23406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995438-CE75-4BA6-81F5-21B267C050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21926" r="13250" b="16365"/>
          <a:stretch/>
        </p:blipFill>
        <p:spPr>
          <a:xfrm>
            <a:off x="1717040" y="1784071"/>
            <a:ext cx="8544560" cy="54670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973391-D0B5-4B2A-B257-7A57BA581375}"/>
              </a:ext>
            </a:extLst>
          </p:cNvPr>
          <p:cNvSpPr/>
          <p:nvPr/>
        </p:nvSpPr>
        <p:spPr>
          <a:xfrm>
            <a:off x="396240" y="1036319"/>
            <a:ext cx="11653520" cy="955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Lớp 5A được giao nhiệm vụ trồng cây ở  vườn trường. Cô giáo yêu cầu các cây trồng xong phải ngay ngắn, thẳng hàng.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ACFCDD-18A7-4B96-B7FB-C2B4318FAE7A}"/>
              </a:ext>
            </a:extLst>
          </p:cNvPr>
          <p:cNvSpPr/>
          <p:nvPr/>
        </p:nvSpPr>
        <p:spPr>
          <a:xfrm>
            <a:off x="71120" y="599440"/>
            <a:ext cx="2672080" cy="436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Tình huống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C87A06-8F3F-4F65-8334-311DD1371916}"/>
              </a:ext>
            </a:extLst>
          </p:cNvPr>
          <p:cNvSpPr/>
          <p:nvPr/>
        </p:nvSpPr>
        <p:spPr>
          <a:xfrm>
            <a:off x="2017394" y="6390640"/>
            <a:ext cx="8122285" cy="46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ysClr val="windowText" lastClr="000000"/>
                </a:solidFill>
              </a:rPr>
              <a:t>      Tổ 1                              Tổ 2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98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C4232BF-24E5-4299-829A-240577A86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90676"/>
            <a:ext cx="12192000" cy="511492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Em có nhận xét gì về cách tổ chức trồng cây của mỗi tổ trong tranh?</a:t>
            </a:r>
          </a:p>
          <a:p>
            <a:pPr marL="514350" indent="-514350" algn="just">
              <a:buAutoNum type="arabicPeriod"/>
            </a:pP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 algn="just">
              <a:buAutoNum type="arabicPeriod"/>
            </a:pP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 algn="just">
              <a:buAutoNum type="arabicPeriod"/>
            </a:pP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 algn="just">
              <a:buAutoNum type="arabicPeriod"/>
            </a:pP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Với cách làm như vậy, kết quả trồng của mỗi tổ sẽ như thế nào?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F179A5-DC44-4401-9254-8BD1415F7985}"/>
              </a:ext>
            </a:extLst>
          </p:cNvPr>
          <p:cNvSpPr/>
          <p:nvPr/>
        </p:nvSpPr>
        <p:spPr>
          <a:xfrm>
            <a:off x="2367280" y="1087120"/>
            <a:ext cx="2296160" cy="436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0000"/>
                </a:solidFill>
              </a:rPr>
              <a:t>Câu hỏi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3832BFF-17A5-457F-A605-31C5E4B03C3F}"/>
              </a:ext>
            </a:extLst>
          </p:cNvPr>
          <p:cNvSpPr txBox="1">
            <a:spLocks/>
          </p:cNvSpPr>
          <p:nvPr/>
        </p:nvSpPr>
        <p:spPr>
          <a:xfrm>
            <a:off x="1022350" y="2762250"/>
            <a:ext cx="10902950" cy="394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Tổ 1 làm việc cá nhân, mỗi người trồng một cây.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Tổ 2 biết làm việc tập thể phân công mỗi người 1 việc, trồng hết cây này mới đến cây khác.</a:t>
            </a:r>
          </a:p>
          <a:p>
            <a:pPr algn="just"/>
            <a:endParaRPr lang="vi-VN" sz="36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vi-VN" sz="2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Cây không ngay hàng, có bạn trồng trồng chưa xong.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Cây ngay ngắn, thẳng hàng. Đúng yêu cầu.</a:t>
            </a:r>
            <a:endParaRPr lang="en-US" sz="36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371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9CC377-59C9-4BED-A0EC-AC9AB5B974C0}"/>
              </a:ext>
            </a:extLst>
          </p:cNvPr>
          <p:cNvSpPr/>
          <p:nvPr/>
        </p:nvSpPr>
        <p:spPr>
          <a:xfrm>
            <a:off x="581025" y="1755140"/>
            <a:ext cx="11229975" cy="4818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lấp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rào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Phối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vi-VN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49717E-8615-40B1-B404-A00C4C818DFA}"/>
              </a:ext>
            </a:extLst>
          </p:cNvPr>
          <p:cNvSpPr/>
          <p:nvPr/>
        </p:nvSpPr>
        <p:spPr>
          <a:xfrm>
            <a:off x="2976880" y="1087120"/>
            <a:ext cx="2296160" cy="668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0000"/>
                </a:solidFill>
              </a:rPr>
              <a:t>Kết luận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2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9CC377-59C9-4BED-A0EC-AC9AB5B974C0}"/>
              </a:ext>
            </a:extLst>
          </p:cNvPr>
          <p:cNvSpPr/>
          <p:nvPr/>
        </p:nvSpPr>
        <p:spPr>
          <a:xfrm>
            <a:off x="1571625" y="2517139"/>
            <a:ext cx="10067925" cy="41598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 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Biết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hợp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tác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với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người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xung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quanh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công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việc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sẽ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thuận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lợi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và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đạt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kết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quả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tốt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6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hơn</a:t>
            </a:r>
            <a:r>
              <a:rPr lang="fr-FR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endParaRPr lang="vi-VN" sz="3600" b="1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vi-VN" b="1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                Một cây làm chẳng nên non,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solidFill>
                  <a:prstClr val="black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               Ba cây chụm lại nên hòn núi cao.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                                        Tục ngữ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D952D4-5569-4F5A-9249-1B38273FDDB2}"/>
              </a:ext>
            </a:extLst>
          </p:cNvPr>
          <p:cNvSpPr/>
          <p:nvPr/>
        </p:nvSpPr>
        <p:spPr>
          <a:xfrm>
            <a:off x="2519680" y="1524000"/>
            <a:ext cx="295656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0000"/>
                </a:solidFill>
              </a:rPr>
              <a:t>Ghi nhớ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3915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AE8CAE-A651-4241-B074-5EEDA83629E0}"/>
              </a:ext>
            </a:extLst>
          </p:cNvPr>
          <p:cNvSpPr txBox="1"/>
          <p:nvPr/>
        </p:nvSpPr>
        <p:spPr>
          <a:xfrm>
            <a:off x="396240" y="2846803"/>
            <a:ext cx="11676379" cy="3532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4500"/>
              </a:lnSpc>
            </a:pPr>
            <a:r>
              <a:rPr lang="vi-VN" sz="360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a) Biết phân công nhiệm vụ cho nhau.</a:t>
            </a:r>
          </a:p>
          <a:p>
            <a:pPr algn="just">
              <a:lnSpc>
                <a:spcPts val="4500"/>
              </a:lnSpc>
            </a:pPr>
            <a:r>
              <a:rPr lang="vi-VN" sz="360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b) Việc của ai, người nấy biết.</a:t>
            </a:r>
          </a:p>
          <a:p>
            <a:pPr algn="just">
              <a:lnSpc>
                <a:spcPts val="4500"/>
              </a:lnSpc>
            </a:pPr>
            <a:r>
              <a:rPr lang="vi-VN" sz="360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c) Làm thay công việc cho người khác.</a:t>
            </a:r>
          </a:p>
          <a:p>
            <a:pPr algn="just">
              <a:lnSpc>
                <a:spcPts val="4500"/>
              </a:lnSpc>
            </a:pPr>
            <a:r>
              <a:rPr lang="vi-VN" sz="360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d) Khi thực hiện công việc chung, luôn bàn bạc với mọi người.</a:t>
            </a:r>
          </a:p>
          <a:p>
            <a:pPr algn="just">
              <a:lnSpc>
                <a:spcPts val="4500"/>
              </a:lnSpc>
            </a:pPr>
            <a:r>
              <a:rPr lang="vi-VN" sz="360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đ) Hỗ trợ, phối hợp với nhau trong công việc chung.</a:t>
            </a:r>
          </a:p>
          <a:p>
            <a:pPr algn="just">
              <a:lnSpc>
                <a:spcPts val="4500"/>
              </a:lnSpc>
            </a:pPr>
            <a:r>
              <a:rPr lang="vi-VN" sz="360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e) Để người khác làm, còn mình đi chơi.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886A26-7A26-4975-9D34-06DFB05C322B}"/>
              </a:ext>
            </a:extLst>
          </p:cNvPr>
          <p:cNvSpPr txBox="1"/>
          <p:nvPr/>
        </p:nvSpPr>
        <p:spPr>
          <a:xfrm>
            <a:off x="2296160" y="1310095"/>
            <a:ext cx="9530080" cy="11182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1: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Theo em, những việc làm nào dưới đây thể hiện sự hợp tác với những người xung quanh?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184EC16-E4B2-440D-9247-B5C7129A3E5C}"/>
              </a:ext>
            </a:extLst>
          </p:cNvPr>
          <p:cNvSpPr/>
          <p:nvPr/>
        </p:nvSpPr>
        <p:spPr>
          <a:xfrm>
            <a:off x="396240" y="2957469"/>
            <a:ext cx="457200" cy="4715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5358411-7ABD-4CEF-81A7-2D7816648D74}"/>
              </a:ext>
            </a:extLst>
          </p:cNvPr>
          <p:cNvSpPr/>
          <p:nvPr/>
        </p:nvSpPr>
        <p:spPr>
          <a:xfrm>
            <a:off x="396240" y="4665798"/>
            <a:ext cx="461011" cy="4715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6A6555D-ADF8-49BA-8B78-CAE2D2DD921B}"/>
              </a:ext>
            </a:extLst>
          </p:cNvPr>
          <p:cNvSpPr/>
          <p:nvPr/>
        </p:nvSpPr>
        <p:spPr>
          <a:xfrm>
            <a:off x="398779" y="5808702"/>
            <a:ext cx="461011" cy="476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976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AE8CAE-A651-4241-B074-5EEDA83629E0}"/>
              </a:ext>
            </a:extLst>
          </p:cNvPr>
          <p:cNvSpPr txBox="1"/>
          <p:nvPr/>
        </p:nvSpPr>
        <p:spPr>
          <a:xfrm>
            <a:off x="1158240" y="2713818"/>
            <a:ext cx="10769600" cy="351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a) Nếu không biết hợp tác thì công việc chung sẽ luôn gặp khó khăn.</a:t>
            </a:r>
          </a:p>
          <a:p>
            <a:pPr marL="0" marR="0" lvl="0" indent="0" algn="just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b) Chỉ hợp tác với người khác khi mình cần họ giúp đỡ.</a:t>
            </a:r>
          </a:p>
          <a:p>
            <a:pPr marL="0" marR="0" lvl="0" indent="0" algn="just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c) Chỉ những người kem cỏi mới cần phải hợp tác.</a:t>
            </a:r>
          </a:p>
          <a:p>
            <a:pPr marL="0" marR="0" lvl="0" indent="0" algn="just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d) Hợp tác trong công việc giúp em học hỏi được nhiều điều hay từ người khác.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886A26-7A26-4975-9D34-06DFB05C322B}"/>
              </a:ext>
            </a:extLst>
          </p:cNvPr>
          <p:cNvSpPr txBox="1"/>
          <p:nvPr/>
        </p:nvSpPr>
        <p:spPr>
          <a:xfrm>
            <a:off x="2251710" y="1240069"/>
            <a:ext cx="9472930" cy="11182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2: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Em có tán thành với những ý kiến dưới đây không? Vì sao?</a:t>
            </a:r>
          </a:p>
        </p:txBody>
      </p:sp>
    </p:spTree>
    <p:extLst>
      <p:ext uri="{BB962C8B-B14F-4D97-AF65-F5344CB8AC3E}">
        <p14:creationId xmlns:p14="http://schemas.microsoft.com/office/powerpoint/2010/main" val="1808052328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594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.VnAvant</vt:lpstr>
      <vt:lpstr>Arial</vt:lpstr>
      <vt:lpstr>Calibri</vt:lpstr>
      <vt:lpstr>Calibri Light</vt:lpstr>
      <vt:lpstr>Courier New</vt:lpstr>
      <vt:lpstr>HP001 4 hàng</vt:lpstr>
      <vt:lpstr>Impact</vt:lpstr>
      <vt:lpstr>Times New Roman</vt:lpstr>
      <vt:lpstr>Wingdings</vt:lpstr>
      <vt:lpstr>Wingdings 3</vt:lpstr>
      <vt:lpstr>Office Theme</vt:lpstr>
      <vt:lpstr>1_Office Theme</vt:lpstr>
      <vt:lpstr>Facet</vt:lpstr>
      <vt:lpstr>PowerPoint Presentation</vt:lpstr>
      <vt:lpstr> 1. Vì sao phụ nữ là những người đáng được tôn trọng?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LENOVO</cp:lastModifiedBy>
  <cp:revision>25</cp:revision>
  <dcterms:created xsi:type="dcterms:W3CDTF">2020-10-31T08:30:11Z</dcterms:created>
  <dcterms:modified xsi:type="dcterms:W3CDTF">2021-03-11T10:43:57Z</dcterms:modified>
</cp:coreProperties>
</file>