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1" r:id="rId3"/>
    <p:sldId id="262" r:id="rId4"/>
    <p:sldId id="263" r:id="rId5"/>
    <p:sldId id="271" r:id="rId6"/>
    <p:sldId id="265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8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17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60" name="Group 24"/>
          <p:cNvGrpSpPr/>
          <p:nvPr/>
        </p:nvGrpSpPr>
        <p:grpSpPr>
          <a:xfrm>
            <a:off x="7254240" y="1402398"/>
            <a:ext cx="4159250" cy="2974015"/>
            <a:chOff x="3402" y="1392"/>
            <a:chExt cx="2838" cy="2029"/>
          </a:xfrm>
        </p:grpSpPr>
        <p:sp>
          <p:nvSpPr>
            <p:cNvPr id="49155" name="AutoShape 6"/>
            <p:cNvSpPr/>
            <p:nvPr/>
          </p:nvSpPr>
          <p:spPr>
            <a:xfrm>
              <a:off x="3648" y="1734"/>
              <a:ext cx="2256" cy="1392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6" name="Line 7"/>
            <p:cNvSpPr/>
            <p:nvPr/>
          </p:nvSpPr>
          <p:spPr>
            <a:xfrm flipV="1">
              <a:off x="3662" y="2790"/>
              <a:ext cx="322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7" name="Line 8"/>
            <p:cNvSpPr/>
            <p:nvPr/>
          </p:nvSpPr>
          <p:spPr>
            <a:xfrm flipH="1">
              <a:off x="3984" y="1734"/>
              <a:ext cx="14" cy="110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8" name="Line 9"/>
            <p:cNvSpPr/>
            <p:nvPr/>
          </p:nvSpPr>
          <p:spPr>
            <a:xfrm flipV="1">
              <a:off x="3984" y="2777"/>
              <a:ext cx="1900" cy="1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49159" name="Text Box 10"/>
            <p:cNvSpPr txBox="1"/>
            <p:nvPr/>
          </p:nvSpPr>
          <p:spPr>
            <a:xfrm>
              <a:off x="3840" y="1392"/>
              <a:ext cx="337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A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0" name="Text Box 11"/>
            <p:cNvSpPr txBox="1"/>
            <p:nvPr/>
          </p:nvSpPr>
          <p:spPr>
            <a:xfrm>
              <a:off x="5760" y="142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B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1" name="Text Box 12"/>
            <p:cNvSpPr txBox="1"/>
            <p:nvPr/>
          </p:nvSpPr>
          <p:spPr>
            <a:xfrm>
              <a:off x="5280" y="178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C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2" name="Text Box 13"/>
            <p:cNvSpPr txBox="1"/>
            <p:nvPr/>
          </p:nvSpPr>
          <p:spPr>
            <a:xfrm>
              <a:off x="3402" y="1812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D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3" name="Text Box 14"/>
            <p:cNvSpPr txBox="1"/>
            <p:nvPr/>
          </p:nvSpPr>
          <p:spPr>
            <a:xfrm>
              <a:off x="4018" y="2476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M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4" name="Text Box 15"/>
            <p:cNvSpPr txBox="1"/>
            <p:nvPr/>
          </p:nvSpPr>
          <p:spPr>
            <a:xfrm>
              <a:off x="5904" y="2454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N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5" name="Text Box 16"/>
            <p:cNvSpPr txBox="1"/>
            <p:nvPr/>
          </p:nvSpPr>
          <p:spPr>
            <a:xfrm>
              <a:off x="5616" y="3078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P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  <p:sp>
          <p:nvSpPr>
            <p:cNvPr id="49166" name="Text Box 17"/>
            <p:cNvSpPr txBox="1"/>
            <p:nvPr/>
          </p:nvSpPr>
          <p:spPr>
            <a:xfrm>
              <a:off x="3408" y="3030"/>
              <a:ext cx="336" cy="34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algn="ctr" eaLnBrk="1" hangingPunct="1"/>
              <a:r>
                <a:rPr sz="2200" b="1" dirty="0">
                  <a:latin typeface="VNI-Avo" pitchFamily="2" charset="0"/>
                  <a:ea typeface="Arial" pitchFamily="34" charset="0"/>
                </a:rPr>
                <a:t>Q</a:t>
              </a:r>
              <a:endParaRPr sz="1600" b="1" dirty="0">
                <a:latin typeface="VNI-Avo" pitchFamily="2" charset="0"/>
                <a:ea typeface="Arial" pitchFamily="34" charset="0"/>
              </a:endParaRPr>
            </a:p>
          </p:txBody>
        </p:sp>
      </p:grpSp>
      <p:sp>
        <p:nvSpPr>
          <p:cNvPr id="91157" name="AutoShape 21"/>
          <p:cNvSpPr/>
          <p:nvPr/>
        </p:nvSpPr>
        <p:spPr>
          <a:xfrm>
            <a:off x="2051050" y="2260600"/>
            <a:ext cx="3940175" cy="2462213"/>
          </a:xfrm>
          <a:prstGeom prst="wedgeEllipseCallout">
            <a:avLst>
              <a:gd name="adj1" fmla="val -19231"/>
              <a:gd name="adj2" fmla="val 73333"/>
            </a:avLst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eaLnBrk="1" hangingPunct="1"/>
            <a:r>
              <a:rPr lang="vi-VN" sz="22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Nêu quy tắc tính diện tích xung quanh, diện tích toàn phần hình hộp chữ nhật ? Công thức?</a:t>
            </a:r>
          </a:p>
        </p:txBody>
      </p:sp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125" y="4976813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1159" name="Text Box 23"/>
          <p:cNvSpPr txBox="1"/>
          <p:nvPr/>
        </p:nvSpPr>
        <p:spPr>
          <a:xfrm>
            <a:off x="2117090" y="2190750"/>
            <a:ext cx="4639310" cy="3329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Muốn tính diện tích xung quanh  của hình hộp chữ nhật ta lấy chu vi mặt đáy nhân với chiều cao ( cùng đơn vị đo)</a:t>
            </a:r>
          </a:p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- Muốn tính diện tích toàn phần hình hộp chữ nhật ta lấy diện tích xung qunh cộng với diện tích 2 đáy.</a:t>
            </a:r>
          </a:p>
        </p:txBody>
      </p:sp>
      <p:sp>
        <p:nvSpPr>
          <p:cNvPr id="2" name="Text Box 23"/>
          <p:cNvSpPr txBox="1"/>
          <p:nvPr/>
        </p:nvSpPr>
        <p:spPr>
          <a:xfrm>
            <a:off x="7161530" y="4542790"/>
            <a:ext cx="4639310" cy="1043940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Sxq = Chu vi mặt đáy  x chiều cao</a:t>
            </a:r>
          </a:p>
          <a:p>
            <a:pPr lvl="0" indent="0" algn="ctr" eaLnBrk="1" hangingPunct="1">
              <a:spcBef>
                <a:spcPct val="50000"/>
              </a:spcBef>
              <a:buNone/>
            </a:pPr>
            <a:r>
              <a:rPr lang="vi-VN" sz="2500" dirty="0">
                <a:solidFill>
                  <a:srgbClr val="0000CC"/>
                </a:solidFill>
                <a:latin typeface="Times New Roman" pitchFamily="18" charset="0"/>
                <a:ea typeface="Arial" pitchFamily="34" charset="0"/>
              </a:rPr>
              <a:t>Stp = Sxq + diện tích 2 đáy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1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115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7" grpId="0" bldLvl="0" animBg="1"/>
      <p:bldP spid="91157" grpId="1" bldLvl="0" animBg="1"/>
      <p:bldP spid="91159" grpId="0" uiExpand="1" build="allAtOnce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1752600" y="1295400"/>
            <a:ext cx="3810000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solidFill>
                  <a:srgbClr val="CC0099"/>
                </a:solidFill>
                <a:latin typeface="Arial" pitchFamily="34" charset="0"/>
                <a:ea typeface="Arial" pitchFamily="34" charset="0"/>
              </a:rPr>
              <a:t>Bài 1:</a:t>
            </a: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4102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5943600" y="5086350"/>
            <a:ext cx="9906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dm</a:t>
            </a:r>
            <a:endParaRPr sz="2000" b="1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4" name="Text Box 40"/>
          <p:cNvSpPr txBox="1"/>
          <p:nvPr/>
        </p:nvSpPr>
        <p:spPr>
          <a:xfrm>
            <a:off x="7620000" y="5086350"/>
            <a:ext cx="9144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5" name="Text Box 41"/>
          <p:cNvSpPr txBox="1"/>
          <p:nvPr/>
        </p:nvSpPr>
        <p:spPr>
          <a:xfrm>
            <a:off x="9057640" y="5086350"/>
            <a:ext cx="1001395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8" name="Text Box 44"/>
          <p:cNvSpPr txBox="1"/>
          <p:nvPr/>
        </p:nvSpPr>
        <p:spPr>
          <a:xfrm>
            <a:off x="4170680" y="5173345"/>
            <a:ext cx="1264285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51242" name="Text Box 58"/>
          <p:cNvSpPr txBox="1"/>
          <p:nvPr/>
        </p:nvSpPr>
        <p:spPr>
          <a:xfrm>
            <a:off x="1217930" y="1708785"/>
            <a:ext cx="8839200" cy="1371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có </a:t>
            </a:r>
          </a:p>
          <a:p>
            <a:pPr lvl="0" algn="just"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ea typeface="Arial" pitchFamily="34" charset="0"/>
              </a:rPr>
              <a:t>a. chiều dài 25 dm, rộng 1,5 m và chiều cao 18 dm</a:t>
            </a:r>
            <a:r>
              <a:rPr sz="2400" b="1" dirty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400" b="1" dirty="0">
                <a:latin typeface="Times New Roman" pitchFamily="18" charset="0"/>
                <a:ea typeface="Arial" pitchFamily="34" charset="0"/>
              </a:rPr>
              <a:t>;</a:t>
            </a: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93222" grpId="0"/>
      <p:bldP spid="93224" grpId="0"/>
      <p:bldP spid="93225" grpId="0"/>
      <p:bldP spid="93228" grpId="0"/>
      <p:bldP spid="5017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468630" y="3218815"/>
            <a:ext cx="9009380" cy="243967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</a:t>
            </a:r>
            <a:r>
              <a:rPr kumimoji="0" lang="vi-VN" altLang="en-US" sz="2770" b="0" i="0" u="sng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Giải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Đổi 25 dm = 2,5 m          18 dm = 1,8 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Diện tích </a:t>
            </a: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 hình hộp chữ nhật là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77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(2,5 + 1,5 ) x 2 x 1,8 = 14,4( m2)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893445" y="1445895"/>
            <a:ext cx="7254240" cy="114808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3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1" grpId="0" uiExpand="1" build="allAtOnce" bldLvl="0" animBg="1"/>
      <p:bldP spid="7376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2652713" y="4005263"/>
            <a:ext cx="4919662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3394075" y="4427538"/>
            <a:ext cx="4319588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x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1,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5 x 2 =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625725" y="479107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083243" y="5341938"/>
            <a:ext cx="54149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4,4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7,5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=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21,9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3844925" y="272573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3829685" y="889318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2660650" y="896938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18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25 d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1,5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2676525" y="189547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14,4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21,9 m2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7" name="Text Box 9"/>
          <p:cNvSpPr txBox="1"/>
          <p:nvPr/>
        </p:nvSpPr>
        <p:spPr>
          <a:xfrm>
            <a:off x="4398010" y="3771900"/>
            <a:ext cx="6332220" cy="47371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500" b="1" dirty="0">
                <a:solidFill>
                  <a:srgbClr val="333399"/>
                </a:solidFill>
                <a:latin typeface="Tahoma" pitchFamily="34" charset="0"/>
                <a:ea typeface="Arial" charset="0"/>
              </a:rPr>
              <a:t>Diện tích hai mặt đáy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086475" y="4194175"/>
            <a:ext cx="5754370" cy="4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4/5 x 1/3 x 2 = 8/15 (m2) 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038600" y="466915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 tích toàn phần của hình hộp chữ nhật là: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231130" y="5152390"/>
            <a:ext cx="614870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17/30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+     </a:t>
            </a:r>
            <a:r>
              <a:rPr kumimoji="0" lang="vi-VN" alt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8/15 = 11/10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(m</a:t>
            </a:r>
            <a:r>
              <a:rPr kumimoji="0" lang="en-US" sz="2585" b="1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</a:t>
            </a: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73743" name="Rectangle 15"/>
          <p:cNvSpPr/>
          <p:nvPr/>
        </p:nvSpPr>
        <p:spPr>
          <a:xfrm>
            <a:off x="1642110" y="2080578"/>
            <a:ext cx="1911350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sp>
        <p:nvSpPr>
          <p:cNvPr id="73744" name="Rectangle 16"/>
          <p:cNvSpPr/>
          <p:nvPr/>
        </p:nvSpPr>
        <p:spPr>
          <a:xfrm>
            <a:off x="1649730" y="210503"/>
            <a:ext cx="1889125" cy="984250"/>
          </a:xfrm>
          <a:prstGeom prst="rect">
            <a:avLst/>
          </a:prstGeom>
          <a:solidFill>
            <a:srgbClr val="FF33CC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vi-VN" altLang="x-none" sz="2900" dirty="0">
              <a:solidFill>
                <a:srgbClr val="000000"/>
              </a:solidFill>
              <a:latin typeface="Tahoma" pitchFamily="34" charset="0"/>
              <a:ea typeface="Arial" charset="0"/>
            </a:endParaRPr>
          </a:p>
        </p:txBody>
      </p:sp>
      <p:grpSp>
        <p:nvGrpSpPr>
          <p:cNvPr id="73803" name="Group 75"/>
          <p:cNvGrpSpPr/>
          <p:nvPr/>
        </p:nvGrpSpPr>
        <p:grpSpPr>
          <a:xfrm>
            <a:off x="468630" y="218123"/>
            <a:ext cx="7550150" cy="3179032"/>
            <a:chOff x="776" y="432"/>
            <a:chExt cx="5152" cy="2170"/>
          </a:xfrm>
        </p:grpSpPr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5200" y="124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1/4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54283" name="Rectangle 19"/>
            <p:cNvSpPr/>
            <p:nvPr/>
          </p:nvSpPr>
          <p:spPr>
            <a:xfrm>
              <a:off x="776" y="1104"/>
              <a:ext cx="4368" cy="576"/>
            </a:xfrm>
            <a:prstGeom prst="rect">
              <a:avLst/>
            </a:prstGeom>
            <a:solidFill>
              <a:srgbClr val="0000FF"/>
            </a:solidFill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eaLnBrk="1" hangingPunct="1"/>
              <a:endParaRPr lang="vi-VN" altLang="x-none" sz="2900" dirty="0">
                <a:solidFill>
                  <a:srgbClr val="000000"/>
                </a:solidFill>
                <a:latin typeface="Tahoma" pitchFamily="34" charset="0"/>
                <a:ea typeface="Arial" charset="0"/>
              </a:endParaRPr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3792" y="11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1574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891" y="432"/>
              <a:ext cx="0" cy="19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1556" y="43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4" name="Line 26"/>
            <p:cNvSpPr>
              <a:spLocks noChangeShapeType="1"/>
            </p:cNvSpPr>
            <p:nvPr/>
          </p:nvSpPr>
          <p:spPr bwMode="auto">
            <a:xfrm>
              <a:off x="1560" y="2352"/>
              <a:ext cx="13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95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auto">
            <a:xfrm>
              <a:off x="208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6" name="Text Box 28"/>
            <p:cNvSpPr txBox="1">
              <a:spLocks noChangeArrowheads="1"/>
            </p:cNvSpPr>
            <p:nvPr/>
          </p:nvSpPr>
          <p:spPr bwMode="auto">
            <a:xfrm>
              <a:off x="4264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7" name="Text Box 29"/>
            <p:cNvSpPr txBox="1">
              <a:spLocks noChangeArrowheads="1"/>
            </p:cNvSpPr>
            <p:nvPr/>
          </p:nvSpPr>
          <p:spPr bwMode="auto">
            <a:xfrm>
              <a:off x="936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8" name="Text Box 30"/>
            <p:cNvSpPr txBox="1">
              <a:spLocks noChangeArrowheads="1"/>
            </p:cNvSpPr>
            <p:nvPr/>
          </p:nvSpPr>
          <p:spPr bwMode="auto">
            <a:xfrm>
              <a:off x="3120" y="1678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2028" y="2352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4/5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969" y="2016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vi-VN" alt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 1/3 </a:t>
              </a:r>
              <a:r>
                <a:rPr kumimoji="0" lang="en-US" sz="1845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rPr>
                <a:t>m</a:t>
              </a:r>
            </a:p>
          </p:txBody>
        </p:sp>
      </p:grp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451485" y="1172845"/>
            <a:ext cx="6400800" cy="842963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Diện tích xung quanh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690553" y="5768658"/>
            <a:ext cx="5414963" cy="115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Đáp số: Sxq: 17/30 m2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   Stp:  11/10 m2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477385" y="2703195"/>
            <a:ext cx="8534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Diện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tích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vi-VN" alt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xung quanh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của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hình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hộp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chữ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nhật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2585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là</a:t>
            </a:r>
            <a:r>
              <a:rPr kumimoji="0" lang="en-US" sz="2585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: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823460" y="3228340"/>
            <a:ext cx="85344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28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(4/5 + 1/3)x 2 x 1/4 = 17/30(m2)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395605" y="224155"/>
            <a:ext cx="7448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b.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3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/>
      <p:bldP spid="73738" grpId="0" bldLvl="0" animBg="1"/>
      <p:bldP spid="73739" grpId="0" bldLvl="0" animBg="1"/>
      <p:bldP spid="73743" grpId="0" bldLvl="0" animBg="1"/>
      <p:bldP spid="73744" grpId="0" bldLvl="0" animBg="1"/>
      <p:bldP spid="73762" grpId="0" bldLvl="0" animBg="1"/>
      <p:bldP spid="2" grpId="0"/>
      <p:bldP spid="3" grpId="0" bldLvl="0" animBg="1"/>
      <p:bldP spid="4" grpId="0" bldLvl="0" animBg="1"/>
      <p:bldP spid="921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24130" y="13335"/>
            <a:ext cx="12246610" cy="694944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2164" name="Text Box 4"/>
          <p:cNvSpPr txBox="1"/>
          <p:nvPr/>
        </p:nvSpPr>
        <p:spPr>
          <a:xfrm>
            <a:off x="906145" y="4596130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551555" y="40259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4191000" y="27432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4808855" y="2156460"/>
            <a:ext cx="691197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xung quanh của thùn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g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là: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5388610" y="2807970"/>
            <a:ext cx="530225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(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 x 2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0,8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4572000" y="3515995"/>
            <a:ext cx="6096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mặt đáy của thùng là:</a:t>
            </a:r>
          </a:p>
        </p:txBody>
      </p:sp>
      <p:sp>
        <p:nvSpPr>
          <p:cNvPr id="92170" name="Text Box 10"/>
          <p:cNvSpPr txBox="1"/>
          <p:nvPr/>
        </p:nvSpPr>
        <p:spPr>
          <a:xfrm>
            <a:off x="5410200" y="41148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71" name="Text Box 11"/>
          <p:cNvSpPr txBox="1"/>
          <p:nvPr/>
        </p:nvSpPr>
        <p:spPr>
          <a:xfrm>
            <a:off x="4567555" y="4702810"/>
            <a:ext cx="610171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quét sơn là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:</a:t>
            </a:r>
          </a:p>
        </p:txBody>
      </p:sp>
      <p:sp>
        <p:nvSpPr>
          <p:cNvPr id="92172" name="Text Box 12"/>
          <p:cNvSpPr txBox="1"/>
          <p:nvPr/>
        </p:nvSpPr>
        <p:spPr>
          <a:xfrm>
            <a:off x="5105400" y="5191125"/>
            <a:ext cx="38100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6629400" y="5715000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m</a:t>
            </a:r>
            <a:r>
              <a:rPr sz="28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16840" y="2150745"/>
            <a:ext cx="3698875" cy="2384425"/>
            <a:chOff x="240" y="960"/>
            <a:chExt cx="1440" cy="1872"/>
          </a:xfrm>
        </p:grpSpPr>
        <p:grpSp>
          <p:nvGrpSpPr>
            <p:cNvPr id="57357" name="Group 15"/>
            <p:cNvGrpSpPr/>
            <p:nvPr/>
          </p:nvGrpSpPr>
          <p:grpSpPr>
            <a:xfrm>
              <a:off x="240" y="960"/>
              <a:ext cx="1440" cy="1872"/>
              <a:chOff x="288" y="816"/>
              <a:chExt cx="1488" cy="2064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59" name="AutoShape 17"/>
              <p:cNvSpPr/>
              <p:nvPr/>
            </p:nvSpPr>
            <p:spPr>
              <a:xfrm>
                <a:off x="288" y="819"/>
                <a:ext cx="1484" cy="490"/>
              </a:xfrm>
              <a:prstGeom prst="parallelogram">
                <a:avLst>
                  <a:gd name="adj" fmla="val 89287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1676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:</a:t>
            </a:r>
            <a:r>
              <a:rPr sz="26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2600" b="1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b="1" dirty="0">
                <a:latin typeface="Times New Roman" pitchFamily="18" charset="0"/>
                <a:ea typeface="Times New Roman" pitchFamily="18" charset="0"/>
              </a:rPr>
              <a:t>cái thùng không nắp hình hộp chữ nhật có chiều dài 1,5 m, chiều rộng 0,6 m chiều cao 8 dm người ta đặt sơn mặt ngoài của thùng. Hỏi diện tích quét sơn là bao nhiêu mét vuông?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4725670" y="1698625"/>
            <a:ext cx="5791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rgbClr val="92D050"/>
                </a:solidFill>
                <a:latin typeface="Times New Roman" pitchFamily="18" charset="0"/>
                <a:ea typeface="Arial" pitchFamily="34" charset="0"/>
              </a:rPr>
              <a:t>Đổi 8dm = 0,8 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358140" y="5697220"/>
            <a:ext cx="12246610" cy="51816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717550" y="319468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440430" y="265747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3820795" y="147510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238760" y="44532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304800" y="5066665"/>
            <a:ext cx="1100836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c. Diện tích xung quanh của 2 hình hộp chữ nhật bằng nhau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10883900" y="574611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6510" y="737870"/>
            <a:ext cx="3698875" cy="2384425"/>
            <a:chOff x="240" y="960"/>
            <a:chExt cx="1440" cy="1872"/>
          </a:xfrm>
        </p:grpSpPr>
        <p:sp>
          <p:nvSpPr>
            <p:cNvPr id="5735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0" y="3734435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sp>
        <p:nvSpPr>
          <p:cNvPr id="3" name="Text Box 9"/>
          <p:cNvSpPr txBox="1"/>
          <p:nvPr/>
        </p:nvSpPr>
        <p:spPr>
          <a:xfrm>
            <a:off x="10574655" y="378777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" name="Text Box 9"/>
          <p:cNvSpPr txBox="1"/>
          <p:nvPr/>
        </p:nvSpPr>
        <p:spPr>
          <a:xfrm>
            <a:off x="10549255" y="447103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645775" y="5078095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431790" y="972185"/>
            <a:ext cx="2145030" cy="2384425"/>
            <a:chOff x="240" y="960"/>
            <a:chExt cx="1440" cy="1872"/>
          </a:xfrm>
        </p:grpSpPr>
        <p:sp>
          <p:nvSpPr>
            <p:cNvPr id="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2" name="Text Box 4"/>
          <p:cNvSpPr txBox="1"/>
          <p:nvPr/>
        </p:nvSpPr>
        <p:spPr>
          <a:xfrm>
            <a:off x="7588250" y="156146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3" name="Text Box 5"/>
          <p:cNvSpPr txBox="1"/>
          <p:nvPr/>
        </p:nvSpPr>
        <p:spPr>
          <a:xfrm>
            <a:off x="5708650" y="334835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4" name="Text Box 6"/>
          <p:cNvSpPr txBox="1"/>
          <p:nvPr/>
        </p:nvSpPr>
        <p:spPr>
          <a:xfrm>
            <a:off x="7262495" y="295846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 animBg="1"/>
      <p:bldP spid="92164" grpId="0"/>
      <p:bldP spid="92165" grpId="0"/>
      <p:bldP spid="92166" grpId="0"/>
      <p:bldP spid="92167" grpId="0"/>
      <p:bldP spid="92168" grpId="0"/>
      <p:bldP spid="92169" grpId="0"/>
      <p:bldP spid="92181" grpId="0"/>
      <p:bldP spid="4" grpId="0"/>
      <p:bldP spid="3" grpId="0"/>
      <p:bldP spid="5" grpId="0"/>
      <p:bldP spid="6" grpId="0"/>
      <p:bldP spid="1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51054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Picture 3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45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Picture 4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43400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Picture 5" descr="blumen-pflanzen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800600" y="4314825"/>
            <a:ext cx="2286000" cy="18954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Picture 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3" name="Picture 7" descr="WhitecornerFlowe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0" y="4819650"/>
            <a:ext cx="1524000" cy="1524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4" name="Picture 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00" y="41148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5" name="Picture 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35052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6" name="Picture 1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2667000"/>
            <a:ext cx="1238250" cy="1181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7" name="Picture 11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8600" y="30480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8" name="Picture 12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5212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9" name="Picture 13" descr="WhitecornerFlowe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4343400"/>
            <a:ext cx="1752600" cy="1752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0" name="Picture 14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903788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1" name="Picture 15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7800" y="3657600"/>
            <a:ext cx="1419225" cy="1905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2" name="Picture 16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8006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3" name="Picture 17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495300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4" name="Picture 18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014913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5" name="Picture 19" descr="blumen-pflanzen0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883150"/>
            <a:ext cx="1428750" cy="142875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6" name="Picture 20" descr="Blue_ros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76925" y="4356100"/>
            <a:ext cx="1022350" cy="1371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7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600" y="40386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8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72200" y="3505200"/>
            <a:ext cx="666750" cy="609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39" name="Picture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600200" y="4343400"/>
            <a:ext cx="609600" cy="533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0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7338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1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5800" y="3505200"/>
            <a:ext cx="304800" cy="17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2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137955">
            <a:off x="2825750" y="5041900"/>
            <a:ext cx="576263" cy="5207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3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-8682075">
            <a:off x="10134600" y="4800600"/>
            <a:ext cx="533400" cy="4667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4" name="Picture 28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0600" y="23622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5" name="Picture 29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800" y="6858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46" name="Picture 30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200" y="3733800"/>
            <a:ext cx="1219200" cy="14478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583" name="Text Box 31"/>
          <p:cNvSpPr txBox="1"/>
          <p:nvPr/>
        </p:nvSpPr>
        <p:spPr>
          <a:xfrm>
            <a:off x="3810000" y="850900"/>
            <a:ext cx="62484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0" hangingPunct="0">
              <a:spcBef>
                <a:spcPct val="50000"/>
              </a:spcBef>
            </a:pPr>
            <a:r>
              <a:rPr lang="en-US" altLang="en-US" sz="6000" i="1" dirty="0">
                <a:solidFill>
                  <a:srgbClr val="FF6699"/>
                </a:solidFill>
                <a:latin typeface="Times New Roman" pitchFamily="18" charset="0"/>
                <a:ea typeface="Arial" pitchFamily="34" charset="0"/>
              </a:rPr>
              <a:t>     Chào tạm biệt !</a:t>
            </a:r>
          </a:p>
        </p:txBody>
      </p:sp>
      <p:sp>
        <p:nvSpPr>
          <p:cNvPr id="23584" name="Rectangle 32"/>
          <p:cNvSpPr/>
          <p:nvPr/>
        </p:nvSpPr>
        <p:spPr>
          <a:xfrm>
            <a:off x="1981200" y="2057400"/>
            <a:ext cx="8686800" cy="100584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0" hangingPunct="0">
              <a:spcBef>
                <a:spcPct val="50000"/>
              </a:spcBef>
            </a:pPr>
            <a:r>
              <a:rPr lang="en-US" altLang="en-US" sz="6000" i="1" dirty="0">
                <a:latin typeface="Times New Roman" pitchFamily="18" charset="0"/>
                <a:ea typeface="Arial" pitchFamily="34" charset="0"/>
              </a:rPr>
              <a:t> Chúc các em học tốt !</a:t>
            </a:r>
          </a:p>
        </p:txBody>
      </p:sp>
      <p:pic>
        <p:nvPicPr>
          <p:cNvPr id="9249" name="Picture 33" descr="200463042511690xy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1371600"/>
            <a:ext cx="3400425" cy="4038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tmFilter="0,0; .5, 1; 1, 1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1"/>
                            </p:stCondLst>
                            <p:childTnLst>
                              <p:par>
                                <p:cTn id="28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1"/>
                            </p:stCondLst>
                            <p:childTnLst>
                              <p:par>
                                <p:cTn id="34" presetID="19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1"/>
                            </p:stCondLst>
                            <p:childTnLst>
                              <p:par>
                                <p:cTn id="39" presetID="2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235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3" grpId="0" build="allAtOnce" bldLvl="0"/>
      <p:bldP spid="23583" grpId="1" build="allAtOnce"/>
      <p:bldP spid="23584" grpId="0"/>
      <p:bldP spid="23584" grpId="1"/>
      <p:bldP spid="23584" grpId="2"/>
      <p:bldP spid="23584" grpId="3"/>
      <p:bldP spid="23584" grpId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568</Words>
  <Application>Microsoft Office PowerPoint</Application>
  <PresentationFormat>Widescreen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nguyen toan</cp:lastModifiedBy>
  <cp:revision>13</cp:revision>
  <dcterms:created xsi:type="dcterms:W3CDTF">2018-01-28T21:55:00Z</dcterms:created>
  <dcterms:modified xsi:type="dcterms:W3CDTF">2021-03-14T00:56:56Z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