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8" r:id="rId3"/>
    <p:sldId id="259" r:id="rId4"/>
    <p:sldId id="272" r:id="rId5"/>
    <p:sldId id="264" r:id="rId6"/>
    <p:sldId id="260" r:id="rId7"/>
    <p:sldId id="261" r:id="rId8"/>
    <p:sldId id="262" r:id="rId9"/>
    <p:sldId id="263" r:id="rId10"/>
    <p:sldId id="271" r:id="rId11"/>
    <p:sldId id="275" r:id="rId12"/>
    <p:sldId id="276" r:id="rId13"/>
    <p:sldId id="269" r:id="rId14"/>
    <p:sldId id="267" r:id="rId15"/>
    <p:sldId id="270"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2DA46"/>
    <a:srgbClr val="00FFFF"/>
    <a:srgbClr val="00FF00"/>
    <a:srgbClr val="FF0066"/>
    <a:srgbClr val="8A9E24"/>
    <a:srgbClr val="FFFF00"/>
    <a:srgbClr val="B20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3656" autoAdjust="0"/>
  </p:normalViewPr>
  <p:slideViewPr>
    <p:cSldViewPr>
      <p:cViewPr>
        <p:scale>
          <a:sx n="50" d="100"/>
          <a:sy n="50" d="100"/>
        </p:scale>
        <p:origin x="-1956"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719658B-26D0-4FA0-95B1-83645721603E}" type="datetimeFigureOut">
              <a:rPr lang="en-US"/>
              <a:pPr>
                <a:defRPr/>
              </a:pPr>
              <a:t>1/31/2021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A0EC4F-D120-4C50-93BE-8377AB93B89C}" type="slidenum">
              <a:rPr lang="en-US"/>
              <a:pPr>
                <a:defRPr/>
              </a:pPr>
              <a:t>‹#›</a:t>
            </a:fld>
            <a:endParaRPr lang="en-US"/>
          </a:p>
        </p:txBody>
      </p:sp>
    </p:spTree>
    <p:extLst>
      <p:ext uri="{BB962C8B-B14F-4D97-AF65-F5344CB8AC3E}">
        <p14:creationId xmlns:p14="http://schemas.microsoft.com/office/powerpoint/2010/main" val="1495428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39F0C-B322-4DB7-8C76-1649BE55A76E}" type="slidenum">
              <a:rPr lang="en-US"/>
              <a:pPr fontAlgn="base">
                <a:spcBef>
                  <a:spcPct val="0"/>
                </a:spcBef>
                <a:spcAft>
                  <a:spcPct val="0"/>
                </a:spcAft>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396564-3D9E-4E54-B1A5-FF1002EF5B4E}" type="datetimeFigureOut">
              <a:rPr lang="en-US"/>
              <a:pPr>
                <a:defRPr/>
              </a:pPr>
              <a:t>1/31/2021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AA32DA-E430-49FD-81C2-D9FDE50C949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7801C3-514E-49A2-BF8C-EA7FC6E92C9E}" type="datetimeFigureOut">
              <a:rPr lang="en-US"/>
              <a:pPr>
                <a:defRPr/>
              </a:pPr>
              <a:t>1/31/2021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ED440-33E3-4832-BDE3-EDEB04315D2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C02214-A064-4FC2-9E8F-9CF5C1BC6F5E}" type="datetimeFigureOut">
              <a:rPr lang="en-US"/>
              <a:pPr>
                <a:defRPr/>
              </a:pPr>
              <a:t>1/31/2021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0957D3-D64A-4620-A138-D49906CFB7A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294E94-E808-4236-87BF-AC2AD7523ECA}" type="datetimeFigureOut">
              <a:rPr lang="en-US"/>
              <a:pPr>
                <a:defRPr/>
              </a:pPr>
              <a:t>1/31/2021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2FB492-3132-4A4D-AA19-ABEFBF29384B}"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CABF00-0152-467D-A058-55716A5E1493}" type="datetimeFigureOut">
              <a:rPr lang="en-US"/>
              <a:pPr>
                <a:defRPr/>
              </a:pPr>
              <a:t>1/31/2021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DDA705-53DA-41BC-81D6-00F81129C98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56D121-8D9D-4232-8090-EB591F21CDAC}" type="datetimeFigureOut">
              <a:rPr lang="en-US"/>
              <a:pPr>
                <a:defRPr/>
              </a:pPr>
              <a:t>1/31/2021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1510E2-BD27-4E68-AC52-3DD5A0A5350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FA475D-5154-48AE-85EA-614741941BE5}" type="datetimeFigureOut">
              <a:rPr lang="en-US"/>
              <a:pPr>
                <a:defRPr/>
              </a:pPr>
              <a:t>1/31/2021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2E34AD-7F2F-44D7-B187-D97699D9893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096133-F544-43EA-B179-62001340CDFD}" type="datetimeFigureOut">
              <a:rPr lang="en-US"/>
              <a:pPr>
                <a:defRPr/>
              </a:pPr>
              <a:t>1/31/2021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AFD23A-DBF5-4400-B218-D6FC7B498A2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B8D84F-444B-4FB5-9800-1554B8499D72}" type="datetimeFigureOut">
              <a:rPr lang="en-US"/>
              <a:pPr>
                <a:defRPr/>
              </a:pPr>
              <a:t>1/31/2021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318E7E-50EC-45E4-882D-8899476DBBF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B206D7-E752-4899-A28C-0DE0C145BDAF}" type="datetimeFigureOut">
              <a:rPr lang="en-US"/>
              <a:pPr>
                <a:defRPr/>
              </a:pPr>
              <a:t>1/31/2021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ACC94C-D262-41BE-8F9D-6F47659E44A3}"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155A2A-0A24-4711-92D3-1B78ED7E0D65}" type="datetimeFigureOut">
              <a:rPr lang="en-US"/>
              <a:pPr>
                <a:defRPr/>
              </a:pPr>
              <a:t>1/31/2021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5CAAA9-CC06-498B-8800-ED0E33AF928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698608-BC6F-44E5-9841-9B3CC1B71CAC}" type="datetimeFigureOut">
              <a:rPr lang="en-US"/>
              <a:pPr>
                <a:defRPr/>
              </a:pPr>
              <a:t>1/31/2021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D6A6592-D44E-4A80-B457-6935F8B539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smtClean="0"/>
          </a:p>
        </p:txBody>
      </p:sp>
      <p:pic>
        <p:nvPicPr>
          <p:cNvPr id="4" name="Content Placeholder 3" descr="anhdong5.gif"/>
          <p:cNvPicPr>
            <a:picLocks noGrp="1" noChangeAspect="1"/>
          </p:cNvPicPr>
          <p:nvPr>
            <p:ph idx="1"/>
          </p:nvPr>
        </p:nvPicPr>
        <p:blipFill>
          <a:blip r:embed="rId2"/>
          <a:stretch>
            <a:fillRect/>
          </a:stretch>
        </p:blipFill>
        <p:spPr>
          <a:xfrm>
            <a:off x="0" y="0"/>
            <a:ext cx="9144000" cy="68580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28608.gif"/>
          <p:cNvPicPr>
            <a:picLocks noChangeAspect="1"/>
          </p:cNvPicPr>
          <p:nvPr/>
        </p:nvPicPr>
        <p:blipFill>
          <a:blip r:embed="rId3"/>
          <a:srcRect/>
          <a:stretch>
            <a:fillRect/>
          </a:stretch>
        </p:blipFill>
        <p:spPr bwMode="auto">
          <a:xfrm>
            <a:off x="1905000" y="4267200"/>
            <a:ext cx="4538663" cy="2286000"/>
          </a:xfrm>
          <a:prstGeom prst="rect">
            <a:avLst/>
          </a:prstGeom>
          <a:noFill/>
          <a:ln w="9525">
            <a:noFill/>
            <a:miter lim="800000"/>
            <a:headEnd/>
            <a:tailEnd/>
          </a:ln>
        </p:spPr>
      </p:pic>
      <p:sp>
        <p:nvSpPr>
          <p:cNvPr id="6" name="TextBox 5"/>
          <p:cNvSpPr txBox="1">
            <a:spLocks noChangeArrowheads="1"/>
          </p:cNvSpPr>
          <p:nvPr/>
        </p:nvSpPr>
        <p:spPr bwMode="auto">
          <a:xfrm>
            <a:off x="1752600" y="152400"/>
            <a:ext cx="5715000" cy="584775"/>
          </a:xfrm>
          <a:prstGeom prst="rect">
            <a:avLst/>
          </a:prstGeom>
          <a:noFill/>
          <a:ln w="9525">
            <a:noFill/>
            <a:miter lim="800000"/>
            <a:headEnd/>
            <a:tailEnd/>
          </a:ln>
        </p:spPr>
        <p:txBody>
          <a:bodyPr>
            <a:spAutoFit/>
          </a:bodyPr>
          <a:lstStyle/>
          <a:p>
            <a:pPr algn="ctr"/>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endParaRPr lang="en-US" sz="3200" b="1" i="1" dirty="0">
              <a:latin typeface="Times New Roman" pitchFamily="18" charset="0"/>
              <a:cs typeface="Times New Roman" pitchFamily="18" charset="0"/>
            </a:endParaRPr>
          </a:p>
        </p:txBody>
      </p:sp>
      <p:sp>
        <p:nvSpPr>
          <p:cNvPr id="7" name="TextBox 6"/>
          <p:cNvSpPr txBox="1">
            <a:spLocks noChangeArrowheads="1"/>
          </p:cNvSpPr>
          <p:nvPr/>
        </p:nvSpPr>
        <p:spPr bwMode="auto">
          <a:xfrm>
            <a:off x="609600" y="1681163"/>
            <a:ext cx="7620000" cy="2586037"/>
          </a:xfrm>
          <a:prstGeom prst="rect">
            <a:avLst/>
          </a:prstGeom>
          <a:noFill/>
          <a:ln w="9525">
            <a:noFill/>
            <a:miter lim="800000"/>
            <a:headEnd/>
            <a:tailEnd/>
          </a:ln>
        </p:spPr>
        <p:txBody>
          <a:bodyPr>
            <a:spAutoFit/>
          </a:bodyPr>
          <a:lstStyle/>
          <a:p>
            <a:r>
              <a:rPr lang="en-US" sz="4000" b="1" dirty="0">
                <a:solidFill>
                  <a:srgbClr val="00B0F0"/>
                </a:solidFill>
                <a:latin typeface="Times New Roman" pitchFamily="18" charset="0"/>
                <a:cs typeface="Times New Roman" pitchFamily="18" charset="0"/>
              </a:rPr>
              <a:t>             </a:t>
            </a:r>
            <a:r>
              <a:rPr lang="vi-VN" sz="4000" b="1" dirty="0" smtClean="0">
                <a:solidFill>
                  <a:srgbClr val="00B0F0"/>
                </a:solidFill>
                <a:latin typeface="Times New Roman" pitchFamily="18" charset="0"/>
                <a:cs typeface="Times New Roman" pitchFamily="18" charset="0"/>
              </a:rPr>
              <a:t>B</a:t>
            </a:r>
            <a:r>
              <a:rPr lang="en-US" sz="4000" b="1" dirty="0" err="1" smtClean="0">
                <a:solidFill>
                  <a:srgbClr val="00B0F0"/>
                </a:solidFill>
                <a:latin typeface="Times New Roman" pitchFamily="18" charset="0"/>
                <a:cs typeface="Times New Roman" pitchFamily="18" charset="0"/>
              </a:rPr>
              <a:t>ài</a:t>
            </a:r>
            <a:r>
              <a:rPr lang="en-US" sz="4000" b="1" dirty="0" smtClean="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cũ</a:t>
            </a:r>
            <a:r>
              <a:rPr lang="en-US" sz="4000" b="1" dirty="0">
                <a:solidFill>
                  <a:srgbClr val="00B0F0"/>
                </a:solidFill>
                <a:latin typeface="Times New Roman" pitchFamily="18" charset="0"/>
                <a:cs typeface="Times New Roman" pitchFamily="18" charset="0"/>
              </a:rPr>
              <a:t>:</a:t>
            </a:r>
          </a:p>
          <a:p>
            <a:endParaRPr lang="en-US" sz="4000" b="1" dirty="0">
              <a:solidFill>
                <a:srgbClr val="00B0F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Hãy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việc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lòng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sĩ</a:t>
            </a:r>
            <a:r>
              <a:rPr lang="en-US" sz="3200" b="1" dirty="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_002.jpg"/>
          <p:cNvPicPr>
            <a:picLocks noChangeAspect="1"/>
          </p:cNvPicPr>
          <p:nvPr/>
        </p:nvPicPr>
        <p:blipFill>
          <a:blip r:embed="rId2"/>
          <a:stretch>
            <a:fillRect/>
          </a:stretch>
        </p:blipFill>
        <p:spPr>
          <a:xfrm>
            <a:off x="152400" y="0"/>
            <a:ext cx="8839200" cy="6629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Hình0063.jpg"/>
          <p:cNvPicPr>
            <a:picLocks noChangeAspect="1"/>
          </p:cNvPicPr>
          <p:nvPr/>
        </p:nvPicPr>
        <p:blipFill>
          <a:blip r:embed="rId3">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a:spLocks noChangeArrowheads="1"/>
          </p:cNvSpPr>
          <p:nvPr/>
        </p:nvSpPr>
        <p:spPr bwMode="auto">
          <a:xfrm>
            <a:off x="609600" y="3429000"/>
            <a:ext cx="2906713" cy="400050"/>
          </a:xfrm>
          <a:prstGeom prst="rect">
            <a:avLst/>
          </a:prstGeom>
          <a:noFill/>
          <a:ln w="9525">
            <a:noFill/>
            <a:miter lim="800000"/>
            <a:headEnd/>
            <a:tailEnd/>
          </a:ln>
        </p:spPr>
        <p:txBody>
          <a:bodyPr wrap="none">
            <a:spAutoFit/>
          </a:bodyPr>
          <a:lstStyle/>
          <a:p>
            <a:r>
              <a:rPr lang="en-US" sz="2000" b="1">
                <a:solidFill>
                  <a:srgbClr val="0070C0"/>
                </a:solidFill>
                <a:latin typeface="Times New Roman" pitchFamily="18" charset="0"/>
                <a:cs typeface="Times New Roman" pitchFamily="18" charset="0"/>
              </a:rPr>
              <a:t>Người này ra sức chối….</a:t>
            </a:r>
          </a:p>
        </p:txBody>
      </p:sp>
      <p:pic>
        <p:nvPicPr>
          <p:cNvPr id="7" name="Picture 6" descr="Hình0067.jpg"/>
          <p:cNvPicPr>
            <a:picLocks noChangeAspect="1"/>
          </p:cNvPicPr>
          <p:nvPr/>
        </p:nvPicPr>
        <p:blipFill>
          <a:blip r:embed="rId4">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a:spLocks noChangeArrowheads="1"/>
          </p:cNvSpPr>
          <p:nvPr/>
        </p:nvSpPr>
        <p:spPr bwMode="auto">
          <a:xfrm>
            <a:off x="4648200" y="3429000"/>
            <a:ext cx="4391025" cy="400050"/>
          </a:xfrm>
          <a:prstGeom prst="rect">
            <a:avLst/>
          </a:prstGeom>
          <a:noFill/>
          <a:ln w="9525">
            <a:noFill/>
            <a:miter lim="800000"/>
            <a:headEnd/>
            <a:tailEnd/>
          </a:ln>
        </p:spPr>
        <p:txBody>
          <a:bodyPr wrap="none">
            <a:spAutoFit/>
          </a:bodyPr>
          <a:lstStyle/>
          <a:p>
            <a:r>
              <a:rPr lang="en-US" sz="2000" b="1">
                <a:solidFill>
                  <a:srgbClr val="0070C0"/>
                </a:solidFill>
                <a:latin typeface="Times New Roman" pitchFamily="18" charset="0"/>
                <a:cs typeface="Times New Roman" pitchFamily="18" charset="0"/>
              </a:rPr>
              <a:t>Quan sai người múc một chậu nước….</a:t>
            </a:r>
          </a:p>
        </p:txBody>
      </p:sp>
      <p:pic>
        <p:nvPicPr>
          <p:cNvPr id="9" name="Picture 8" descr="Hình0064.jpg"/>
          <p:cNvPicPr>
            <a:picLocks noChangeAspect="1"/>
          </p:cNvPicPr>
          <p:nvPr/>
        </p:nvPicPr>
        <p:blipFill>
          <a:blip r:embed="rId5">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a:spLocks noChangeArrowheads="1"/>
          </p:cNvSpPr>
          <p:nvPr/>
        </p:nvSpPr>
        <p:spPr bwMode="auto">
          <a:xfrm>
            <a:off x="304800" y="6324600"/>
            <a:ext cx="4065588" cy="400050"/>
          </a:xfrm>
          <a:prstGeom prst="rect">
            <a:avLst/>
          </a:prstGeom>
          <a:noFill/>
          <a:ln w="9525">
            <a:noFill/>
            <a:miter lim="800000"/>
            <a:headEnd/>
            <a:tailEnd/>
          </a:ln>
        </p:spPr>
        <p:txBody>
          <a:bodyPr wrap="none">
            <a:spAutoFit/>
          </a:bodyPr>
          <a:lstStyle/>
          <a:p>
            <a:r>
              <a:rPr lang="en-US" sz="2000" b="1">
                <a:solidFill>
                  <a:srgbClr val="0070C0"/>
                </a:solidFill>
                <a:latin typeface="Times New Roman" pitchFamily="18" charset="0"/>
                <a:cs typeface="Times New Roman" pitchFamily="18" charset="0"/>
              </a:rPr>
              <a:t>Quân sĩ cải trang thành dân phu….</a:t>
            </a:r>
          </a:p>
        </p:txBody>
      </p:sp>
      <p:pic>
        <p:nvPicPr>
          <p:cNvPr id="11" name="Picture 10" descr="Hình0066.jpg"/>
          <p:cNvPicPr>
            <a:picLocks noChangeAspect="1"/>
          </p:cNvPicPr>
          <p:nvPr/>
        </p:nvPicPr>
        <p:blipFill>
          <a:blip r:embed="rId6">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a:spLocks noChangeArrowheads="1"/>
          </p:cNvSpPr>
          <p:nvPr/>
        </p:nvSpPr>
        <p:spPr bwMode="auto">
          <a:xfrm>
            <a:off x="5105400" y="6305550"/>
            <a:ext cx="3282950" cy="400050"/>
          </a:xfrm>
          <a:prstGeom prst="rect">
            <a:avLst/>
          </a:prstGeom>
          <a:noFill/>
          <a:ln w="9525">
            <a:noFill/>
            <a:miter lim="800000"/>
            <a:headEnd/>
            <a:tailEnd/>
          </a:ln>
        </p:spPr>
        <p:txBody>
          <a:bodyPr wrap="none">
            <a:spAutoFit/>
          </a:bodyPr>
          <a:lstStyle/>
          <a:p>
            <a:r>
              <a:rPr lang="en-US" sz="2000" b="1">
                <a:solidFill>
                  <a:srgbClr val="0070C0"/>
                </a:solidFill>
                <a:latin typeface="Times New Roman" pitchFamily="18" charset="0"/>
                <a:cs typeface="Times New Roman" pitchFamily="18" charset="0"/>
              </a:rPr>
              <a:t>Các võ sĩ bất ngờ xông ra….</a:t>
            </a:r>
          </a:p>
        </p:txBody>
      </p:sp>
      <p:sp>
        <p:nvSpPr>
          <p:cNvPr id="14" name="TextBox 13"/>
          <p:cNvSpPr txBox="1">
            <a:spLocks noChangeArrowheads="1"/>
          </p:cNvSpPr>
          <p:nvPr/>
        </p:nvSpPr>
        <p:spPr bwMode="auto">
          <a:xfrm>
            <a:off x="533400" y="1524000"/>
            <a:ext cx="7543800" cy="3170238"/>
          </a:xfrm>
          <a:prstGeom prst="rect">
            <a:avLst/>
          </a:prstGeom>
          <a:noFill/>
          <a:ln w="9525">
            <a:noFill/>
            <a:miter lim="800000"/>
            <a:headEnd/>
            <a:tailEnd/>
          </a:ln>
        </p:spPr>
        <p:txBody>
          <a:bodyPr>
            <a:spAutoFit/>
          </a:bodyPr>
          <a:lstStyle/>
          <a:p>
            <a:r>
              <a:rPr lang="en-US" sz="3200" b="1">
                <a:solidFill>
                  <a:srgbClr val="FF0000"/>
                </a:solidFill>
                <a:latin typeface="Calibri" pitchFamily="34" charset="0"/>
              </a:rPr>
              <a:t>                       </a:t>
            </a:r>
            <a:r>
              <a:rPr lang="en-US" sz="2800" b="1">
                <a:solidFill>
                  <a:srgbClr val="FF0000"/>
                </a:solidFill>
                <a:latin typeface="Calibri" pitchFamily="34" charset="0"/>
              </a:rPr>
              <a:t>THẢO LUẬN NHÓM: </a:t>
            </a:r>
          </a:p>
          <a:p>
            <a:r>
              <a:rPr lang="en-US" sz="2800" b="1" i="1">
                <a:solidFill>
                  <a:srgbClr val="FF0000"/>
                </a:solidFill>
                <a:latin typeface="Calibri" pitchFamily="34" charset="0"/>
              </a:rPr>
              <a:t>                             </a:t>
            </a:r>
            <a:r>
              <a:rPr lang="en-US" sz="2800" b="1" i="1">
                <a:solidFill>
                  <a:srgbClr val="FF0066"/>
                </a:solidFill>
                <a:latin typeface="Calibri" pitchFamily="34" charset="0"/>
              </a:rPr>
              <a:t>Kể lại câu chuyện</a:t>
            </a:r>
          </a:p>
          <a:p>
            <a:endParaRPr lang="en-US" sz="2800" b="1" i="1">
              <a:solidFill>
                <a:srgbClr val="FF0066"/>
              </a:solidFill>
              <a:latin typeface="Calibri" pitchFamily="34" charset="0"/>
            </a:endParaRPr>
          </a:p>
          <a:p>
            <a:pPr>
              <a:buFont typeface="Wingdings" pitchFamily="2" charset="2"/>
              <a:buChar char="v"/>
            </a:pPr>
            <a:r>
              <a:rPr lang="en-US" sz="2800" b="1" i="1">
                <a:latin typeface="Times New Roman" pitchFamily="18" charset="0"/>
                <a:cs typeface="Times New Roman" pitchFamily="18" charset="0"/>
              </a:rPr>
              <a:t>Giọng hồi hộp hào hứng, thể hiện được niềm khâm phục về tài trí của ông quan án.</a:t>
            </a:r>
          </a:p>
          <a:p>
            <a:pPr>
              <a:buFont typeface="Wingdings" pitchFamily="2" charset="2"/>
              <a:buChar char="v"/>
            </a:pPr>
            <a:endParaRPr lang="en-US" sz="2800" b="1" i="1">
              <a:latin typeface="Times New Roman" pitchFamily="18" charset="0"/>
              <a:cs typeface="Times New Roman" pitchFamily="18" charset="0"/>
            </a:endParaRPr>
          </a:p>
          <a:p>
            <a:pPr>
              <a:buFont typeface="Wingdings" pitchFamily="2" charset="2"/>
              <a:buChar char="v"/>
            </a:pPr>
            <a:r>
              <a:rPr lang="en-US" sz="2800" b="1" i="1">
                <a:latin typeface="Times New Roman" pitchFamily="18" charset="0"/>
                <a:cs typeface="Times New Roman" pitchFamily="18" charset="0"/>
              </a:rPr>
              <a:t> Giọng của từng nhân vật</a:t>
            </a:r>
            <a:r>
              <a:rPr lang="en-US" sz="2800" b="1" i="1">
                <a:latin typeface="Calibri" pitchFamily="34" charset="0"/>
              </a:rPr>
              <a:t>.</a:t>
            </a:r>
            <a:endParaRPr lang="en-US" sz="2800" b="1" i="1">
              <a:latin typeface="Times New Roman" pitchFamily="18" charset="0"/>
              <a:cs typeface="Times New Roman" pitchFamily="18" charset="0"/>
            </a:endParaRP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1</a:t>
            </a: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2</a:t>
            </a: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3</a:t>
            </a: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ox(in)">
                                      <p:cBhvr>
                                        <p:cTn id="11" dur="500"/>
                                        <p:tgtEl>
                                          <p:spTgt spid="14">
                                            <p:txEl>
                                              <p:pRg st="0" end="0"/>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box(in)">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1000"/>
                                        <p:tgtEl>
                                          <p:spTgt spid="14">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fade">
                                      <p:cBhvr>
                                        <p:cTn id="23" dur="1000"/>
                                        <p:tgtEl>
                                          <p:spTgt spid="1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xEl>
                                              <p:pRg st="0" end="0"/>
                                            </p:txEl>
                                          </p:spTgt>
                                        </p:tgtEl>
                                      </p:cBhvr>
                                    </p:animEffect>
                                    <p:set>
                                      <p:cBhvr>
                                        <p:cTn id="28" dur="1" fill="hold">
                                          <p:stCondLst>
                                            <p:cond delay="499"/>
                                          </p:stCondLst>
                                        </p:cTn>
                                        <p:tgtEl>
                                          <p:spTgt spid="14">
                                            <p:txEl>
                                              <p:pRg st="0" end="0"/>
                                            </p:txEl>
                                          </p:spTgt>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4">
                                            <p:txEl>
                                              <p:pRg st="1" end="1"/>
                                            </p:txEl>
                                          </p:spTgt>
                                        </p:tgtEl>
                                      </p:cBhvr>
                                    </p:animEffect>
                                    <p:set>
                                      <p:cBhvr>
                                        <p:cTn id="31" dur="1" fill="hold">
                                          <p:stCondLst>
                                            <p:cond delay="499"/>
                                          </p:stCondLst>
                                        </p:cTn>
                                        <p:tgtEl>
                                          <p:spTgt spid="14">
                                            <p:txEl>
                                              <p:pRg st="1" end="1"/>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4">
                                            <p:txEl>
                                              <p:pRg st="3" end="3"/>
                                            </p:txEl>
                                          </p:spTgt>
                                        </p:tgtEl>
                                      </p:cBhvr>
                                    </p:animEffect>
                                    <p:set>
                                      <p:cBhvr>
                                        <p:cTn id="34" dur="1" fill="hold">
                                          <p:stCondLst>
                                            <p:cond delay="499"/>
                                          </p:stCondLst>
                                        </p:cTn>
                                        <p:tgtEl>
                                          <p:spTgt spid="14">
                                            <p:txEl>
                                              <p:pRg st="3" end="3"/>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4">
                                            <p:txEl>
                                              <p:pRg st="5" end="5"/>
                                            </p:txEl>
                                          </p:spTgt>
                                        </p:tgtEl>
                                      </p:cBhvr>
                                    </p:animEffect>
                                    <p:set>
                                      <p:cBhvr>
                                        <p:cTn id="37"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0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0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00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20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3"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387012_ex .gif"/>
          <p:cNvPicPr>
            <a:picLocks noChangeAspect="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7" name="Cloud Callout 6"/>
          <p:cNvSpPr/>
          <p:nvPr/>
        </p:nvSpPr>
        <p:spPr>
          <a:xfrm>
            <a:off x="2438400" y="990600"/>
            <a:ext cx="6705600" cy="198437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2971800" y="1466850"/>
            <a:ext cx="6400800" cy="1200150"/>
          </a:xfrm>
          <a:prstGeom prst="rect">
            <a:avLst/>
          </a:prstGeom>
          <a:noFill/>
          <a:ln w="9525">
            <a:noFill/>
            <a:miter lim="800000"/>
            <a:headEnd/>
            <a:tailEnd/>
          </a:ln>
        </p:spPr>
        <p:txBody>
          <a:bodyPr>
            <a:spAutoFit/>
          </a:bodyPr>
          <a:lstStyle/>
          <a:p>
            <a:r>
              <a:rPr lang="en-US" sz="3600" b="1">
                <a:solidFill>
                  <a:srgbClr val="0070C0"/>
                </a:solidFill>
                <a:latin typeface="Calibri" pitchFamily="34" charset="0"/>
              </a:rPr>
              <a:t>B</a:t>
            </a:r>
            <a:r>
              <a:rPr lang="en-US" sz="3600" b="1">
                <a:solidFill>
                  <a:srgbClr val="0070C0"/>
                </a:solidFill>
                <a:latin typeface="Times New Roman" pitchFamily="18" charset="0"/>
                <a:cs typeface="Times New Roman" pitchFamily="18" charset="0"/>
              </a:rPr>
              <a:t>iện pháp ông dùng để tìm kẻ ăn cắp tài tình ở chỗ nào?</a:t>
            </a:r>
            <a:endParaRPr lang="en-US" sz="3600" b="1">
              <a:solidFill>
                <a:srgbClr val="0070C0"/>
              </a:solidFill>
              <a:latin typeface="Calibri" pitchFamily="34" charset="0"/>
            </a:endParaRPr>
          </a:p>
        </p:txBody>
      </p:sp>
      <p:sp>
        <p:nvSpPr>
          <p:cNvPr id="9" name="TextBox 8"/>
          <p:cNvSpPr txBox="1">
            <a:spLocks noChangeArrowheads="1"/>
          </p:cNvSpPr>
          <p:nvPr/>
        </p:nvSpPr>
        <p:spPr bwMode="auto">
          <a:xfrm>
            <a:off x="0" y="3570288"/>
            <a:ext cx="9144000" cy="2678112"/>
          </a:xfrm>
          <a:prstGeom prst="rect">
            <a:avLst/>
          </a:prstGeom>
          <a:noFill/>
          <a:ln w="9525">
            <a:noFill/>
            <a:miter lim="800000"/>
            <a:headEnd/>
            <a:tailEnd/>
          </a:ln>
        </p:spPr>
        <p:txBody>
          <a:bodyPr>
            <a:spAutoFit/>
          </a:bodyPr>
          <a:lstStyle/>
          <a:p>
            <a:pPr>
              <a:buFont typeface="Arial" charset="0"/>
              <a:buChar char="•"/>
            </a:pPr>
            <a:r>
              <a:rPr lang="en-US" sz="2800" b="1" i="1">
                <a:latin typeface="Times New Roman" pitchFamily="18" charset="0"/>
                <a:cs typeface="Times New Roman" pitchFamily="18" charset="0"/>
              </a:rPr>
              <a:t>Biện pháp dùng để tìm kẻ ăn cắp: </a:t>
            </a:r>
          </a:p>
          <a:p>
            <a:r>
              <a:rPr lang="en-US" sz="2800" b="1" i="1">
                <a:latin typeface="Times New Roman" pitchFamily="18" charset="0"/>
                <a:cs typeface="Times New Roman" pitchFamily="18" charset="0"/>
              </a:rPr>
              <a:t>+ Ông cho bỏ tiền vào nước để xem có váng dầu nổi lên không.</a:t>
            </a:r>
          </a:p>
          <a:p>
            <a:r>
              <a:rPr lang="en-US" sz="2800" b="1" i="1">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Cloud Callout 4"/>
          <p:cNvSpPr/>
          <p:nvPr/>
        </p:nvSpPr>
        <p:spPr>
          <a:xfrm>
            <a:off x="2667000" y="-152400"/>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a:spLocks noChangeArrowheads="1"/>
          </p:cNvSpPr>
          <p:nvPr/>
        </p:nvSpPr>
        <p:spPr bwMode="auto">
          <a:xfrm>
            <a:off x="3429000" y="76200"/>
            <a:ext cx="5486400" cy="1570038"/>
          </a:xfrm>
          <a:prstGeom prst="rect">
            <a:avLst/>
          </a:prstGeom>
          <a:noFill/>
          <a:ln w="9525">
            <a:noFill/>
            <a:miter lim="800000"/>
            <a:headEnd/>
            <a:tailEnd/>
          </a:ln>
        </p:spPr>
        <p:txBody>
          <a:bodyPr>
            <a:spAutoFit/>
          </a:bodyPr>
          <a:lstStyle/>
          <a:p>
            <a:r>
              <a:rPr lang="en-US" sz="3200" b="1">
                <a:solidFill>
                  <a:srgbClr val="0070C0"/>
                </a:solidFill>
                <a:latin typeface="Times New Roman" pitchFamily="18" charset="0"/>
                <a:cs typeface="Times New Roman" pitchFamily="18" charset="0"/>
              </a:rPr>
              <a:t>Biện pháp ông Nguyễn Khoa Đăng dùng để trị bọn cướp tài tình ở chỗ nào?</a:t>
            </a:r>
          </a:p>
        </p:txBody>
      </p:sp>
      <p:sp>
        <p:nvSpPr>
          <p:cNvPr id="8" name="TextBox 7"/>
          <p:cNvSpPr txBox="1">
            <a:spLocks noChangeArrowheads="1"/>
          </p:cNvSpPr>
          <p:nvPr/>
        </p:nvSpPr>
        <p:spPr bwMode="auto">
          <a:xfrm>
            <a:off x="0" y="2479675"/>
            <a:ext cx="9144000" cy="3540125"/>
          </a:xfrm>
          <a:prstGeom prst="rect">
            <a:avLst/>
          </a:prstGeom>
          <a:noFill/>
          <a:ln w="9525">
            <a:noFill/>
            <a:miter lim="800000"/>
            <a:headEnd/>
            <a:tailEnd/>
          </a:ln>
        </p:spPr>
        <p:txBody>
          <a:bodyPr>
            <a:spAutoFit/>
          </a:bodyPr>
          <a:lstStyle/>
          <a:p>
            <a:pPr>
              <a:buFont typeface="Arial" charset="0"/>
              <a:buChar char="•"/>
            </a:pPr>
            <a:r>
              <a:rPr lang="en-US" sz="2800" b="1" i="1">
                <a:latin typeface="Times New Roman" pitchFamily="18" charset="0"/>
                <a:cs typeface="Times New Roman" pitchFamily="18" charset="0"/>
              </a:rPr>
              <a:t>Biện pháp trừng trị bọn cướp đường:</a:t>
            </a:r>
          </a:p>
          <a:p>
            <a:r>
              <a:rPr lang="en-US" sz="2800" b="1" i="1">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2.gif"/>
          <p:cNvPicPr>
            <a:picLocks noChangeAspect="1"/>
          </p:cNvPicPr>
          <p:nvPr/>
        </p:nvPicPr>
        <p:blipFill>
          <a:blip r:embed="rId2">
            <a:lum/>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Hình0067.jpg"/>
          <p:cNvPicPr>
            <a:picLocks noChangeAspect="1"/>
          </p:cNvPicPr>
          <p:nvPr/>
        </p:nvPicPr>
        <p:blipFill>
          <a:blip r:embed="rId3">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4">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5">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6">
            <a:lum bright="-30000"/>
          </a:blip>
          <a:stretch>
            <a:fillRect/>
          </a:stretch>
        </p:blipFill>
        <p:spPr>
          <a:xfrm>
            <a:off x="228600" y="3581400"/>
            <a:ext cx="4267200" cy="2209800"/>
          </a:xfrm>
          <a:prstGeom prst="rect">
            <a:avLst/>
          </a:prstGeom>
          <a:ln>
            <a:noFill/>
          </a:ln>
          <a:effectLst>
            <a:softEdge rad="112500"/>
          </a:effectLst>
        </p:spPr>
      </p:pic>
      <p:sp>
        <p:nvSpPr>
          <p:cNvPr id="28679" name="TextBox 8"/>
          <p:cNvSpPr txBox="1">
            <a:spLocks noChangeArrowheads="1"/>
          </p:cNvSpPr>
          <p:nvPr/>
        </p:nvSpPr>
        <p:spPr bwMode="auto">
          <a:xfrm>
            <a:off x="838200" y="34290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0" name="Rectangle 9"/>
          <p:cNvSpPr>
            <a:spLocks noChangeArrowheads="1"/>
          </p:cNvSpPr>
          <p:nvPr/>
        </p:nvSpPr>
        <p:spPr bwMode="auto">
          <a:xfrm>
            <a:off x="152400" y="2971800"/>
            <a:ext cx="4648200" cy="70802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Anh hàng dầu mất tiền, tìm người mù đòi tiền nhưng người này ra sức chối.</a:t>
            </a:r>
          </a:p>
        </p:txBody>
      </p:sp>
      <p:sp>
        <p:nvSpPr>
          <p:cNvPr id="11" name="Rectangle 10"/>
          <p:cNvSpPr>
            <a:spLocks noChangeArrowheads="1"/>
          </p:cNvSpPr>
          <p:nvPr/>
        </p:nvSpPr>
        <p:spPr bwMode="auto">
          <a:xfrm>
            <a:off x="4572000" y="2895600"/>
            <a:ext cx="4572000" cy="101600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Quan sai người múc một chậu nước, bỏ số tiền vào chậu; vạch trần bộ mặt tên ăn cắp giả là người mù, giả ăn xin.</a:t>
            </a:r>
            <a:endParaRPr lang="en-US" sz="2000">
              <a:latin typeface="Times New Roman" pitchFamily="18" charset="0"/>
              <a:cs typeface="Times New Roman" pitchFamily="18" charset="0"/>
            </a:endParaRPr>
          </a:p>
        </p:txBody>
      </p:sp>
      <p:sp>
        <p:nvSpPr>
          <p:cNvPr id="12" name="Rectangle 11"/>
          <p:cNvSpPr>
            <a:spLocks noChangeArrowheads="1"/>
          </p:cNvSpPr>
          <p:nvPr/>
        </p:nvSpPr>
        <p:spPr bwMode="auto">
          <a:xfrm>
            <a:off x="0" y="5765800"/>
            <a:ext cx="4648200" cy="101600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Quan sai một số võ sĩ đem theo vũ khí ngồi vào trong hòm gỗ, rồi sai quân sĩ cải trang thành ân phu khiêngcác hòm đó.</a:t>
            </a:r>
          </a:p>
        </p:txBody>
      </p:sp>
      <p:sp>
        <p:nvSpPr>
          <p:cNvPr id="13" name="Rectangle 12"/>
          <p:cNvSpPr>
            <a:spLocks noChangeArrowheads="1"/>
          </p:cNvSpPr>
          <p:nvPr/>
        </p:nvSpPr>
        <p:spPr bwMode="auto">
          <a:xfrm>
            <a:off x="4800600" y="5997575"/>
            <a:ext cx="4038600" cy="70802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Các võ sĩ bất ngờ xông ra đánh giết bọn cướp.</a:t>
            </a:r>
            <a:endParaRPr lang="en-US" sz="20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ease-bobo31-autumn1024no.jpg">
            <a:hlinkClick r:id="rId2" action="ppaction://hlinksldjump"/>
          </p:cNvPr>
          <p:cNvPicPr>
            <a:picLocks noChangeAspect="1"/>
          </p:cNvPicPr>
          <p:nvPr/>
        </p:nvPicPr>
        <p:blipFill>
          <a:blip r:embed="rId3"/>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a:spLocks noChangeArrowheads="1"/>
          </p:cNvSpPr>
          <p:nvPr/>
        </p:nvSpPr>
        <p:spPr bwMode="auto">
          <a:xfrm>
            <a:off x="609600" y="2286000"/>
            <a:ext cx="8001000" cy="3540125"/>
          </a:xfrm>
          <a:prstGeom prst="rect">
            <a:avLst/>
          </a:prstGeom>
          <a:noFill/>
          <a:ln w="9525">
            <a:noFill/>
            <a:miter lim="800000"/>
            <a:headEnd/>
            <a:tailEnd/>
          </a:ln>
        </p:spPr>
        <p:txBody>
          <a:bodyPr>
            <a:spAutoFit/>
          </a:bodyPr>
          <a:lstStyle/>
          <a:p>
            <a:pPr algn="just"/>
            <a:r>
              <a:rPr lang="en-US" sz="3200" b="1">
                <a:solidFill>
                  <a:srgbClr val="002060"/>
                </a:solidFill>
                <a:latin typeface="Times New Roman" pitchFamily="18" charset="0"/>
                <a:cs typeface="Times New Roman" pitchFamily="18" charset="0"/>
              </a:rPr>
              <a:t>     Ý nghĩa của câu chuyện: </a:t>
            </a:r>
            <a:r>
              <a:rPr lang="en-US" sz="3200" b="1">
                <a:solidFill>
                  <a:srgbClr val="FF0000"/>
                </a:solidFill>
                <a:latin typeface="Times New Roman" pitchFamily="18" charset="0"/>
                <a:cs typeface="Times New Roman" pitchFamily="18" charset="0"/>
              </a:rPr>
              <a:t>Ca ngợi ông Nguyễn Khoa Đăng thông minh, tài trí, giỏi xét xử các vụ án, có công trừng trị bọn cướp, bảo vệ cuộc sống yên bình cho nhân dân.</a:t>
            </a: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p:txBody>
      </p:sp>
      <p:pic>
        <p:nvPicPr>
          <p:cNvPr id="5" name="Picture 4" descr="0457966.jpg"/>
          <p:cNvPicPr>
            <a:picLocks noChangeAspect="1"/>
          </p:cNvPicPr>
          <p:nvPr/>
        </p:nvPicPr>
        <p:blipFill>
          <a:blip r:embed="rId4"/>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387012_ex .gif"/>
          <p:cNvPicPr>
            <a:picLocks noChangeAspect="1"/>
          </p:cNvPicPr>
          <p:nvPr/>
        </p:nvPicPr>
        <p:blipFill>
          <a:blip r:embed="rId2"/>
          <a:srcRect/>
          <a:stretch>
            <a:fillRect/>
          </a:stretch>
        </p:blipFill>
        <p:spPr bwMode="auto">
          <a:xfrm>
            <a:off x="0" y="0"/>
            <a:ext cx="9144000" cy="7543800"/>
          </a:xfrm>
          <a:prstGeom prst="rect">
            <a:avLst/>
          </a:prstGeom>
          <a:noFill/>
          <a:ln w="9525">
            <a:noFill/>
            <a:miter lim="800000"/>
            <a:headEnd/>
            <a:tailEnd/>
          </a:ln>
        </p:spPr>
      </p:pic>
      <p:sp>
        <p:nvSpPr>
          <p:cNvPr id="3" name="TextBox 2"/>
          <p:cNvSpPr txBox="1">
            <a:spLocks noChangeArrowheads="1"/>
          </p:cNvSpPr>
          <p:nvPr/>
        </p:nvSpPr>
        <p:spPr bwMode="auto">
          <a:xfrm>
            <a:off x="381000" y="2133600"/>
            <a:ext cx="7315200" cy="3078163"/>
          </a:xfrm>
          <a:prstGeom prst="rect">
            <a:avLst/>
          </a:prstGeom>
          <a:noFill/>
          <a:ln w="9525">
            <a:noFill/>
            <a:miter lim="800000"/>
            <a:headEnd/>
            <a:tailEnd/>
          </a:ln>
        </p:spPr>
        <p:txBody>
          <a:bodyPr>
            <a:spAutoFit/>
          </a:bodyPr>
          <a:lstStyle/>
          <a:p>
            <a:pPr algn="ctr"/>
            <a:r>
              <a:rPr lang="en-US" sz="3600" b="1" i="1">
                <a:solidFill>
                  <a:srgbClr val="FF0000"/>
                </a:solidFill>
                <a:latin typeface="Times New Roman" pitchFamily="18" charset="0"/>
                <a:cs typeface="Times New Roman" pitchFamily="18" charset="0"/>
              </a:rPr>
              <a:t>Củng cố dặn dò:</a:t>
            </a:r>
          </a:p>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a:p>
            <a:pPr>
              <a:buFont typeface="Arial" charset="0"/>
              <a:buChar char="•"/>
            </a:pPr>
            <a:r>
              <a:rPr lang="en-US" sz="2800" b="1">
                <a:solidFill>
                  <a:srgbClr val="FF0066"/>
                </a:solidFill>
                <a:latin typeface="Times New Roman" pitchFamily="18" charset="0"/>
                <a:cs typeface="Times New Roman" pitchFamily="18" charset="0"/>
              </a:rPr>
              <a:t> </a:t>
            </a:r>
            <a:r>
              <a:rPr lang="en-US" sz="3200" b="1">
                <a:solidFill>
                  <a:srgbClr val="FF0066"/>
                </a:solidFill>
                <a:latin typeface="Times New Roman" pitchFamily="18" charset="0"/>
                <a:cs typeface="Times New Roman" pitchFamily="18" charset="0"/>
              </a:rPr>
              <a:t>Về nhà: tập kể lại câu chuyện.</a:t>
            </a:r>
          </a:p>
          <a:p>
            <a:pPr>
              <a:buFont typeface="Arial" charset="0"/>
              <a:buChar char="•"/>
            </a:pPr>
            <a:endParaRPr lang="en-US" sz="2000">
              <a:latin typeface="Times New Roman" pitchFamily="18" charset="0"/>
              <a:cs typeface="Times New Roman" pitchFamily="18" charset="0"/>
            </a:endParaRPr>
          </a:p>
          <a:p>
            <a:pPr>
              <a:buFont typeface="Arial" charset="0"/>
              <a:buChar char="•"/>
            </a:pPr>
            <a:endParaRPr lang="en-US" sz="2000">
              <a:latin typeface="Times New Roman" pitchFamily="18" charset="0"/>
              <a:cs typeface="Times New Roman" pitchFamily="18" charset="0"/>
            </a:endParaRPr>
          </a:p>
          <a:p>
            <a:pPr>
              <a:buFont typeface="Arial" charset="0"/>
              <a:buChar char="•"/>
            </a:pPr>
            <a:r>
              <a:rPr lang="en-US" sz="3200" b="1">
                <a:solidFill>
                  <a:srgbClr val="FF0066"/>
                </a:solidFill>
                <a:latin typeface="Times New Roman" pitchFamily="18" charset="0"/>
                <a:cs typeface="Times New Roman" pitchFamily="18" charset="0"/>
              </a:rPr>
              <a:t> Chuẩn bị cho bài kể chuyện tiếp theo.</a:t>
            </a:r>
          </a:p>
        </p:txBody>
      </p:sp>
      <p:pic>
        <p:nvPicPr>
          <p:cNvPr id="5" name="Picture 4" descr="1855392mxd9ra0rqp.gif"/>
          <p:cNvPicPr>
            <a:picLocks noChangeAspect="1"/>
          </p:cNvPicPr>
          <p:nvPr/>
        </p:nvPicPr>
        <p:blipFill>
          <a:blip r:embed="rId3"/>
          <a:stretch>
            <a:fillRect/>
          </a:stretch>
        </p:blipFill>
        <p:spPr>
          <a:xfrm>
            <a:off x="6705600" y="1524000"/>
            <a:ext cx="2286000" cy="3690937"/>
          </a:xfrm>
          <a:prstGeom prst="ellipse">
            <a:avLst/>
          </a:prstGeom>
          <a:ln>
            <a:noFill/>
          </a:ln>
          <a:effectLst>
            <a:softEdge rad="112500"/>
          </a:effectLst>
        </p:spPr>
      </p:pic>
      <p:pic>
        <p:nvPicPr>
          <p:cNvPr id="6" name="Picture 5" descr="1950086jpndb9kx1g.gif"/>
          <p:cNvPicPr>
            <a:picLocks noChangeAspect="1"/>
          </p:cNvPicPr>
          <p:nvPr/>
        </p:nvPicPr>
        <p:blipFill>
          <a:blip r:embed="rId4"/>
          <a:srcRect/>
          <a:stretch>
            <a:fillRect/>
          </a:stretch>
        </p:blipFill>
        <p:spPr bwMode="auto">
          <a:xfrm rot="-614891">
            <a:off x="6858000" y="1828800"/>
            <a:ext cx="762000" cy="1905000"/>
          </a:xfrm>
          <a:prstGeom prst="rect">
            <a:avLst/>
          </a:prstGeom>
          <a:noFill/>
          <a:ln w="9525">
            <a:noFill/>
            <a:miter lim="800000"/>
            <a:headEnd/>
            <a:tailEnd/>
          </a:ln>
        </p:spPr>
      </p:pic>
      <p:pic>
        <p:nvPicPr>
          <p:cNvPr id="8" name="Picture 7" descr="hoa động.gif"/>
          <p:cNvPicPr>
            <a:picLocks noChangeAspect="1"/>
          </p:cNvPicPr>
          <p:nvPr/>
        </p:nvPicPr>
        <p:blipFill>
          <a:blip r:embed="rId5"/>
          <a:srcRect/>
          <a:stretch>
            <a:fillRect/>
          </a:stretch>
        </p:blipFill>
        <p:spPr bwMode="auto">
          <a:xfrm>
            <a:off x="304800" y="152400"/>
            <a:ext cx="2600325" cy="2552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5.jpg"/>
          <p:cNvPicPr>
            <a:picLocks noChangeAspect="1"/>
          </p:cNvPicPr>
          <p:nvPr/>
        </p:nvPicPr>
        <p:blipFill>
          <a:blip r:embed="rId2"/>
          <a:stretch>
            <a:fillRect/>
          </a:stretch>
        </p:blipFill>
        <p:spPr>
          <a:xfrm>
            <a:off x="25400" y="0"/>
            <a:ext cx="8940800" cy="6705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rot="312734">
            <a:off x="-163076" y="457200"/>
            <a:ext cx="10134600" cy="3581400"/>
          </a:xfrm>
          <a:prstGeom prst="rect">
            <a:avLst/>
          </a:prstGeom>
          <a:noFill/>
        </p:spPr>
        <p:txBody>
          <a:bodyPr spcFirstLastPara="1">
            <a:prstTxWarp prst="textArchUp">
              <a:avLst/>
            </a:prstTxWarp>
            <a:spAutoFit/>
            <a:scene3d>
              <a:camera prst="perspectiveLef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4800" b="1" dirty="0">
                <a:ln w="11430"/>
                <a:solidFill>
                  <a:srgbClr val="00FF00"/>
                </a:soli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TIẾT HỌC ĐẾN </a:t>
            </a:r>
            <a:r>
              <a:rPr lang="en-US" sz="4400" b="1" dirty="0">
                <a:ln w="11430"/>
                <a:solidFill>
                  <a:srgbClr val="00FF00"/>
                </a:soli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ĐÂY LÀ KẾT THÚC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endParaRPr>
          </a:p>
        </p:txBody>
      </p:sp>
      <p:sp>
        <p:nvSpPr>
          <p:cNvPr id="4" name="TextBox 3"/>
          <p:cNvSpPr txBox="1"/>
          <p:nvPr/>
        </p:nvSpPr>
        <p:spPr>
          <a:xfrm>
            <a:off x="685800" y="4267200"/>
            <a:ext cx="8458200" cy="1600200"/>
          </a:xfrm>
          <a:prstGeom prst="rect">
            <a:avLst/>
          </a:prstGeom>
          <a:noFill/>
        </p:spPr>
        <p:txBody>
          <a:bodyPr spcFirstLastPara="1" wrap="none">
            <a:prstTxWarp prst="textArchDown">
              <a:avLst/>
            </a:prstTxWarp>
            <a:spAutoFit/>
            <a:scene3d>
              <a:camera prst="orthographicFront"/>
              <a:lightRig rig="threePt" dir="t"/>
            </a:scene3d>
            <a:sp3d extrusionH="57150">
              <a:bevelT w="38100" h="38100"/>
            </a:sp3d>
          </a:bodyPr>
          <a:lstStyle/>
          <a:p>
            <a:pPr fontAlgn="auto">
              <a:spcBef>
                <a:spcPts val="0"/>
              </a:spcBef>
              <a:spcAft>
                <a:spcPts val="0"/>
              </a:spcAft>
              <a:defRPr/>
            </a:pPr>
            <a:r>
              <a:rPr lang="en-US" sz="3200">
                <a:ln cmpd="sng">
                  <a:solidFill>
                    <a:schemeClr val="tx1"/>
                  </a:solidFill>
                </a:ln>
                <a:effectLst>
                  <a:outerShdw blurRad="50800" dist="50800" dir="5400000" algn="ctr" rotWithShape="0">
                    <a:srgbClr val="000000">
                      <a:alpha val="99000"/>
                    </a:srgbClr>
                  </a:outerShdw>
                </a:effectLst>
                <a:latin typeface="Times New Roman" pitchFamily="18" charset="0"/>
                <a:cs typeface="Times New Roman" pitchFamily="18" charset="0"/>
              </a:rPr>
              <a:t>             XIN </a:t>
            </a:r>
            <a:r>
              <a:rPr lang="en-US" sz="3200" dirty="0">
                <a:ln cmpd="sng">
                  <a:solidFill>
                    <a:schemeClr val="tx1"/>
                  </a:solidFill>
                </a:ln>
                <a:effectLst>
                  <a:outerShdw blurRad="50800" dist="50800" dir="5400000" algn="ctr" rotWithShape="0">
                    <a:srgbClr val="000000">
                      <a:alpha val="99000"/>
                    </a:srgbClr>
                  </a:outerShdw>
                </a:effectLst>
                <a:latin typeface="Times New Roman" pitchFamily="18" charset="0"/>
                <a:cs typeface="Times New Roman" pitchFamily="18" charset="0"/>
              </a:rPr>
              <a:t>TRÂN TRỌNG CẢM ƠN </a:t>
            </a:r>
          </a:p>
          <a:p>
            <a:pPr fontAlgn="auto">
              <a:spcBef>
                <a:spcPts val="0"/>
              </a:spcBef>
              <a:spcAft>
                <a:spcPts val="0"/>
              </a:spcAft>
              <a:defRPr/>
            </a:pPr>
            <a:r>
              <a:rPr lang="en-US" sz="3200" dirty="0">
                <a:ln cmpd="sng">
                  <a:solidFill>
                    <a:schemeClr val="tx1"/>
                  </a:solidFill>
                </a:ln>
                <a:effectLst>
                  <a:outerShdw blurRad="50800" dist="50800" dir="5400000" algn="ctr" rotWithShape="0">
                    <a:srgbClr val="000000">
                      <a:alpha val="99000"/>
                    </a:srgbClr>
                  </a:outerShdw>
                </a:effectLst>
                <a:latin typeface="Times New Roman" pitchFamily="18" charset="0"/>
                <a:cs typeface="Times New Roman" pitchFamily="18" charset="0"/>
              </a:rPr>
              <a:t>VÀ KÍNH CHÚC QUÝ THẦY CÔ MẠNH KHỎE!</a:t>
            </a:r>
          </a:p>
        </p:txBody>
      </p:sp>
      <p:pic>
        <p:nvPicPr>
          <p:cNvPr id="8" name="Picture 7" descr="191994rtvgza2v6l.gif"/>
          <p:cNvPicPr>
            <a:picLocks noChangeAspect="1"/>
          </p:cNvPicPr>
          <p:nvPr/>
        </p:nvPicPr>
        <p:blipFill>
          <a:blip r:embed="rId3"/>
          <a:stretch>
            <a:fillRect/>
          </a:stretch>
        </p:blipFill>
        <p:spPr>
          <a:xfrm rot="485581">
            <a:off x="914400" y="2895600"/>
            <a:ext cx="3657600" cy="2438400"/>
          </a:xfrm>
          <a:prstGeom prst="ellipse">
            <a:avLst/>
          </a:prstGeom>
          <a:ln>
            <a:noFill/>
          </a:ln>
          <a:effectLst>
            <a:softEdge rad="112500"/>
          </a:effectLst>
        </p:spPr>
      </p:pic>
      <p:pic>
        <p:nvPicPr>
          <p:cNvPr id="9" name="Picture 8" descr="1280201vk0nhk9a6c.gif"/>
          <p:cNvPicPr>
            <a:picLocks noChangeAspect="1"/>
          </p:cNvPicPr>
          <p:nvPr/>
        </p:nvPicPr>
        <p:blipFill>
          <a:blip r:embed="rId4"/>
          <a:srcRect/>
          <a:stretch>
            <a:fillRect/>
          </a:stretch>
        </p:blipFill>
        <p:spPr bwMode="auto">
          <a:xfrm rot="-3822731">
            <a:off x="3515519" y="153194"/>
            <a:ext cx="3165475" cy="3681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9"/>
          <p:cNvSpPr>
            <a:spLocks noGrp="1"/>
          </p:cNvSpPr>
          <p:nvPr>
            <p:ph type="ctrTitle"/>
          </p:nvPr>
        </p:nvSpPr>
        <p:spPr/>
        <p:txBody>
          <a:bodyPr/>
          <a:lstStyle/>
          <a:p>
            <a:endParaRPr lang="en-US" smtClean="0"/>
          </a:p>
        </p:txBody>
      </p:sp>
      <p:sp>
        <p:nvSpPr>
          <p:cNvPr id="11" name="Subtitle 10"/>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4" name="Content Placeholder 3" descr="1402827985[1].jpg"/>
          <p:cNvPicPr>
            <a:picLocks noGrp="1" noChangeAspect="1"/>
          </p:cNvPicPr>
          <p:nvPr>
            <p:ph idx="4294967295"/>
          </p:nvPr>
        </p:nvPicPr>
        <p:blipFill>
          <a:blip r:embed="rId2"/>
          <a:srcRect/>
          <a:stretch>
            <a:fillRect/>
          </a:stretch>
        </p:blipFill>
        <p:spPr>
          <a:xfrm>
            <a:off x="0" y="0"/>
            <a:ext cx="9144000" cy="6858000"/>
          </a:xfrm>
        </p:spPr>
      </p:pic>
      <p:sp>
        <p:nvSpPr>
          <p:cNvPr id="18" name="TextBox 17"/>
          <p:cNvSpPr txBox="1">
            <a:spLocks noChangeArrowheads="1"/>
          </p:cNvSpPr>
          <p:nvPr/>
        </p:nvSpPr>
        <p:spPr bwMode="auto">
          <a:xfrm>
            <a:off x="1371600" y="0"/>
            <a:ext cx="7062788" cy="584775"/>
          </a:xfrm>
          <a:prstGeom prst="rect">
            <a:avLst/>
          </a:prstGeom>
          <a:noFill/>
          <a:ln w="9525">
            <a:noFill/>
            <a:miter lim="800000"/>
            <a:headEnd/>
            <a:tailEnd/>
          </a:ln>
        </p:spPr>
        <p:txBody>
          <a:bodyPr>
            <a:spAutoFit/>
          </a:bodyPr>
          <a:lstStyle/>
          <a:p>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p:txBody>
      </p:sp>
      <p:pic>
        <p:nvPicPr>
          <p:cNvPr id="6" name="Picture 2" descr="C:\Documents and Settings\Administrator\My Documents\Downloads\Video\Hình0068.jpg"/>
          <p:cNvPicPr>
            <a:picLocks noChangeAspect="1" noChangeArrowheads="1"/>
          </p:cNvPicPr>
          <p:nvPr/>
        </p:nvPicPr>
        <p:blipFill>
          <a:blip r:embed="rId3"/>
          <a:srcRect/>
          <a:stretch>
            <a:fillRect/>
          </a:stretch>
        </p:blipFill>
        <p:spPr bwMode="auto">
          <a:xfrm>
            <a:off x="4343400" y="990600"/>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a:prstTxWarp prst="textWave1">
              <a:avLst>
                <a:gd name="adj1" fmla="val 12500"/>
                <a:gd name="adj2" fmla="val -257"/>
              </a:avLst>
            </a:prstTxWarp>
            <a:spAutoFit/>
          </a:bodyPr>
          <a:lstStyle/>
          <a:p>
            <a:pPr fontAlgn="auto">
              <a:spcBef>
                <a:spcPts val="0"/>
              </a:spcBef>
              <a:spcAft>
                <a:spcPts val="0"/>
              </a:spcAft>
              <a:defRPr/>
            </a:pPr>
            <a:r>
              <a:rPr lang="en-US" sz="2000" dirty="0" err="1">
                <a:latin typeface="+mn-lt"/>
              </a:rPr>
              <a:t>ooogg</a:t>
            </a:r>
            <a:endParaRPr lang="en-US" sz="2000" dirty="0">
              <a:latin typeface="+mn-lt"/>
            </a:endParaRPr>
          </a:p>
        </p:txBody>
      </p:sp>
      <p:sp>
        <p:nvSpPr>
          <p:cNvPr id="8" name="TextBox 7"/>
          <p:cNvSpPr txBox="1">
            <a:spLocks noChangeArrowheads="1"/>
          </p:cNvSpPr>
          <p:nvPr/>
        </p:nvSpPr>
        <p:spPr bwMode="auto">
          <a:xfrm>
            <a:off x="228600" y="1676400"/>
            <a:ext cx="4876800" cy="397033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Nguyễn Khoa Đăng(1691- 1725)- quê Thừa Thiên Huế. Ông là một vị quan thời chúa Nguyễn, văn võ toàn tài, rất có tài xét xử các vụ án, đem lại sự công bằng cho người lương thiện. Ông cũng là người có công lớn trừng trị bọn cướp, tiêu diệt chúng đến tận sào huyệt.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ox(in)">
                                      <p:cBhvr>
                                        <p:cTn id="17" dur="500"/>
                                        <p:tgtEl>
                                          <p:spTgt spid="18">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2.jpg"/>
          <p:cNvPicPr>
            <a:picLocks noChangeAspect="1"/>
          </p:cNvPicPr>
          <p:nvPr/>
        </p:nvPicPr>
        <p:blipFill>
          <a:blip r:embed="rId3">
            <a:lum bright="30000"/>
          </a:blip>
          <a:stretch>
            <a:fillRect/>
          </a:stretch>
        </p:blipFill>
        <p:spPr>
          <a:xfrm>
            <a:off x="0" y="0"/>
            <a:ext cx="9144000" cy="792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a:spLocks noChangeArrowheads="1"/>
          </p:cNvSpPr>
          <p:nvPr/>
        </p:nvSpPr>
        <p:spPr bwMode="auto">
          <a:xfrm>
            <a:off x="1676400" y="-76200"/>
            <a:ext cx="7239000" cy="1631950"/>
          </a:xfrm>
          <a:prstGeom prst="rect">
            <a:avLst/>
          </a:prstGeom>
          <a:noFill/>
          <a:ln w="9525">
            <a:noFill/>
            <a:miter lim="800000"/>
            <a:headEnd/>
            <a:tailEnd/>
          </a:ln>
        </p:spPr>
        <p:txBody>
          <a:bodyPr>
            <a:spAutoFit/>
          </a:bodyPr>
          <a:lstStyle/>
          <a:p>
            <a:r>
              <a:rPr lang="en-US" sz="2000" b="1" i="1" dirty="0">
                <a:latin typeface="Times New Roman" pitchFamily="18" charset="0"/>
                <a:cs typeface="Times New Roman" pitchFamily="18" charset="0"/>
              </a:rPr>
              <a:t>                 </a:t>
            </a:r>
          </a:p>
          <a:p>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a:p>
            <a:endParaRPr lang="en-US" sz="28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dirty="0">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f"/>
          <p:cNvPicPr>
            <a:picLocks noChangeAspect="1"/>
          </p:cNvPicPr>
          <p:nvPr/>
        </p:nvPicPr>
        <p:blipFill>
          <a:blip r:embed="rId2"/>
          <a:srcRect/>
          <a:stretch>
            <a:fillRect/>
          </a:stretch>
        </p:blipFill>
        <p:spPr bwMode="auto">
          <a:xfrm>
            <a:off x="0" y="5334000"/>
            <a:ext cx="9144000" cy="1524000"/>
          </a:xfrm>
          <a:prstGeom prst="rect">
            <a:avLst/>
          </a:prstGeom>
          <a:noFill/>
          <a:ln w="9525">
            <a:noFill/>
            <a:miter lim="800000"/>
            <a:headEnd/>
            <a:tailEnd/>
          </a:ln>
        </p:spPr>
      </p:pic>
      <p:pic>
        <p:nvPicPr>
          <p:cNvPr id="4" name="Picture 3" descr="1855392mxd9ra0rqp.gif"/>
          <p:cNvPicPr>
            <a:picLocks noChangeAspect="1"/>
          </p:cNvPicPr>
          <p:nvPr/>
        </p:nvPicPr>
        <p:blipFill>
          <a:blip r:embed="rId3"/>
          <a:srcRect/>
          <a:stretch>
            <a:fillRect/>
          </a:stretch>
        </p:blipFill>
        <p:spPr bwMode="auto">
          <a:xfrm>
            <a:off x="6629400" y="0"/>
            <a:ext cx="2514600" cy="6162675"/>
          </a:xfrm>
          <a:prstGeom prst="rect">
            <a:avLst/>
          </a:prstGeom>
          <a:noFill/>
          <a:ln w="9525">
            <a:noFill/>
            <a:miter lim="800000"/>
            <a:headEnd/>
            <a:tailEnd/>
          </a:ln>
        </p:spPr>
      </p:pic>
      <p:sp>
        <p:nvSpPr>
          <p:cNvPr id="5" name="TextBox 4"/>
          <p:cNvSpPr txBox="1">
            <a:spLocks noChangeArrowheads="1"/>
          </p:cNvSpPr>
          <p:nvPr/>
        </p:nvSpPr>
        <p:spPr bwMode="auto">
          <a:xfrm>
            <a:off x="1524000" y="22225"/>
            <a:ext cx="7239000" cy="523220"/>
          </a:xfrm>
          <a:prstGeom prst="rect">
            <a:avLst/>
          </a:prstGeom>
          <a:noFill/>
          <a:ln w="9525">
            <a:noFill/>
            <a:miter lim="800000"/>
            <a:headEnd/>
            <a:tailEnd/>
          </a:ln>
        </p:spPr>
        <p:txBody>
          <a:bodyPr>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p:txBody>
      </p:sp>
      <p:sp>
        <p:nvSpPr>
          <p:cNvPr id="6" name="TextBox 5"/>
          <p:cNvSpPr txBox="1">
            <a:spLocks noChangeArrowheads="1"/>
          </p:cNvSpPr>
          <p:nvPr/>
        </p:nvSpPr>
        <p:spPr bwMode="auto">
          <a:xfrm>
            <a:off x="533400" y="1085850"/>
            <a:ext cx="7086600" cy="4400550"/>
          </a:xfrm>
          <a:prstGeom prst="rect">
            <a:avLst/>
          </a:prstGeom>
          <a:noFill/>
          <a:ln w="9525">
            <a:noFill/>
            <a:miter lim="800000"/>
            <a:headEnd/>
            <a:tailEnd/>
          </a:ln>
        </p:spPr>
        <p:txBody>
          <a:bodyPr>
            <a:spAutoFit/>
          </a:bodyPr>
          <a:lstStyle/>
          <a:p>
            <a:pPr marL="342900" indent="-342900"/>
            <a:r>
              <a:rPr lang="en-US" sz="2800" b="1">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Câu chuyện gồm có mấy đoạn?</a:t>
            </a:r>
          </a:p>
          <a:p>
            <a:pPr marL="342900" indent="-342900"/>
            <a:r>
              <a:rPr lang="en-US" sz="2800" b="1">
                <a:latin typeface="Times New Roman" pitchFamily="18" charset="0"/>
                <a:cs typeface="Times New Roman" pitchFamily="18" charset="0"/>
              </a:rPr>
              <a:t>  - Có 2 đoạn: </a:t>
            </a:r>
          </a:p>
          <a:p>
            <a:pPr marL="342900" indent="-342900"/>
            <a:r>
              <a:rPr lang="en-US" sz="2800" b="1">
                <a:latin typeface="Times New Roman" pitchFamily="18" charset="0"/>
                <a:cs typeface="Times New Roman" pitchFamily="18" charset="0"/>
              </a:rPr>
              <a:t>  Đoạn 1: Quan án xử kiện.</a:t>
            </a:r>
          </a:p>
          <a:p>
            <a:pPr marL="342900" indent="-342900"/>
            <a:r>
              <a:rPr lang="en-US" sz="2800" b="1">
                <a:latin typeface="Times New Roman" pitchFamily="18" charset="0"/>
                <a:cs typeface="Times New Roman" pitchFamily="18" charset="0"/>
              </a:rPr>
              <a:t>  Đoạn 2: Quan án trừng trị bọn cướp đường.</a:t>
            </a:r>
          </a:p>
          <a:p>
            <a:pPr marL="342900" indent="-342900"/>
            <a:r>
              <a:rPr lang="en-US" sz="2800" b="1">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Đoạn thứ nhất có mấy nhân vật chính?</a:t>
            </a:r>
          </a:p>
          <a:p>
            <a:pPr marL="342900" indent="-342900"/>
            <a:r>
              <a:rPr lang="en-US" sz="2800" b="1">
                <a:latin typeface="Times New Roman" pitchFamily="18" charset="0"/>
                <a:cs typeface="Times New Roman" pitchFamily="18" charset="0"/>
              </a:rPr>
              <a:t>  - Có 3 nhân vật chính: quan án Nguyễn Khoa Đăng,  anh hàng dầu, người mù.                                               </a:t>
            </a:r>
          </a:p>
          <a:p>
            <a:pPr marL="342900" indent="-342900"/>
            <a:r>
              <a:rPr lang="en-US" sz="2800" b="1">
                <a:solidFill>
                  <a:srgbClr val="002060"/>
                </a:solidFill>
                <a:latin typeface="Times New Roman" pitchFamily="18" charset="0"/>
                <a:cs typeface="Times New Roman" pitchFamily="18" charset="0"/>
              </a:rPr>
              <a:t>  ▪ </a:t>
            </a:r>
            <a:r>
              <a:rPr lang="en-US" sz="2800" b="1">
                <a:solidFill>
                  <a:srgbClr val="FF0000"/>
                </a:solidFill>
                <a:latin typeface="Times New Roman" pitchFamily="18" charset="0"/>
                <a:cs typeface="Times New Roman" pitchFamily="18" charset="0"/>
              </a:rPr>
              <a:t>Đoạn thứ hai có những nhân vật nào?</a:t>
            </a:r>
            <a:r>
              <a:rPr lang="en-US">
                <a:solidFill>
                  <a:srgbClr val="FF0000"/>
                </a:solidFill>
                <a:latin typeface="Times New Roman" pitchFamily="18" charset="0"/>
                <a:cs typeface="Times New Roman" pitchFamily="18" charset="0"/>
              </a:rPr>
              <a:t> </a:t>
            </a:r>
          </a:p>
          <a:p>
            <a:pPr marL="342900" indent="-342900"/>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 Có các nhân vật: quan án, các võ sĩ và những kẻ cướp.</a:t>
            </a:r>
            <a:endParaRPr lang="en-US">
              <a:latin typeface="Times New Roman" pitchFamily="18" charset="0"/>
              <a:cs typeface="Times New Roman" pitchFamily="18" charset="0"/>
            </a:endParaRPr>
          </a:p>
        </p:txBody>
      </p:sp>
      <p:pic>
        <p:nvPicPr>
          <p:cNvPr id="9" name="Picture 8" descr="1950086jpndb9kx1g.gif"/>
          <p:cNvPicPr>
            <a:picLocks noChangeAspect="1"/>
          </p:cNvPicPr>
          <p:nvPr/>
        </p:nvPicPr>
        <p:blipFill>
          <a:blip r:embed="rId4"/>
          <a:srcRect/>
          <a:stretch>
            <a:fillRect/>
          </a:stretch>
        </p:blipFill>
        <p:spPr bwMode="auto">
          <a:xfrm rot="2034346">
            <a:off x="261938" y="-134938"/>
            <a:ext cx="850900" cy="15621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000"/>
                                        <p:tgtEl>
                                          <p:spTgt spid="6">
                                            <p:txEl>
                                              <p:pRg st="1" end="1"/>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2000"/>
                                        <p:tgtEl>
                                          <p:spTgt spid="6">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10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20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10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smtClean="0"/>
          </a:p>
        </p:txBody>
      </p:sp>
      <p:pic>
        <p:nvPicPr>
          <p:cNvPr id="4" name="Content Placeholder 3" descr="Wallpaper_0011.jpg"/>
          <p:cNvPicPr>
            <a:picLocks noGrp="1" noChangeAspect="1"/>
          </p:cNvPicPr>
          <p:nvPr>
            <p:ph idx="1"/>
          </p:nvPr>
        </p:nvPicPr>
        <p:blipFill>
          <a:blip r:embed="rId2"/>
          <a:srcRect/>
          <a:stretch>
            <a:fillRect/>
          </a:stretch>
        </p:blipFill>
        <p:spPr>
          <a:xfrm>
            <a:off x="0" y="0"/>
            <a:ext cx="9144000" cy="6858000"/>
          </a:xfrm>
        </p:spPr>
      </p:pic>
      <p:sp>
        <p:nvSpPr>
          <p:cNvPr id="5" name="TextBox 4"/>
          <p:cNvSpPr txBox="1">
            <a:spLocks noChangeArrowheads="1"/>
          </p:cNvSpPr>
          <p:nvPr/>
        </p:nvSpPr>
        <p:spPr bwMode="auto">
          <a:xfrm>
            <a:off x="1143000" y="1828800"/>
            <a:ext cx="7516813" cy="523875"/>
          </a:xfrm>
          <a:prstGeom prst="rect">
            <a:avLst/>
          </a:prstGeom>
          <a:noFill/>
          <a:ln w="9525">
            <a:noFill/>
            <a:miter lim="800000"/>
            <a:headEnd/>
            <a:tailEnd/>
          </a:ln>
        </p:spPr>
        <p:txBody>
          <a:bodyPr wrap="none">
            <a:spAutoFit/>
          </a:bodyPr>
          <a:lstStyle/>
          <a:p>
            <a:pPr>
              <a:buFont typeface="Arial" charset="0"/>
              <a:buChar char="•"/>
            </a:pPr>
            <a:r>
              <a:rPr lang="en-US" sz="2800" b="1">
                <a:latin typeface="Times New Roman" pitchFamily="18" charset="0"/>
                <a:cs typeface="Times New Roman" pitchFamily="18" charset="0"/>
              </a:rPr>
              <a:t> truông: </a:t>
            </a:r>
            <a:r>
              <a:rPr lang="en-US" sz="2800" b="1">
                <a:solidFill>
                  <a:srgbClr val="FF0066"/>
                </a:solidFill>
                <a:latin typeface="Times New Roman" pitchFamily="18" charset="0"/>
                <a:cs typeface="Times New Roman" pitchFamily="18" charset="0"/>
              </a:rPr>
              <a:t>vùng đất hoang, rộng, có nhiều cây cỏ.</a:t>
            </a:r>
          </a:p>
        </p:txBody>
      </p:sp>
      <p:sp>
        <p:nvSpPr>
          <p:cNvPr id="6" name="TextBox 5"/>
          <p:cNvSpPr txBox="1">
            <a:spLocks noChangeArrowheads="1"/>
          </p:cNvSpPr>
          <p:nvPr/>
        </p:nvSpPr>
        <p:spPr bwMode="auto">
          <a:xfrm>
            <a:off x="1066800" y="3124200"/>
            <a:ext cx="6883400" cy="523875"/>
          </a:xfrm>
          <a:prstGeom prst="rect">
            <a:avLst/>
          </a:prstGeom>
          <a:noFill/>
          <a:ln w="9525">
            <a:noFill/>
            <a:miter lim="800000"/>
            <a:headEnd/>
            <a:tailEnd/>
          </a:ln>
        </p:spPr>
        <p:txBody>
          <a:bodyPr wrap="none">
            <a:spAutoFit/>
          </a:bodyPr>
          <a:lstStyle/>
          <a:p>
            <a:pPr>
              <a:buFont typeface="Arial" charset="0"/>
              <a:buChar char="•"/>
            </a:pPr>
            <a:r>
              <a:rPr lang="en-US" sz="2800" b="1">
                <a:latin typeface="Times New Roman" pitchFamily="18" charset="0"/>
                <a:cs typeface="Times New Roman" pitchFamily="18" charset="0"/>
              </a:rPr>
              <a:t> sào huyệt: </a:t>
            </a:r>
            <a:r>
              <a:rPr lang="en-US" sz="2800" b="1">
                <a:solidFill>
                  <a:srgbClr val="FF0066"/>
                </a:solidFill>
                <a:latin typeface="Times New Roman" pitchFamily="18" charset="0"/>
                <a:cs typeface="Times New Roman" pitchFamily="18" charset="0"/>
              </a:rPr>
              <a:t>ổ của bọn trộm cướp, tội phạm.</a:t>
            </a:r>
            <a:endParaRPr lang="en-US" sz="2800" b="1">
              <a:latin typeface="Times New Roman" pitchFamily="18" charset="0"/>
              <a:cs typeface="Times New Roman" pitchFamily="18" charset="0"/>
            </a:endParaRPr>
          </a:p>
        </p:txBody>
      </p:sp>
      <p:sp>
        <p:nvSpPr>
          <p:cNvPr id="7" name="TextBox 6"/>
          <p:cNvSpPr txBox="1">
            <a:spLocks noChangeArrowheads="1"/>
          </p:cNvSpPr>
          <p:nvPr/>
        </p:nvSpPr>
        <p:spPr bwMode="auto">
          <a:xfrm>
            <a:off x="990600" y="4572000"/>
            <a:ext cx="7086600" cy="954088"/>
          </a:xfrm>
          <a:prstGeom prst="rect">
            <a:avLst/>
          </a:prstGeom>
          <a:noFill/>
          <a:ln w="9525">
            <a:noFill/>
            <a:miter lim="800000"/>
            <a:headEnd/>
            <a:tailEnd/>
          </a:ln>
        </p:spPr>
        <p:txBody>
          <a:bodyPr>
            <a:spAutoFit/>
          </a:bodyPr>
          <a:lstStyle/>
          <a:p>
            <a:pPr algn="r">
              <a:buFont typeface="Arial" charset="0"/>
              <a:buChar char="•"/>
            </a:pPr>
            <a:r>
              <a:rPr lang="en-US" sz="2800" b="1">
                <a:latin typeface="Times New Roman" pitchFamily="18" charset="0"/>
                <a:cs typeface="Times New Roman" pitchFamily="18" charset="0"/>
              </a:rPr>
              <a:t>phục binh: </a:t>
            </a:r>
            <a:r>
              <a:rPr lang="en-US" sz="2800" b="1">
                <a:solidFill>
                  <a:srgbClr val="FF0066"/>
                </a:solidFill>
                <a:latin typeface="Times New Roman" pitchFamily="18" charset="0"/>
                <a:cs typeface="Times New Roman" pitchFamily="18" charset="0"/>
              </a:rPr>
              <a:t>quân lính nấp, rình, ở những chỗ                                        kín đáo, chờ lệnh là xông ra tấn công.</a:t>
            </a:r>
          </a:p>
        </p:txBody>
      </p:sp>
      <p:pic>
        <p:nvPicPr>
          <p:cNvPr id="8" name="Picture 7" descr="126.gif"/>
          <p:cNvPicPr>
            <a:picLocks noChangeAspect="1"/>
          </p:cNvPicPr>
          <p:nvPr/>
        </p:nvPicPr>
        <p:blipFill>
          <a:blip r:embed="rId3">
            <a:lum bright="-20000"/>
          </a:blip>
          <a:srcRect/>
          <a:stretch>
            <a:fillRect/>
          </a:stretch>
        </p:blipFill>
        <p:spPr bwMode="auto">
          <a:xfrm>
            <a:off x="-228600" y="5791200"/>
            <a:ext cx="1828800" cy="1066800"/>
          </a:xfrm>
          <a:prstGeom prst="rect">
            <a:avLst/>
          </a:prstGeom>
          <a:noFill/>
          <a:ln w="9525">
            <a:noFill/>
            <a:miter lim="800000"/>
            <a:headEnd/>
            <a:tailEnd/>
          </a:ln>
        </p:spPr>
      </p:pic>
      <p:pic>
        <p:nvPicPr>
          <p:cNvPr id="10" name="Picture 9" descr="gif_icon317.gif"/>
          <p:cNvPicPr>
            <a:picLocks noChangeAspect="1"/>
          </p:cNvPicPr>
          <p:nvPr/>
        </p:nvPicPr>
        <p:blipFill>
          <a:blip r:embed="rId4">
            <a:lum bright="-30000"/>
          </a:blip>
          <a:srcRect/>
          <a:stretch>
            <a:fillRect/>
          </a:stretch>
        </p:blipFill>
        <p:spPr bwMode="auto">
          <a:xfrm>
            <a:off x="7467600" y="5943600"/>
            <a:ext cx="1676400" cy="914400"/>
          </a:xfrm>
          <a:prstGeom prst="rect">
            <a:avLst/>
          </a:prstGeom>
          <a:noFill/>
          <a:ln w="9525">
            <a:noFill/>
            <a:miter lim="800000"/>
            <a:headEnd/>
            <a:tailEnd/>
          </a:ln>
        </p:spPr>
      </p:pic>
      <p:pic>
        <p:nvPicPr>
          <p:cNvPr id="11" name="Picture 10" descr="788.gif"/>
          <p:cNvPicPr>
            <a:picLocks noChangeAspect="1"/>
          </p:cNvPicPr>
          <p:nvPr/>
        </p:nvPicPr>
        <p:blipFill>
          <a:blip r:embed="rId5"/>
          <a:srcRect/>
          <a:stretch>
            <a:fillRect/>
          </a:stretch>
        </p:blipFill>
        <p:spPr bwMode="auto">
          <a:xfrm>
            <a:off x="0" y="152400"/>
            <a:ext cx="1143000" cy="220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ox(in)">
                                      <p:cBhvr>
                                        <p:cTn id="21" dur="500"/>
                                        <p:tgtEl>
                                          <p:spTgt spid="5">
                                            <p:txEl>
                                              <p:pRg st="0" end="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ox(in)">
                                      <p:cBhvr>
                                        <p:cTn id="24" dur="500"/>
                                        <p:tgtEl>
                                          <p:spTgt spid="6">
                                            <p:txEl>
                                              <p:pRg st="0" end="0"/>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ox(i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G_Design_Fly_away_dandelion_under_blue_sky.jpg"/>
          <p:cNvPicPr>
            <a:picLocks noChangeAspect="1"/>
          </p:cNvPicPr>
          <p:nvPr/>
        </p:nvPicPr>
        <p:blipFill>
          <a:blip r:embed="rId2">
            <a:lum bright="20000"/>
          </a:blip>
          <a:stretch>
            <a:fillRect/>
          </a:stretch>
        </p:blipFill>
        <p:spPr>
          <a:xfrm>
            <a:off x="-152400" y="0"/>
            <a:ext cx="92964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descr="Hình0063.jpg"/>
          <p:cNvPicPr>
            <a:picLocks noChangeAspect="1"/>
          </p:cNvPicPr>
          <p:nvPr/>
        </p:nvPicPr>
        <p:blipFill>
          <a:blip r:embed="rId3">
            <a:lum bright="-20000"/>
          </a:blip>
          <a:srcRect/>
          <a:stretch>
            <a:fillRect/>
          </a:stretch>
        </p:blipFill>
        <p:spPr bwMode="auto">
          <a:xfrm>
            <a:off x="457200" y="1143000"/>
            <a:ext cx="8001000" cy="4572000"/>
          </a:xfrm>
          <a:prstGeom prst="rect">
            <a:avLst/>
          </a:prstGeom>
          <a:noFill/>
          <a:ln w="9525">
            <a:noFill/>
            <a:miter lim="800000"/>
            <a:headEnd/>
            <a:tailEnd/>
          </a:ln>
        </p:spPr>
      </p:pic>
      <p:sp>
        <p:nvSpPr>
          <p:cNvPr id="9" name="TextBox 8"/>
          <p:cNvSpPr txBox="1"/>
          <p:nvPr/>
        </p:nvSpPr>
        <p:spPr>
          <a:xfrm>
            <a:off x="762000" y="5562600"/>
            <a:ext cx="7543800" cy="1077913"/>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en-US" sz="3200" b="1" dirty="0" err="1">
                <a:solidFill>
                  <a:srgbClr val="FF0000"/>
                </a:solidFill>
                <a:latin typeface="Times New Roman" pitchFamily="18" charset="0"/>
                <a:cs typeface="Times New Roman" pitchFamily="18" charset="0"/>
              </a:rPr>
              <a:t>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dầu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tiền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đòi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tiền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chối</a:t>
            </a:r>
            <a:r>
              <a:rPr lang="en-US" sz="3200" b="1" dirty="0">
                <a:solidFill>
                  <a:srgbClr val="FF0000"/>
                </a:solidFill>
                <a:latin typeface="Times New Roman" pitchFamily="18" charset="0"/>
                <a:cs typeface="Times New Roman" pitchFamily="18" charset="0"/>
              </a:rPr>
              <a:t>.</a:t>
            </a: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FF0000"/>
                </a:solidFill>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G_Design_Fly_away_dandelion_under_blue_sky.jpg"/>
          <p:cNvPicPr>
            <a:picLocks noChangeAspect="1"/>
          </p:cNvPicPr>
          <p:nvPr/>
        </p:nvPicPr>
        <p:blipFill>
          <a:blip r:embed="rId2"/>
          <a:stretch>
            <a:fillRect/>
          </a:stretch>
        </p:blipFill>
        <p:spPr>
          <a:xfrm>
            <a:off x="152400" y="-15240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Hình0064.jpg"/>
          <p:cNvPicPr>
            <a:picLocks noChangeAspect="1"/>
          </p:cNvPicPr>
          <p:nvPr/>
        </p:nvPicPr>
        <p:blipFill>
          <a:blip r:embed="rId3">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296400" cy="1384300"/>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chậu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chậu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bộ</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cắp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xin</a:t>
            </a:r>
            <a:r>
              <a:rPr lang="en-US" sz="2800" b="1" dirty="0">
                <a:solidFill>
                  <a:srgbClr val="FF0000"/>
                </a:solidFill>
                <a:latin typeface="Times New Roman" pitchFamily="18" charset="0"/>
                <a:cs typeface="Times New Roman" pitchFamily="18" charset="0"/>
              </a:rPr>
              <a:t>.</a:t>
            </a: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FF0000"/>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G_Design_Fly_away_dandelion_under_blue_sky.jpg"/>
          <p:cNvPicPr>
            <a:picLocks noChangeAspect="1"/>
          </p:cNvPicPr>
          <p:nvPr/>
        </p:nvPicPr>
        <p:blipFill>
          <a:blip r:embed="rId2">
            <a:lum bright="20000"/>
          </a:blip>
          <a:stretch>
            <a:fillRect/>
          </a:stretch>
        </p:blipFill>
        <p:spPr>
          <a:xfrm>
            <a:off x="0" y="0"/>
            <a:ext cx="9144000" cy="6858000"/>
          </a:xfrm>
          <a:prstGeom prst="rect">
            <a:avLst/>
          </a:prstGeom>
          <a:ln>
            <a:noFill/>
          </a:ln>
          <a:effectLst>
            <a:softEdge rad="112500"/>
          </a:effectLst>
        </p:spPr>
      </p:pic>
      <p:pic>
        <p:nvPicPr>
          <p:cNvPr id="4" name="Picture 3" descr="Hình0066.jpg"/>
          <p:cNvPicPr>
            <a:picLocks noChangeAspect="1"/>
          </p:cNvPicPr>
          <p:nvPr/>
        </p:nvPicPr>
        <p:blipFill>
          <a:blip r:embed="rId3">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1763"/>
            <a:ext cx="9144000" cy="1570037"/>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võ</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theo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ngồi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hòm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gỗ</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rồi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trang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khiêng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hòm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đó</a:t>
            </a:r>
            <a:r>
              <a:rPr lang="en-US" sz="3200" b="1" dirty="0">
                <a:solidFill>
                  <a:srgbClr val="FF0000"/>
                </a:solidFill>
                <a:latin typeface="Times New Roman" pitchFamily="18" charset="0"/>
                <a:cs typeface="Times New Roman" pitchFamily="18" charset="0"/>
              </a:rPr>
              <a:t>.</a:t>
            </a: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FF0000"/>
                </a:solidFill>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G_Design_Fly_away_dandelion_under_blue_sky.jpg"/>
          <p:cNvPicPr>
            <a:picLocks noChangeAspect="1"/>
          </p:cNvPicPr>
          <p:nvPr/>
        </p:nvPicPr>
        <p:blipFill>
          <a:blip r:embed="rId2">
            <a:lum bright="30000"/>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Hình0067.jpg"/>
          <p:cNvPicPr>
            <a:picLocks noChangeAspect="1"/>
          </p:cNvPicPr>
          <p:nvPr/>
        </p:nvPicPr>
        <p:blipFill>
          <a:blip r:embed="rId3">
            <a:lum bright="-20000"/>
          </a:blip>
          <a:srcRect/>
          <a:stretch>
            <a:fillRect/>
          </a:stretch>
        </p:blipFill>
        <p:spPr bwMode="auto">
          <a:xfrm>
            <a:off x="609600" y="1219200"/>
            <a:ext cx="7848600" cy="4724400"/>
          </a:xfrm>
          <a:prstGeom prst="rect">
            <a:avLst/>
          </a:prstGeom>
          <a:noFill/>
          <a:ln w="9525">
            <a:noFill/>
            <a:miter lim="800000"/>
            <a:headEnd/>
            <a:tailEnd/>
          </a:ln>
        </p:spPr>
      </p:pic>
      <p:sp>
        <p:nvSpPr>
          <p:cNvPr id="5" name="TextBox 4"/>
          <p:cNvSpPr txBox="1"/>
          <p:nvPr/>
        </p:nvSpPr>
        <p:spPr>
          <a:xfrm>
            <a:off x="228600" y="6019800"/>
            <a:ext cx="8610600" cy="646113"/>
          </a:xfrm>
          <a:prstGeom prst="rect">
            <a:avLst/>
          </a:prstGeom>
          <a:solidFill>
            <a:schemeClr val="accent5">
              <a:lumMod val="40000"/>
              <a:lumOff val="60000"/>
            </a:schemeClr>
          </a:solidFill>
        </p:spPr>
        <p:txBody>
          <a:bodyPr>
            <a:spAutoFit/>
          </a:bodyPr>
          <a:lstStyle/>
          <a:p>
            <a:pPr lvl="1" fontAlgn="auto">
              <a:spcBef>
                <a:spcPts val="0"/>
              </a:spcBef>
              <a:spcAft>
                <a:spcPts val="0"/>
              </a:spcAft>
              <a:defRPr/>
            </a:pPr>
            <a:r>
              <a:rPr lang="en-US" sz="3600" b="1">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FF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799</Words>
  <Application>Microsoft Office PowerPoint</Application>
  <PresentationFormat>On-screen Show (4:3)</PresentationFormat>
  <Paragraphs>71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Windows User</cp:lastModifiedBy>
  <cp:revision>124</cp:revision>
  <dcterms:created xsi:type="dcterms:W3CDTF">2011-10-02T07:27:12Z</dcterms:created>
  <dcterms:modified xsi:type="dcterms:W3CDTF">2021-01-31T14:11:03Z</dcterms:modified>
</cp:coreProperties>
</file>