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06" r:id="rId2"/>
    <p:sldId id="311" r:id="rId3"/>
    <p:sldId id="261" r:id="rId4"/>
    <p:sldId id="312" r:id="rId5"/>
    <p:sldId id="307" r:id="rId6"/>
    <p:sldId id="293" r:id="rId7"/>
    <p:sldId id="268" r:id="rId8"/>
    <p:sldId id="300" r:id="rId9"/>
    <p:sldId id="301" r:id="rId10"/>
    <p:sldId id="294" r:id="rId11"/>
    <p:sldId id="295" r:id="rId12"/>
    <p:sldId id="276" r:id="rId13"/>
    <p:sldId id="299" r:id="rId14"/>
    <p:sldId id="278" r:id="rId15"/>
    <p:sldId id="275" r:id="rId16"/>
    <p:sldId id="308" r:id="rId17"/>
    <p:sldId id="280" r:id="rId18"/>
    <p:sldId id="297" r:id="rId19"/>
    <p:sldId id="291" r:id="rId20"/>
    <p:sldId id="298" r:id="rId21"/>
    <p:sldId id="283" r:id="rId22"/>
    <p:sldId id="287" r:id="rId23"/>
    <p:sldId id="309" r:id="rId24"/>
    <p:sldId id="284" r:id="rId25"/>
    <p:sldId id="310" r:id="rId26"/>
    <p:sldId id="288" r:id="rId27"/>
    <p:sldId id="30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38" autoAdjust="0"/>
    <p:restoredTop sz="92722"/>
  </p:normalViewPr>
  <p:slideViewPr>
    <p:cSldViewPr>
      <p:cViewPr varScale="1">
        <p:scale>
          <a:sx n="56" d="100"/>
          <a:sy n="56" d="100"/>
        </p:scale>
        <p:origin x="84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E9CFF-90C9-4234-8E84-E859B257C946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9CCB9-B9BC-41F0-A1BA-5F819E13BA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3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CCB9-B9BC-41F0-A1BA-5F819E13BA9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455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09CCB9-B9BC-41F0-A1BA-5F819E13BA9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09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12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3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41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9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75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202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517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5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76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91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AB5D9-698F-4FD0-9A9E-2FA66A742DC5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98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AB5D9-698F-4FD0-9A9E-2FA66A742DC5}" type="datetimeFigureOut">
              <a:rPr lang="en-US" smtClean="0"/>
              <a:pPr/>
              <a:t>3/11/21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15856-0286-447C-8B3E-4FF355CAB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53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7.xml"/><Relationship Id="rId3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slide" Target="slide24.xml"/><Relationship Id="rId5" Type="http://schemas.openxmlformats.org/officeDocument/2006/relationships/image" Target="../media/image17.jpeg"/><Relationship Id="rId6" Type="http://schemas.openxmlformats.org/officeDocument/2006/relationships/slide" Target="slide26.xml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slide" Target="slide24.xml"/><Relationship Id="rId5" Type="http://schemas.openxmlformats.org/officeDocument/2006/relationships/image" Target="../media/image17.jpeg"/><Relationship Id="rId6" Type="http://schemas.openxmlformats.org/officeDocument/2006/relationships/slide" Target="slide26.xml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slide" Target="slide24.xml"/><Relationship Id="rId5" Type="http://schemas.openxmlformats.org/officeDocument/2006/relationships/image" Target="../media/image17.jpeg"/><Relationship Id="rId6" Type="http://schemas.openxmlformats.org/officeDocument/2006/relationships/slide" Target="slide26.xml"/><Relationship Id="rId7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slide" Target="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20"/>
          <p:cNvSpPr>
            <a:spLocks noChangeArrowheads="1" noChangeShapeType="1" noTextEdit="1"/>
          </p:cNvSpPr>
          <p:nvPr/>
        </p:nvSpPr>
        <p:spPr bwMode="auto">
          <a:xfrm>
            <a:off x="2362200" y="457200"/>
            <a:ext cx="54102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Tập đọc </a:t>
            </a:r>
            <a:endParaRPr lang="en-US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053" name="Group 5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8" y="0"/>
            <a:chExt cx="5760" cy="4320"/>
          </a:xfrm>
        </p:grpSpPr>
        <p:pic>
          <p:nvPicPr>
            <p:cNvPr id="2055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2058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9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0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1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24514357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rId2" action="ppaction://hlinksldjump" highlightClick="1"/>
          </p:cNvPr>
          <p:cNvSpPr/>
          <p:nvPr/>
        </p:nvSpPr>
        <p:spPr>
          <a:xfrm>
            <a:off x="8229600" y="1524000"/>
            <a:ext cx="685800" cy="304800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70" y="457200"/>
            <a:ext cx="5715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774" y="3454577"/>
            <a:ext cx="4504626" cy="338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495800"/>
            <a:ext cx="2136329" cy="1954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322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860953"/>
            <a:ext cx="5257800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>
                <a:latin typeface="+mj-lt"/>
              </a:rPr>
              <a:t>Tự luyện đọc</a:t>
            </a:r>
            <a:endParaRPr lang="vi-VN" sz="4800">
              <a:latin typeface="+mj-lt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urved Right Arrow 3"/>
          <p:cNvSpPr/>
          <p:nvPr/>
        </p:nvSpPr>
        <p:spPr>
          <a:xfrm>
            <a:off x="381000" y="1905000"/>
            <a:ext cx="990600" cy="955953"/>
          </a:xfrm>
          <a:prstGeom prst="curvedRigh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4643" y="1369367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5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96078" y="3455822"/>
            <a:ext cx="8940418" cy="2895600"/>
          </a:xfrm>
          <a:prstGeom prst="cloud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00" y="1226910"/>
            <a:ext cx="2133600" cy="52322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2060"/>
                </a:solidFill>
                <a:latin typeface="+mj-lt"/>
              </a:rPr>
              <a:t>Tìm hiểu bài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67843" y="927407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64688" y="39526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4800" y="1988840"/>
            <a:ext cx="9119200" cy="14597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1.Người xưa đặt ra luật tục để làm gì ?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07371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rizontal Scroll 10">
            <a:hlinkClick r:id="rId2" action="ppaction://hlinksldjump"/>
          </p:cNvPr>
          <p:cNvSpPr/>
          <p:nvPr/>
        </p:nvSpPr>
        <p:spPr>
          <a:xfrm>
            <a:off x="0" y="-273536"/>
            <a:ext cx="9144000" cy="1905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2. Kể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772816"/>
            <a:ext cx="9144000" cy="42473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cha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cắp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tội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latin typeface="Times New Roman" pitchFamily="18" charset="0"/>
                <a:cs typeface="Times New Roman" pitchFamily="18" charset="0"/>
              </a:rPr>
              <a:t>mình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7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6104" y="1268760"/>
            <a:ext cx="7772400" cy="24511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song )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1 co ),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3917674"/>
            <a:ext cx="7772400" cy="2590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Tang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gùi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,…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tai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tang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 .</a:t>
            </a:r>
          </a:p>
        </p:txBody>
      </p:sp>
      <p:sp>
        <p:nvSpPr>
          <p:cNvPr id="8" name="Action Button: Home 7">
            <a:hlinkClick r:id="rId2" action="ppaction://hlinksldjump" highlightClick="1"/>
          </p:cNvPr>
          <p:cNvSpPr/>
          <p:nvPr/>
        </p:nvSpPr>
        <p:spPr>
          <a:xfrm>
            <a:off x="8534400" y="6172200"/>
            <a:ext cx="609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Horizontal Scroll 9">
            <a:hlinkClick r:id="rId3" action="ppaction://hlinksldjump"/>
          </p:cNvPr>
          <p:cNvSpPr/>
          <p:nvPr/>
        </p:nvSpPr>
        <p:spPr>
          <a:xfrm>
            <a:off x="1600200" y="2057400"/>
            <a:ext cx="6324600" cy="2438400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3600"/>
              <a:t>3. Tìm </a:t>
            </a:r>
            <a:r>
              <a:rPr lang="en-US" sz="3600" dirty="0" err="1"/>
              <a:t>những</a:t>
            </a:r>
            <a:r>
              <a:rPr lang="en-US" sz="3600" dirty="0"/>
              <a:t> chi </a:t>
            </a:r>
            <a:r>
              <a:rPr lang="en-US" sz="3600" dirty="0" err="1"/>
              <a:t>tiết</a:t>
            </a:r>
            <a:r>
              <a:rPr lang="en-US" sz="3600" dirty="0"/>
              <a:t> </a:t>
            </a:r>
            <a:r>
              <a:rPr lang="en-US" sz="3600" dirty="0" err="1"/>
              <a:t>cho</a:t>
            </a:r>
            <a:r>
              <a:rPr lang="en-US" sz="3600" dirty="0"/>
              <a:t> </a:t>
            </a:r>
            <a:r>
              <a:rPr lang="en-US" sz="3600" dirty="0" err="1"/>
              <a:t>thấy</a:t>
            </a:r>
            <a:r>
              <a:rPr lang="en-US" sz="3600" dirty="0"/>
              <a:t> </a:t>
            </a:r>
            <a:r>
              <a:rPr lang="en-US" sz="3600" dirty="0" err="1"/>
              <a:t>đồng</a:t>
            </a:r>
            <a:r>
              <a:rPr lang="en-US" sz="3600" dirty="0"/>
              <a:t> </a:t>
            </a:r>
            <a:r>
              <a:rPr lang="en-US" sz="3600" dirty="0" err="1"/>
              <a:t>bào</a:t>
            </a:r>
            <a:r>
              <a:rPr lang="en-US" sz="3600" dirty="0"/>
              <a:t> Ê-</a:t>
            </a:r>
            <a:r>
              <a:rPr lang="en-US" sz="3600" dirty="0" err="1"/>
              <a:t>đê</a:t>
            </a:r>
            <a:r>
              <a:rPr lang="en-US" sz="3600" dirty="0"/>
              <a:t> </a:t>
            </a:r>
            <a:r>
              <a:rPr lang="en-US" sz="3600" dirty="0" err="1"/>
              <a:t>xử</a:t>
            </a:r>
            <a:r>
              <a:rPr lang="en-US" sz="3600" dirty="0"/>
              <a:t> </a:t>
            </a:r>
            <a:r>
              <a:rPr lang="en-US" sz="3600" dirty="0" err="1"/>
              <a:t>phạt</a:t>
            </a:r>
            <a:r>
              <a:rPr lang="en-US" sz="3600" dirty="0"/>
              <a:t> </a:t>
            </a:r>
            <a:r>
              <a:rPr lang="en-US" sz="3600" dirty="0" err="1"/>
              <a:t>rất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r>
              <a:rPr lang="en-US" sz="3600" dirty="0"/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30737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>
            <a:hlinkClick r:id="rId2" action="ppaction://hlinksldjump"/>
          </p:cNvPr>
          <p:cNvSpPr/>
          <p:nvPr/>
        </p:nvSpPr>
        <p:spPr>
          <a:xfrm>
            <a:off x="0" y="1600200"/>
            <a:ext cx="9144000" cy="20574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lded Corner 7"/>
          <p:cNvSpPr/>
          <p:nvPr/>
        </p:nvSpPr>
        <p:spPr>
          <a:xfrm>
            <a:off x="0" y="4038600"/>
            <a:ext cx="9144000" cy="2514600"/>
          </a:xfrm>
          <a:prstGeom prst="foldedCorner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đai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Hôn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mại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4643" y="1369367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268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6200" y="44450"/>
            <a:ext cx="8991600" cy="6705600"/>
          </a:xfrm>
          <a:prstGeom prst="rect">
            <a:avLst/>
          </a:prstGeom>
          <a:noFill/>
          <a:ln w="57150" cmpd="thinThick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/>
            <a:endParaRPr lang="vi-VN" altLang="en-US" sz="1800"/>
          </a:p>
        </p:txBody>
      </p:sp>
      <p:sp>
        <p:nvSpPr>
          <p:cNvPr id="117768" name="Rectangle 8"/>
          <p:cNvSpPr>
            <a:spLocks noChangeArrowheads="1"/>
          </p:cNvSpPr>
          <p:nvPr/>
        </p:nvSpPr>
        <p:spPr bwMode="auto">
          <a:xfrm>
            <a:off x="0" y="332656"/>
            <a:ext cx="8743950" cy="104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 eaLnBrk="1" hangingPunct="1">
              <a:spcBef>
                <a:spcPct val="20000"/>
              </a:spcBef>
            </a:pPr>
            <a:r>
              <a:rPr lang="en-US" altLang="en-US" sz="3000" b="1" dirty="0">
                <a:latin typeface="Times New Roman" pitchFamily="18" charset="0"/>
              </a:rPr>
              <a:t>   - Qua </a:t>
            </a:r>
            <a:r>
              <a:rPr lang="en-US" altLang="en-US" sz="3000" b="1" dirty="0" err="1">
                <a:latin typeface="Times New Roman" pitchFamily="18" charset="0"/>
              </a:rPr>
              <a:t>bài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tập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đọc</a:t>
            </a:r>
            <a:r>
              <a:rPr lang="en-US" altLang="en-US" sz="3000" b="1" dirty="0">
                <a:latin typeface="Times New Roman" pitchFamily="18" charset="0"/>
              </a:rPr>
              <a:t> “</a:t>
            </a:r>
            <a:r>
              <a:rPr lang="en-US" altLang="en-US" sz="3000" b="1" dirty="0" err="1">
                <a:latin typeface="Times New Roman" pitchFamily="18" charset="0"/>
              </a:rPr>
              <a:t>Luật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tục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xưa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của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người</a:t>
            </a:r>
            <a:r>
              <a:rPr lang="en-US" altLang="en-US" sz="3000" b="1" dirty="0">
                <a:latin typeface="Times New Roman" pitchFamily="18" charset="0"/>
              </a:rPr>
              <a:t> Ê-</a:t>
            </a:r>
            <a:r>
              <a:rPr lang="en-US" altLang="en-US" sz="3000" b="1" dirty="0" err="1">
                <a:latin typeface="Times New Roman" pitchFamily="18" charset="0"/>
              </a:rPr>
              <a:t>đê</a:t>
            </a:r>
            <a:r>
              <a:rPr lang="en-US" altLang="en-US" sz="3000" b="1" dirty="0">
                <a:latin typeface="Times New Roman" pitchFamily="18" charset="0"/>
              </a:rPr>
              <a:t>” </a:t>
            </a:r>
            <a:r>
              <a:rPr lang="en-US" altLang="en-US" sz="3000" b="1" dirty="0" err="1">
                <a:latin typeface="Times New Roman" pitchFamily="18" charset="0"/>
              </a:rPr>
              <a:t>em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hiểu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được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điều</a:t>
            </a:r>
            <a:r>
              <a:rPr lang="en-US" altLang="en-US" sz="3000" b="1" dirty="0">
                <a:latin typeface="Times New Roman" pitchFamily="18" charset="0"/>
              </a:rPr>
              <a:t> </a:t>
            </a:r>
            <a:r>
              <a:rPr lang="en-US" altLang="en-US" sz="3000" b="1" dirty="0" err="1">
                <a:latin typeface="Times New Roman" pitchFamily="18" charset="0"/>
              </a:rPr>
              <a:t>gì</a:t>
            </a:r>
            <a:r>
              <a:rPr lang="en-US" altLang="en-US" sz="3000" b="1" dirty="0">
                <a:latin typeface="Times New Roman" pitchFamily="18" charset="0"/>
              </a:rPr>
              <a:t> ?</a:t>
            </a:r>
          </a:p>
        </p:txBody>
      </p:sp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211138" y="1556792"/>
            <a:ext cx="8642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   - </a:t>
            </a:r>
            <a:r>
              <a:rPr lang="vi-VN" altLang="en-US" sz="3000" b="1" dirty="0">
                <a:solidFill>
                  <a:srgbClr val="0000FF"/>
                </a:solidFill>
                <a:latin typeface="Times New Roman" pitchFamily="18" charset="0"/>
              </a:rPr>
              <a:t>Xã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hội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nào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cũng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có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luật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pháp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mọi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phải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sống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làm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việc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pháp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  <a:latin typeface="Times New Roman" pitchFamily="18" charset="0"/>
              </a:rPr>
              <a:t>luật</a:t>
            </a:r>
            <a:r>
              <a:rPr lang="en-US" altLang="en-US" sz="3000" b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61912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1712635"/>
      </p:ext>
    </p:extLst>
  </p:cSld>
  <p:clrMapOvr>
    <a:masterClrMapping/>
  </p:clrMapOvr>
  <p:transition spd="slow" advTm="185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07908" y="40680"/>
            <a:ext cx="939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360" y="836712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4000" b="1" i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u="sng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dung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:Người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99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0839" y="2590800"/>
            <a:ext cx="662232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Đọc diễn cảm</a:t>
            </a:r>
            <a:endParaRPr lang="en-US" sz="6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961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828800"/>
            <a:ext cx="8610600" cy="415498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.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cha,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algn="just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Line 65"/>
          <p:cNvSpPr>
            <a:spLocks noChangeShapeType="1"/>
          </p:cNvSpPr>
          <p:nvPr/>
        </p:nvSpPr>
        <p:spPr bwMode="auto">
          <a:xfrm flipH="1">
            <a:off x="838200" y="25908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Line 65"/>
          <p:cNvSpPr>
            <a:spLocks noChangeShapeType="1"/>
          </p:cNvSpPr>
          <p:nvPr/>
        </p:nvSpPr>
        <p:spPr bwMode="auto">
          <a:xfrm flipH="1">
            <a:off x="4159526" y="2570922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Line 65"/>
          <p:cNvSpPr>
            <a:spLocks noChangeShapeType="1"/>
          </p:cNvSpPr>
          <p:nvPr/>
        </p:nvSpPr>
        <p:spPr bwMode="auto">
          <a:xfrm flipH="1">
            <a:off x="6400800" y="2590800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" name="Line 65"/>
          <p:cNvSpPr>
            <a:spLocks noChangeShapeType="1"/>
          </p:cNvSpPr>
          <p:nvPr/>
        </p:nvSpPr>
        <p:spPr bwMode="auto">
          <a:xfrm flipH="1">
            <a:off x="4876800" y="29718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" name="Line 65"/>
          <p:cNvSpPr>
            <a:spLocks noChangeShapeType="1"/>
          </p:cNvSpPr>
          <p:nvPr/>
        </p:nvSpPr>
        <p:spPr bwMode="auto">
          <a:xfrm flipH="1">
            <a:off x="7924800" y="2590800"/>
            <a:ext cx="838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2" name="Line 65"/>
          <p:cNvSpPr>
            <a:spLocks noChangeShapeType="1"/>
          </p:cNvSpPr>
          <p:nvPr/>
        </p:nvSpPr>
        <p:spPr bwMode="auto">
          <a:xfrm flipH="1">
            <a:off x="838200" y="3352800"/>
            <a:ext cx="2133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13" name="Line 65"/>
          <p:cNvSpPr>
            <a:spLocks noChangeShapeType="1"/>
          </p:cNvSpPr>
          <p:nvPr/>
        </p:nvSpPr>
        <p:spPr bwMode="auto">
          <a:xfrm flipH="1" flipV="1">
            <a:off x="7924800" y="3346174"/>
            <a:ext cx="762000" cy="662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" name="Line 65"/>
          <p:cNvSpPr>
            <a:spLocks noChangeShapeType="1"/>
          </p:cNvSpPr>
          <p:nvPr/>
        </p:nvSpPr>
        <p:spPr bwMode="auto">
          <a:xfrm flipH="1">
            <a:off x="304800" y="3657600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Line 65"/>
          <p:cNvSpPr>
            <a:spLocks noChangeShapeType="1"/>
          </p:cNvSpPr>
          <p:nvPr/>
        </p:nvSpPr>
        <p:spPr bwMode="auto">
          <a:xfrm flipH="1">
            <a:off x="3429000" y="3657600"/>
            <a:ext cx="533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6" name="Line 65"/>
          <p:cNvSpPr>
            <a:spLocks noChangeShapeType="1"/>
          </p:cNvSpPr>
          <p:nvPr/>
        </p:nvSpPr>
        <p:spPr bwMode="auto">
          <a:xfrm flipH="1">
            <a:off x="2362200" y="4419600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" name="Line 65"/>
          <p:cNvSpPr>
            <a:spLocks noChangeShapeType="1"/>
          </p:cNvSpPr>
          <p:nvPr/>
        </p:nvSpPr>
        <p:spPr bwMode="auto">
          <a:xfrm flipH="1">
            <a:off x="1295400" y="2910509"/>
            <a:ext cx="9144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8" name="Line 65"/>
          <p:cNvSpPr>
            <a:spLocks noChangeShapeType="1"/>
          </p:cNvSpPr>
          <p:nvPr/>
        </p:nvSpPr>
        <p:spPr bwMode="auto">
          <a:xfrm flipH="1">
            <a:off x="3505200" y="4770783"/>
            <a:ext cx="2133600" cy="1987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" name="Line 65"/>
          <p:cNvSpPr>
            <a:spLocks noChangeShapeType="1"/>
          </p:cNvSpPr>
          <p:nvPr/>
        </p:nvSpPr>
        <p:spPr bwMode="auto">
          <a:xfrm flipH="1">
            <a:off x="685800" y="4770783"/>
            <a:ext cx="609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" name="Line 49"/>
          <p:cNvSpPr>
            <a:spLocks noChangeShapeType="1"/>
          </p:cNvSpPr>
          <p:nvPr/>
        </p:nvSpPr>
        <p:spPr bwMode="auto">
          <a:xfrm flipH="1">
            <a:off x="1562100" y="2224709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1" name="Line 49"/>
          <p:cNvSpPr>
            <a:spLocks noChangeShapeType="1"/>
          </p:cNvSpPr>
          <p:nvPr/>
        </p:nvSpPr>
        <p:spPr bwMode="auto">
          <a:xfrm flipH="1">
            <a:off x="5105400" y="2239618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2" name="Line 49"/>
          <p:cNvSpPr>
            <a:spLocks noChangeShapeType="1"/>
          </p:cNvSpPr>
          <p:nvPr/>
        </p:nvSpPr>
        <p:spPr bwMode="auto">
          <a:xfrm flipH="1">
            <a:off x="8763000" y="2209800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Line 49"/>
          <p:cNvSpPr>
            <a:spLocks noChangeShapeType="1"/>
          </p:cNvSpPr>
          <p:nvPr/>
        </p:nvSpPr>
        <p:spPr bwMode="auto">
          <a:xfrm flipH="1">
            <a:off x="4351683" y="2529509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Line 49"/>
          <p:cNvSpPr>
            <a:spLocks noChangeShapeType="1"/>
          </p:cNvSpPr>
          <p:nvPr/>
        </p:nvSpPr>
        <p:spPr bwMode="auto">
          <a:xfrm flipH="1">
            <a:off x="8709991" y="2622275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Line 49"/>
          <p:cNvSpPr>
            <a:spLocks noChangeShapeType="1"/>
          </p:cNvSpPr>
          <p:nvPr/>
        </p:nvSpPr>
        <p:spPr bwMode="auto">
          <a:xfrm flipH="1">
            <a:off x="6019800" y="2971800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" name="Line 49"/>
          <p:cNvSpPr>
            <a:spLocks noChangeShapeType="1"/>
          </p:cNvSpPr>
          <p:nvPr/>
        </p:nvSpPr>
        <p:spPr bwMode="auto">
          <a:xfrm flipH="1">
            <a:off x="2693504" y="4421257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" name="Line 49"/>
          <p:cNvSpPr>
            <a:spLocks noChangeShapeType="1"/>
          </p:cNvSpPr>
          <p:nvPr/>
        </p:nvSpPr>
        <p:spPr bwMode="auto">
          <a:xfrm flipH="1">
            <a:off x="1905000" y="4040257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023656" y="1138534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50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a hậu H'Hen Niê khoe nhan sắc cực ấn tượng trong tà áo dài của A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39116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ểu sử hoa hậu HHen Niê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8600"/>
            <a:ext cx="3886200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78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533400" y="19878"/>
            <a:ext cx="8153400" cy="944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903" y="1219200"/>
            <a:ext cx="4040188" cy="639762"/>
          </a:xfrm>
        </p:spPr>
        <p:txBody>
          <a:bodyPr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20379"/>
            <a:ext cx="3430588" cy="262572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song.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8626" y="1219200"/>
            <a:ext cx="4041775" cy="639762"/>
          </a:xfrm>
        </p:spPr>
        <p:txBody>
          <a:bodyPr/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vi-VN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905000"/>
            <a:ext cx="3657600" cy="10668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0" y="1447800"/>
            <a:ext cx="0" cy="457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81000" y="4648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CC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CC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err="1">
                <a:solidFill>
                  <a:srgbClr val="000000"/>
                </a:solidFill>
              </a:rPr>
              <a:t>Gánh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không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nổi,nhìn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tận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mặt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Line 36"/>
          <p:cNvSpPr>
            <a:spLocks noChangeShapeType="1"/>
          </p:cNvSpPr>
          <p:nvPr/>
        </p:nvSpPr>
        <p:spPr bwMode="auto">
          <a:xfrm>
            <a:off x="838200" y="50292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Line 37"/>
          <p:cNvSpPr>
            <a:spLocks noChangeShapeType="1"/>
          </p:cNvSpPr>
          <p:nvPr/>
        </p:nvSpPr>
        <p:spPr bwMode="auto">
          <a:xfrm>
            <a:off x="2743200" y="502920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381000" y="5105400"/>
            <a:ext cx="396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cha.</a:t>
            </a: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 flipV="1">
            <a:off x="1905000" y="52578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1905000" y="5638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H="1">
            <a:off x="2438400" y="6019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876800" y="2971800"/>
            <a:ext cx="396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4114800" y="1015880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14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3786187"/>
            <a:ext cx="2343150" cy="1952625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62249"/>
            <a:ext cx="2286000" cy="200025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48" y="3633787"/>
            <a:ext cx="2810317" cy="2105025"/>
          </a:xfrm>
          <a:prstGeom prst="rect">
            <a:avLst/>
          </a:prstGeom>
        </p:spPr>
      </p:pic>
      <p:sp>
        <p:nvSpPr>
          <p:cNvPr id="8" name="Flowchart: Punched Tape 7"/>
          <p:cNvSpPr/>
          <p:nvPr/>
        </p:nvSpPr>
        <p:spPr>
          <a:xfrm>
            <a:off x="1562100" y="1066800"/>
            <a:ext cx="6477000" cy="13716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CHIẾC HỘP BÍ MẬT </a:t>
            </a:r>
          </a:p>
        </p:txBody>
      </p:sp>
      <p:sp>
        <p:nvSpPr>
          <p:cNvPr id="9" name="Action Button: Forward or Next 8">
            <a:hlinkClick r:id="" action="ppaction://noaction" highlightClick="1"/>
          </p:cNvPr>
          <p:cNvSpPr/>
          <p:nvPr/>
        </p:nvSpPr>
        <p:spPr>
          <a:xfrm>
            <a:off x="8382000" y="6143625"/>
            <a:ext cx="762000" cy="714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02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1219199" y="1524000"/>
            <a:ext cx="7145481" cy="17526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505200"/>
            <a:ext cx="6781800" cy="5611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4270664"/>
            <a:ext cx="6781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cắp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5011882"/>
            <a:ext cx="6781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5715001"/>
            <a:ext cx="6781800" cy="96635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6198178"/>
            <a:ext cx="914400" cy="65982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0925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3786187"/>
            <a:ext cx="2343150" cy="1952625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62249"/>
            <a:ext cx="2286000" cy="200025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48" y="3633787"/>
            <a:ext cx="2810317" cy="2105025"/>
          </a:xfrm>
          <a:prstGeom prst="rect">
            <a:avLst/>
          </a:prstGeom>
        </p:spPr>
      </p:pic>
      <p:sp>
        <p:nvSpPr>
          <p:cNvPr id="8" name="Flowchart: Punched Tape 7"/>
          <p:cNvSpPr/>
          <p:nvPr/>
        </p:nvSpPr>
        <p:spPr>
          <a:xfrm>
            <a:off x="1562100" y="1066800"/>
            <a:ext cx="6477000" cy="13716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CHIẾC HỘP BÍ MẬT </a:t>
            </a:r>
          </a:p>
        </p:txBody>
      </p:sp>
      <p:sp>
        <p:nvSpPr>
          <p:cNvPr id="9" name="Action Button: Forward or Next 8">
            <a:hlinkClick r:id="" action="ppaction://noaction" highlightClick="1"/>
          </p:cNvPr>
          <p:cNvSpPr/>
          <p:nvPr/>
        </p:nvSpPr>
        <p:spPr>
          <a:xfrm>
            <a:off x="8382000" y="6143625"/>
            <a:ext cx="762000" cy="714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02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1363394" y="1676400"/>
            <a:ext cx="7145481" cy="16764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505200"/>
            <a:ext cx="6781800" cy="5611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4270664"/>
            <a:ext cx="6781800" cy="987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buôn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5448301"/>
            <a:ext cx="6781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14" name="Action Button: Home 13">
            <a:hlinkClick r:id="rId2" action="ppaction://hlinksldjump" highlightClick="1"/>
          </p:cNvPr>
          <p:cNvSpPr/>
          <p:nvPr/>
        </p:nvSpPr>
        <p:spPr>
          <a:xfrm>
            <a:off x="0" y="6162675"/>
            <a:ext cx="990600" cy="695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2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3786187"/>
            <a:ext cx="2343150" cy="1952625"/>
          </a:xfrm>
          <a:prstGeom prst="rect">
            <a:avLst/>
          </a:prstGeom>
        </p:spPr>
      </p:pic>
      <p:pic>
        <p:nvPicPr>
          <p:cNvPr id="6" name="Picture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62249"/>
            <a:ext cx="2286000" cy="2000250"/>
          </a:xfrm>
          <a:prstGeom prst="rect">
            <a:avLst/>
          </a:prstGeom>
        </p:spPr>
      </p:pic>
      <p:pic>
        <p:nvPicPr>
          <p:cNvPr id="7" name="Picture 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748" y="3633787"/>
            <a:ext cx="2810317" cy="2105025"/>
          </a:xfrm>
          <a:prstGeom prst="rect">
            <a:avLst/>
          </a:prstGeom>
        </p:spPr>
      </p:pic>
      <p:sp>
        <p:nvSpPr>
          <p:cNvPr id="8" name="Flowchart: Punched Tape 7"/>
          <p:cNvSpPr/>
          <p:nvPr/>
        </p:nvSpPr>
        <p:spPr>
          <a:xfrm>
            <a:off x="1562100" y="1066800"/>
            <a:ext cx="6477000" cy="137160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CHIẾC HỘP BÍ MẬT </a:t>
            </a:r>
          </a:p>
        </p:txBody>
      </p:sp>
      <p:sp>
        <p:nvSpPr>
          <p:cNvPr id="9" name="Action Button: Forward or Next 8">
            <a:hlinkClick r:id="" action="ppaction://noaction" highlightClick="1"/>
          </p:cNvPr>
          <p:cNvSpPr/>
          <p:nvPr/>
        </p:nvSpPr>
        <p:spPr>
          <a:xfrm>
            <a:off x="8382000" y="6143625"/>
            <a:ext cx="762000" cy="714375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029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ded Corner 4"/>
          <p:cNvSpPr/>
          <p:nvPr/>
        </p:nvSpPr>
        <p:spPr>
          <a:xfrm>
            <a:off x="1219199" y="1905000"/>
            <a:ext cx="7145481" cy="1371600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/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505200"/>
            <a:ext cx="6781800" cy="9161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" y="4953000"/>
            <a:ext cx="6781800" cy="987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Ê-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0" y="6172200"/>
            <a:ext cx="9906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1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>
              <a:latin typeface="Calibri" pitchFamily="34" charset="0"/>
            </a:endParaRPr>
          </a:p>
        </p:txBody>
      </p:sp>
      <p:pic>
        <p:nvPicPr>
          <p:cNvPr id="19459" name="Picture 3" descr="A08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9460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37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59531" y="5584032"/>
            <a:ext cx="137160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7775575" y="5626100"/>
            <a:ext cx="13716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4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879557" y="107156"/>
            <a:ext cx="1371600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WordArt 8" descr="164-Bicchieri"/>
          <p:cNvSpPr>
            <a:spLocks noChangeArrowheads="1" noChangeShapeType="1" noTextEdit="1"/>
          </p:cNvSpPr>
          <p:nvPr/>
        </p:nvSpPr>
        <p:spPr bwMode="auto">
          <a:xfrm rot="591676">
            <a:off x="2395538" y="209550"/>
            <a:ext cx="5500687" cy="4373563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vi-VN" sz="4000" kern="10" dirty="0">
                <a:ln w="9525">
                  <a:round/>
                  <a:headEnd/>
                  <a:tailEnd/>
                </a:ln>
                <a:solidFill>
                  <a:srgbClr val="C6D9F1"/>
                </a:solidFill>
                <a:latin typeface="Times New Roman"/>
                <a:cs typeface="Times New Roman"/>
              </a:rPr>
              <a:t>Xin chân thành cảm ơn</a:t>
            </a:r>
          </a:p>
          <a:p>
            <a:pPr algn="ctr"/>
            <a:r>
              <a:rPr lang="vi-VN" sz="4000" kern="10" dirty="0">
                <a:ln w="9525">
                  <a:round/>
                  <a:headEnd/>
                  <a:tailEnd/>
                </a:ln>
                <a:solidFill>
                  <a:srgbClr val="C6D9F1"/>
                </a:solidFill>
                <a:latin typeface="Times New Roman"/>
                <a:cs typeface="Times New Roman"/>
              </a:rPr>
              <a:t>chúc các em chăm ngoan học giỏi</a:t>
            </a:r>
          </a:p>
        </p:txBody>
      </p:sp>
      <p:pic>
        <p:nvPicPr>
          <p:cNvPr id="19465" name="Picture 9" descr="Vegitab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213" y="5257800"/>
            <a:ext cx="883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449" name="AutoShape 177"/>
          <p:cNvSpPr>
            <a:spLocks noChangeArrowheads="1"/>
          </p:cNvSpPr>
          <p:nvPr/>
        </p:nvSpPr>
        <p:spPr bwMode="auto">
          <a:xfrm>
            <a:off x="1371600" y="152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50" name="AutoShape 178"/>
          <p:cNvSpPr>
            <a:spLocks noChangeArrowheads="1"/>
          </p:cNvSpPr>
          <p:nvPr/>
        </p:nvSpPr>
        <p:spPr bwMode="auto">
          <a:xfrm>
            <a:off x="8382000" y="48006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51" name="AutoShape 179"/>
          <p:cNvSpPr>
            <a:spLocks noChangeArrowheads="1"/>
          </p:cNvSpPr>
          <p:nvPr/>
        </p:nvSpPr>
        <p:spPr bwMode="auto">
          <a:xfrm>
            <a:off x="8229600" y="838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52" name="AutoShape 180"/>
          <p:cNvSpPr>
            <a:spLocks noChangeArrowheads="1"/>
          </p:cNvSpPr>
          <p:nvPr/>
        </p:nvSpPr>
        <p:spPr bwMode="auto">
          <a:xfrm>
            <a:off x="381000" y="4343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53" name="AutoShape 181"/>
          <p:cNvSpPr>
            <a:spLocks noChangeArrowheads="1"/>
          </p:cNvSpPr>
          <p:nvPr/>
        </p:nvSpPr>
        <p:spPr bwMode="auto">
          <a:xfrm>
            <a:off x="5562600" y="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54" name="AutoShape 182"/>
          <p:cNvSpPr>
            <a:spLocks noChangeArrowheads="1"/>
          </p:cNvSpPr>
          <p:nvPr/>
        </p:nvSpPr>
        <p:spPr bwMode="auto">
          <a:xfrm>
            <a:off x="228600" y="24384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55" name="AutoShape 183"/>
          <p:cNvSpPr>
            <a:spLocks noChangeArrowheads="1"/>
          </p:cNvSpPr>
          <p:nvPr/>
        </p:nvSpPr>
        <p:spPr bwMode="auto">
          <a:xfrm>
            <a:off x="3733800" y="645795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56" name="AutoShape 184"/>
          <p:cNvSpPr>
            <a:spLocks noChangeArrowheads="1"/>
          </p:cNvSpPr>
          <p:nvPr/>
        </p:nvSpPr>
        <p:spPr bwMode="auto">
          <a:xfrm>
            <a:off x="8534400" y="32004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9474" name="AutoShape 185"/>
          <p:cNvSpPr>
            <a:spLocks noChangeArrowheads="1"/>
          </p:cNvSpPr>
          <p:nvPr/>
        </p:nvSpPr>
        <p:spPr bwMode="auto">
          <a:xfrm>
            <a:off x="228600" y="3657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9475" name="AutoShape 186"/>
          <p:cNvSpPr>
            <a:spLocks noChangeArrowheads="1"/>
          </p:cNvSpPr>
          <p:nvPr/>
        </p:nvSpPr>
        <p:spPr bwMode="auto">
          <a:xfrm>
            <a:off x="7467600" y="381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9476" name="AutoShape 187"/>
          <p:cNvSpPr>
            <a:spLocks noChangeArrowheads="1"/>
          </p:cNvSpPr>
          <p:nvPr/>
        </p:nvSpPr>
        <p:spPr bwMode="auto">
          <a:xfrm>
            <a:off x="3886200" y="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9477" name="AutoShape 188"/>
          <p:cNvSpPr>
            <a:spLocks noChangeArrowheads="1"/>
          </p:cNvSpPr>
          <p:nvPr/>
        </p:nvSpPr>
        <p:spPr bwMode="auto">
          <a:xfrm>
            <a:off x="533400" y="6096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9478" name="AutoShape 189"/>
          <p:cNvSpPr>
            <a:spLocks noChangeArrowheads="1"/>
          </p:cNvSpPr>
          <p:nvPr/>
        </p:nvSpPr>
        <p:spPr bwMode="auto">
          <a:xfrm>
            <a:off x="8382000" y="3733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9479" name="AutoShape 190"/>
          <p:cNvSpPr>
            <a:spLocks noChangeArrowheads="1"/>
          </p:cNvSpPr>
          <p:nvPr/>
        </p:nvSpPr>
        <p:spPr bwMode="auto">
          <a:xfrm>
            <a:off x="2667000" y="631825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19480" name="AutoShape 191"/>
          <p:cNvSpPr>
            <a:spLocks noChangeArrowheads="1"/>
          </p:cNvSpPr>
          <p:nvPr/>
        </p:nvSpPr>
        <p:spPr bwMode="auto">
          <a:xfrm>
            <a:off x="7010400" y="6096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64" name="AutoShape 192"/>
          <p:cNvSpPr>
            <a:spLocks noChangeArrowheads="1"/>
          </p:cNvSpPr>
          <p:nvPr/>
        </p:nvSpPr>
        <p:spPr bwMode="auto">
          <a:xfrm>
            <a:off x="5638800" y="61722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>
              <a:latin typeface="Arial" charset="0"/>
              <a:cs typeface="Arial" charset="0"/>
            </a:endParaRPr>
          </a:p>
        </p:txBody>
      </p:sp>
      <p:sp>
        <p:nvSpPr>
          <p:cNvPr id="54465" name="AutoShape 193"/>
          <p:cNvSpPr>
            <a:spLocks noChangeArrowheads="1"/>
          </p:cNvSpPr>
          <p:nvPr/>
        </p:nvSpPr>
        <p:spPr bwMode="auto">
          <a:xfrm>
            <a:off x="2590800" y="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4466" name="AutoShape 194"/>
          <p:cNvSpPr>
            <a:spLocks noChangeArrowheads="1"/>
          </p:cNvSpPr>
          <p:nvPr/>
        </p:nvSpPr>
        <p:spPr bwMode="auto">
          <a:xfrm>
            <a:off x="6629400" y="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4467" name="AutoShape 195"/>
          <p:cNvSpPr>
            <a:spLocks noChangeArrowheads="1"/>
          </p:cNvSpPr>
          <p:nvPr/>
        </p:nvSpPr>
        <p:spPr bwMode="auto">
          <a:xfrm>
            <a:off x="533400" y="5486400"/>
            <a:ext cx="403225" cy="3048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4468" name="AutoShape 196"/>
          <p:cNvSpPr>
            <a:spLocks noChangeArrowheads="1"/>
          </p:cNvSpPr>
          <p:nvPr/>
        </p:nvSpPr>
        <p:spPr bwMode="auto">
          <a:xfrm>
            <a:off x="4648200" y="59436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4469" name="AutoShape 197"/>
          <p:cNvSpPr>
            <a:spLocks noChangeArrowheads="1"/>
          </p:cNvSpPr>
          <p:nvPr/>
        </p:nvSpPr>
        <p:spPr bwMode="auto">
          <a:xfrm>
            <a:off x="7848600" y="5715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4470" name="AutoShape 198"/>
          <p:cNvSpPr>
            <a:spLocks noChangeArrowheads="1"/>
          </p:cNvSpPr>
          <p:nvPr/>
        </p:nvSpPr>
        <p:spPr bwMode="auto">
          <a:xfrm>
            <a:off x="8382000" y="18288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4471" name="AutoShape 199"/>
          <p:cNvSpPr>
            <a:spLocks noChangeArrowheads="1"/>
          </p:cNvSpPr>
          <p:nvPr/>
        </p:nvSpPr>
        <p:spPr bwMode="auto">
          <a:xfrm>
            <a:off x="228600" y="114300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4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4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4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4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4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4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4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4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4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4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4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4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4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4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4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4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4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49" grpId="0" animBg="1"/>
      <p:bldP spid="54450" grpId="0" animBg="1"/>
      <p:bldP spid="54451" grpId="0" animBg="1"/>
      <p:bldP spid="54452" grpId="0" animBg="1"/>
      <p:bldP spid="54453" grpId="0" animBg="1"/>
      <p:bldP spid="54454" grpId="0" animBg="1"/>
      <p:bldP spid="54455" grpId="0" animBg="1"/>
      <p:bldP spid="54456" grpId="0" animBg="1"/>
      <p:bldP spid="5446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678076"/>
            <a:ext cx="6546534" cy="473095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614" y="-171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30219" y="1062335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612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K Scan] ✅ Tập đọc: Luật tục xưa của người Ê-đê - Sách Giáo Khoa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9099"/>
            <a:ext cx="4720758" cy="686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K Scan] ✅ Tập đọc: Luật tục xưa của người Ê-đê - Sách Giáo Kho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947" y="-9099"/>
            <a:ext cx="4884053" cy="709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00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87338" y="476672"/>
            <a:ext cx="86772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ts val="600"/>
              </a:spcAft>
            </a:pPr>
            <a:r>
              <a:rPr lang="en-US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  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Bài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được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chia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làm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đoạn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+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Đoạn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1: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Về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cách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xử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phạt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</a:t>
            </a:r>
            <a:r>
              <a:rPr lang="vi-VN" alt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</a:t>
            </a:r>
            <a:r>
              <a:rPr lang="en-US" alt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ừ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Chuyện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nhỏ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thì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xử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nhẹ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…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phải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chịu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chết</a:t>
            </a:r>
            <a:endParaRPr lang="en-US" alt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+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Đoạn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2: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Về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tang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chứng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à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nhân</a:t>
            </a:r>
            <a:r>
              <a:rPr lang="en-US" alt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chứng</a:t>
            </a:r>
            <a:endParaRPr lang="en-US" alt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</a:t>
            </a:r>
            <a:r>
              <a:rPr lang="vi-VN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</a:t>
            </a:r>
            <a:r>
              <a:rPr lang="en-US" alt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ừ</a:t>
            </a:r>
            <a:r>
              <a:rPr lang="en-US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Phải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nhìn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tận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mặt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…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mới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chắc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chắn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.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+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Đoạn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3: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Về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các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tội</a:t>
            </a:r>
            <a:endParaRPr lang="en-US" alt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   </a:t>
            </a:r>
            <a:r>
              <a:rPr lang="vi-VN" alt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</a:t>
            </a:r>
            <a:r>
              <a:rPr lang="en-US" altLang="en-US" sz="3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ừ</a:t>
            </a:r>
            <a:r>
              <a:rPr lang="en-US" altLang="en-US" sz="3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Tội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không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hỏi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mẹ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cha …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diều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tha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quạ</a:t>
            </a:r>
            <a:r>
              <a:rPr lang="en-US" altLang="en-US" sz="3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mổ</a:t>
            </a:r>
            <a:endParaRPr lang="en-US" altLang="en-US" sz="30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9220" name="Audio 1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61912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61912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3031489"/>
      </p:ext>
    </p:extLst>
  </p:cSld>
  <p:clrMapOvr>
    <a:masterClrMapping/>
  </p:clrMapOvr>
  <p:transition spd="slow" advTm="275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609600" y="33130"/>
            <a:ext cx="8153400" cy="944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903" y="1219200"/>
            <a:ext cx="4040188" cy="639762"/>
          </a:xfrm>
        </p:spPr>
        <p:txBody>
          <a:bodyPr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20379"/>
            <a:ext cx="3430588" cy="262572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ong</a:t>
            </a:r>
          </a:p>
          <a:p>
            <a:pPr marL="285750" indent="-285750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ớn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cắp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8626" y="1219200"/>
            <a:ext cx="4041775" cy="639762"/>
          </a:xfrm>
        </p:spPr>
        <p:txBody>
          <a:bodyPr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905000"/>
            <a:ext cx="36576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0" y="1600200"/>
            <a:ext cx="0" cy="457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Action Button: Home 20">
            <a:hlinkClick r:id="rId2" action="ppaction://hlinksldjump" highlightClick="1"/>
          </p:cNvPr>
          <p:cNvSpPr/>
          <p:nvPr/>
        </p:nvSpPr>
        <p:spPr>
          <a:xfrm>
            <a:off x="8191500" y="6390861"/>
            <a:ext cx="876300" cy="45720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251520" y="4201274"/>
            <a:ext cx="396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cha.</a:t>
            </a: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 flipV="1">
            <a:off x="1763688" y="4365104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1763688" y="4757504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H="1">
            <a:off x="2286000" y="5040417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905215" y="986135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44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30" y="2352449"/>
            <a:ext cx="2303770" cy="3049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28" y="3276600"/>
            <a:ext cx="2568163" cy="3502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84" y="1320800"/>
            <a:ext cx="440183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Gùi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Nam,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Gùi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7532" y="914400"/>
            <a:ext cx="62387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8279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609600" y="33130"/>
            <a:ext cx="8153400" cy="944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6903" y="1219200"/>
            <a:ext cx="4040188" cy="639762"/>
          </a:xfrm>
        </p:spPr>
        <p:txBody>
          <a:bodyPr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 đọc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820379"/>
            <a:ext cx="3430588" cy="2625725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marL="285750" indent="-285750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</a:t>
            </a:r>
          </a:p>
          <a:p>
            <a:pPr marL="0" indent="0">
              <a:buNone/>
            </a:pP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8626" y="1219200"/>
            <a:ext cx="4041775" cy="639762"/>
          </a:xfrm>
        </p:spPr>
        <p:txBody>
          <a:bodyPr/>
          <a:lstStyle/>
          <a:p>
            <a:pPr algn="ctr"/>
            <a:r>
              <a:rPr lang="en-US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 hiểu bài</a:t>
            </a:r>
            <a:endParaRPr lang="vi-VN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905000"/>
            <a:ext cx="3657600" cy="106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Gùi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0" y="1447800"/>
            <a:ext cx="0" cy="45720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Action Button: Home 20">
            <a:hlinkClick r:id="rId2" action="ppaction://hlinksldjump" highlightClick="1"/>
          </p:cNvPr>
          <p:cNvSpPr/>
          <p:nvPr/>
        </p:nvSpPr>
        <p:spPr>
          <a:xfrm>
            <a:off x="8191500" y="6390861"/>
            <a:ext cx="876300" cy="457200"/>
          </a:xfrm>
          <a:prstGeom prst="actionButtonHom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81000" y="4648200"/>
            <a:ext cx="411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CC3300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rgbClr val="CC3300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rgbClr val="CC33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CC3300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-</a:t>
            </a:r>
            <a:r>
              <a:rPr lang="en-US" dirty="0" err="1">
                <a:solidFill>
                  <a:srgbClr val="000000"/>
                </a:solidFill>
              </a:rPr>
              <a:t>Gánh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không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nổi,nhìn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tận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mặt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4" name="Line 36"/>
          <p:cNvSpPr>
            <a:spLocks noChangeShapeType="1"/>
          </p:cNvSpPr>
          <p:nvPr/>
        </p:nvSpPr>
        <p:spPr bwMode="auto">
          <a:xfrm>
            <a:off x="838200" y="5029200"/>
            <a:ext cx="1524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5" name="Line 37"/>
          <p:cNvSpPr>
            <a:spLocks noChangeShapeType="1"/>
          </p:cNvSpPr>
          <p:nvPr/>
        </p:nvSpPr>
        <p:spPr bwMode="auto">
          <a:xfrm>
            <a:off x="2743200" y="502920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381000" y="5105400"/>
            <a:ext cx="3962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sung,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 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cha.</a:t>
            </a: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 flipV="1">
            <a:off x="1905000" y="5257800"/>
            <a:ext cx="762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1905000" y="5638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4" name="Line 27"/>
          <p:cNvSpPr>
            <a:spLocks noChangeShapeType="1"/>
          </p:cNvSpPr>
          <p:nvPr/>
        </p:nvSpPr>
        <p:spPr bwMode="auto">
          <a:xfrm flipH="1">
            <a:off x="2438400" y="6019800"/>
            <a:ext cx="15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905215" y="986135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2590800"/>
            <a:ext cx="1529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sung</a:t>
            </a:r>
          </a:p>
        </p:txBody>
      </p:sp>
    </p:spTree>
    <p:extLst>
      <p:ext uri="{BB962C8B-B14F-4D97-AF65-F5344CB8AC3E}">
        <p14:creationId xmlns:p14="http://schemas.microsoft.com/office/powerpoint/2010/main" val="247925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82358"/>
            <a:ext cx="4820478" cy="35832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958141"/>
            <a:ext cx="373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09600" y="152400"/>
            <a:ext cx="8229600" cy="762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2400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Ê-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ction Button: Back or Previous 1">
            <a:hlinkClick r:id="rId3" action="ppaction://hlinksldjump" highlightClick="1"/>
          </p:cNvPr>
          <p:cNvSpPr/>
          <p:nvPr/>
        </p:nvSpPr>
        <p:spPr>
          <a:xfrm>
            <a:off x="6601239" y="6172200"/>
            <a:ext cx="637761" cy="457200"/>
          </a:xfrm>
          <a:prstGeom prst="actionButtonBackPrevious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4134643" y="1369367"/>
            <a:ext cx="4724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Chu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69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7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1279626</TotalTime>
  <Words>1166</Words>
  <Application>Microsoft Macintosh PowerPoint</Application>
  <PresentationFormat>On-screen Show (4:3)</PresentationFormat>
  <Paragraphs>124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Times New Roman</vt:lpstr>
      <vt:lpstr>Wingdings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đọc Luật tục xưa của người Ê- đê</vt:lpstr>
      <vt:lpstr>PowerPoint Presentation</vt:lpstr>
      <vt:lpstr>Tập đọc Luật tục xưa của người Ê- đê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đọc Luật tục xưa của người Ê- đê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Microsoft Office User</cp:lastModifiedBy>
  <cp:revision>118</cp:revision>
  <dcterms:created xsi:type="dcterms:W3CDTF">2016-02-22T00:56:09Z</dcterms:created>
  <dcterms:modified xsi:type="dcterms:W3CDTF">2021-03-11T08:43:43Z</dcterms:modified>
</cp:coreProperties>
</file>