
<file path=[Content_Types].xml><?xml version="1.0" encoding="utf-8"?>
<Types xmlns="http://schemas.openxmlformats.org/package/2006/content-types">
  <Default Extension="xml" ContentType="application/xml"/>
  <Default Extension="jpeg" ContentType="image/jpeg"/>
  <Default Extension="mp3" ContentType="audio/m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98" r:id="rId3"/>
    <p:sldId id="297" r:id="rId4"/>
    <p:sldId id="262" r:id="rId5"/>
    <p:sldId id="261" r:id="rId6"/>
    <p:sldId id="263" r:id="rId7"/>
    <p:sldId id="265" r:id="rId8"/>
    <p:sldId id="264" r:id="rId9"/>
    <p:sldId id="268" r:id="rId10"/>
    <p:sldId id="269" r:id="rId11"/>
    <p:sldId id="271" r:id="rId12"/>
    <p:sldId id="276" r:id="rId13"/>
    <p:sldId id="294" r:id="rId14"/>
    <p:sldId id="274" r:id="rId15"/>
    <p:sldId id="278" r:id="rId16"/>
    <p:sldId id="284" r:id="rId17"/>
    <p:sldId id="300" r:id="rId18"/>
    <p:sldId id="285" r:id="rId19"/>
    <p:sldId id="301" r:id="rId20"/>
    <p:sldId id="286" r:id="rId21"/>
    <p:sldId id="287" r:id="rId22"/>
    <p:sldId id="291"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3" autoAdjust="0"/>
    <p:restoredTop sz="92722"/>
  </p:normalViewPr>
  <p:slideViewPr>
    <p:cSldViewPr>
      <p:cViewPr>
        <p:scale>
          <a:sx n="60" d="100"/>
          <a:sy n="60" d="100"/>
        </p:scale>
        <p:origin x="73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1AB3-512B-46CB-A178-7AF9233A0968}" type="datetimeFigureOut">
              <a:rPr lang="en-US" smtClean="0"/>
              <a:pPr/>
              <a:t>3/11/21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ECAFB-EACD-466A-A4DD-13027C3AC373}" type="slidenum">
              <a:rPr lang="en-US" smtClean="0"/>
              <a:pPr/>
              <a:t>‹#›</a:t>
            </a:fld>
            <a:endParaRPr lang="en-US"/>
          </a:p>
        </p:txBody>
      </p:sp>
    </p:spTree>
    <p:extLst>
      <p:ext uri="{BB962C8B-B14F-4D97-AF65-F5344CB8AC3E}">
        <p14:creationId xmlns:p14="http://schemas.microsoft.com/office/powerpoint/2010/main" val="302872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13</a:t>
            </a:fld>
            <a:endParaRPr lang="en-US"/>
          </a:p>
        </p:txBody>
      </p:sp>
    </p:spTree>
    <p:extLst>
      <p:ext uri="{BB962C8B-B14F-4D97-AF65-F5344CB8AC3E}">
        <p14:creationId xmlns:p14="http://schemas.microsoft.com/office/powerpoint/2010/main" val="18174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3/11/21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71551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3/11/21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827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3/11/21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5405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E76FAD-311A-4391-9112-2AAB9D7A7F7A}" type="slidenum">
              <a:rPr lang="en-US" altLang="en-US"/>
              <a:pPr>
                <a:defRPr/>
              </a:pPr>
              <a:t>‹#›</a:t>
            </a:fld>
            <a:endParaRPr lang="en-US" altLang="en-US"/>
          </a:p>
        </p:txBody>
      </p:sp>
    </p:spTree>
    <p:extLst>
      <p:ext uri="{BB962C8B-B14F-4D97-AF65-F5344CB8AC3E}">
        <p14:creationId xmlns:p14="http://schemas.microsoft.com/office/powerpoint/2010/main" val="14883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50FF2-0883-4D0B-9002-79F56D677D96}" type="slidenum">
              <a:rPr lang="en-US" altLang="en-US"/>
              <a:pPr>
                <a:defRPr/>
              </a:pPr>
              <a:t>‹#›</a:t>
            </a:fld>
            <a:endParaRPr lang="en-US" altLang="en-US"/>
          </a:p>
        </p:txBody>
      </p:sp>
    </p:spTree>
    <p:extLst>
      <p:ext uri="{BB962C8B-B14F-4D97-AF65-F5344CB8AC3E}">
        <p14:creationId xmlns:p14="http://schemas.microsoft.com/office/powerpoint/2010/main" val="284818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5D634A-E19C-4298-9843-D878FE691540}" type="slidenum">
              <a:rPr lang="en-US" altLang="en-US"/>
              <a:pPr>
                <a:defRPr/>
              </a:pPr>
              <a:t>‹#›</a:t>
            </a:fld>
            <a:endParaRPr lang="en-US" altLang="en-US"/>
          </a:p>
        </p:txBody>
      </p:sp>
    </p:spTree>
    <p:extLst>
      <p:ext uri="{BB962C8B-B14F-4D97-AF65-F5344CB8AC3E}">
        <p14:creationId xmlns:p14="http://schemas.microsoft.com/office/powerpoint/2010/main" val="260043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832787-61CC-4B52-A7E9-1D37545C154B}" type="slidenum">
              <a:rPr lang="en-US" altLang="en-US"/>
              <a:pPr>
                <a:defRPr/>
              </a:pPr>
              <a:t>‹#›</a:t>
            </a:fld>
            <a:endParaRPr lang="en-US" altLang="en-US"/>
          </a:p>
        </p:txBody>
      </p:sp>
    </p:spTree>
    <p:extLst>
      <p:ext uri="{BB962C8B-B14F-4D97-AF65-F5344CB8AC3E}">
        <p14:creationId xmlns:p14="http://schemas.microsoft.com/office/powerpoint/2010/main" val="374706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321DD8-855C-47EA-B6FD-7B86ACE81870}" type="slidenum">
              <a:rPr lang="en-US" altLang="en-US"/>
              <a:pPr>
                <a:defRPr/>
              </a:pPr>
              <a:t>‹#›</a:t>
            </a:fld>
            <a:endParaRPr lang="en-US" altLang="en-US"/>
          </a:p>
        </p:txBody>
      </p:sp>
    </p:spTree>
    <p:extLst>
      <p:ext uri="{BB962C8B-B14F-4D97-AF65-F5344CB8AC3E}">
        <p14:creationId xmlns:p14="http://schemas.microsoft.com/office/powerpoint/2010/main" val="275577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A20F46-CD4A-430B-A004-6EEC58A469D3}" type="slidenum">
              <a:rPr lang="en-US" altLang="en-US"/>
              <a:pPr>
                <a:defRPr/>
              </a:pPr>
              <a:t>‹#›</a:t>
            </a:fld>
            <a:endParaRPr lang="en-US" altLang="en-US"/>
          </a:p>
        </p:txBody>
      </p:sp>
    </p:spTree>
    <p:extLst>
      <p:ext uri="{BB962C8B-B14F-4D97-AF65-F5344CB8AC3E}">
        <p14:creationId xmlns:p14="http://schemas.microsoft.com/office/powerpoint/2010/main" val="163699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7A7234-D9CA-4645-BE1D-BF8D47869D0B}" type="slidenum">
              <a:rPr lang="en-US" altLang="en-US"/>
              <a:pPr>
                <a:defRPr/>
              </a:pPr>
              <a:t>‹#›</a:t>
            </a:fld>
            <a:endParaRPr lang="en-US" altLang="en-US"/>
          </a:p>
        </p:txBody>
      </p:sp>
    </p:spTree>
    <p:extLst>
      <p:ext uri="{BB962C8B-B14F-4D97-AF65-F5344CB8AC3E}">
        <p14:creationId xmlns:p14="http://schemas.microsoft.com/office/powerpoint/2010/main" val="1554535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E653A-EF7E-46D0-90D3-AAA0F61385C1}" type="slidenum">
              <a:rPr lang="en-US" altLang="en-US"/>
              <a:pPr>
                <a:defRPr/>
              </a:pPr>
              <a:t>‹#›</a:t>
            </a:fld>
            <a:endParaRPr lang="en-US" altLang="en-US"/>
          </a:p>
        </p:txBody>
      </p:sp>
    </p:spTree>
    <p:extLst>
      <p:ext uri="{BB962C8B-B14F-4D97-AF65-F5344CB8AC3E}">
        <p14:creationId xmlns:p14="http://schemas.microsoft.com/office/powerpoint/2010/main" val="6378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3/11/21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987644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EF938-1EDF-41F4-8805-D5F4D0A51ED4}" type="slidenum">
              <a:rPr lang="en-US" altLang="en-US"/>
              <a:pPr>
                <a:defRPr/>
              </a:pPr>
              <a:t>‹#›</a:t>
            </a:fld>
            <a:endParaRPr lang="en-US" altLang="en-US"/>
          </a:p>
        </p:txBody>
      </p:sp>
    </p:spTree>
    <p:extLst>
      <p:ext uri="{BB962C8B-B14F-4D97-AF65-F5344CB8AC3E}">
        <p14:creationId xmlns:p14="http://schemas.microsoft.com/office/powerpoint/2010/main" val="145080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EBDE5A-1DBD-4B99-9C15-004D1F4B4F46}" type="slidenum">
              <a:rPr lang="en-US" altLang="en-US"/>
              <a:pPr>
                <a:defRPr/>
              </a:pPr>
              <a:t>‹#›</a:t>
            </a:fld>
            <a:endParaRPr lang="en-US" altLang="en-US"/>
          </a:p>
        </p:txBody>
      </p:sp>
    </p:spTree>
    <p:extLst>
      <p:ext uri="{BB962C8B-B14F-4D97-AF65-F5344CB8AC3E}">
        <p14:creationId xmlns:p14="http://schemas.microsoft.com/office/powerpoint/2010/main" val="74698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0D375D-CA39-4206-8CDA-CB5248A8F55A}" type="slidenum">
              <a:rPr lang="en-US" altLang="en-US"/>
              <a:pPr>
                <a:defRPr/>
              </a:pPr>
              <a:t>‹#›</a:t>
            </a:fld>
            <a:endParaRPr lang="en-US" altLang="en-US"/>
          </a:p>
        </p:txBody>
      </p:sp>
    </p:spTree>
    <p:extLst>
      <p:ext uri="{BB962C8B-B14F-4D97-AF65-F5344CB8AC3E}">
        <p14:creationId xmlns:p14="http://schemas.microsoft.com/office/powerpoint/2010/main" val="3438106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FB916D9D-2B7D-4DA0-BE2C-B510F9B795F5}" type="slidenum">
              <a:rPr lang="vi-VN" altLang="en-US"/>
              <a:pPr>
                <a:defRPr/>
              </a:pPr>
              <a:t>‹#›</a:t>
            </a:fld>
            <a:endParaRPr lang="vi-VN" altLang="en-US"/>
          </a:p>
        </p:txBody>
      </p:sp>
    </p:spTree>
    <p:extLst>
      <p:ext uri="{BB962C8B-B14F-4D97-AF65-F5344CB8AC3E}">
        <p14:creationId xmlns:p14="http://schemas.microsoft.com/office/powerpoint/2010/main" val="241036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3/11/21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4919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3/11/21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4908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9EED7DFB-B4D3-412A-A1E9-658A4CAAE582}" type="datetimeFigureOut">
              <a:rPr lang="en-US" smtClean="0"/>
              <a:pPr/>
              <a:t>3/11/21</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318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9EED7DFB-B4D3-412A-A1E9-658A4CAAE582}" type="datetimeFigureOut">
              <a:rPr lang="en-US" smtClean="0"/>
              <a:pPr/>
              <a:t>3/11/21</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57397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EED7DFB-B4D3-412A-A1E9-658A4CAAE582}" type="datetimeFigureOut">
              <a:rPr lang="en-US" smtClean="0"/>
              <a:pPr/>
              <a:t>3/11/21</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8020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3/11/21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35383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3/11/21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050868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D7DFB-B4D3-412A-A1E9-658A4CAAE582}" type="datetimeFigureOut">
              <a:rPr lang="en-US" smtClean="0"/>
              <a:pPr/>
              <a:t>3/11/21</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0752E-E780-42AC-A074-982CC0D1FDB2}" type="slidenum">
              <a:rPr lang="en-US" smtClean="0"/>
              <a:pPr/>
              <a:t>‹#›</a:t>
            </a:fld>
            <a:endParaRPr lang="en-US"/>
          </a:p>
        </p:txBody>
      </p:sp>
    </p:spTree>
    <p:extLst>
      <p:ext uri="{BB962C8B-B14F-4D97-AF65-F5344CB8AC3E}">
        <p14:creationId xmlns:p14="http://schemas.microsoft.com/office/powerpoint/2010/main" val="410145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303EE419-3068-4899-97E2-38959BBD37A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37589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jpeg"/><Relationship Id="rId1" Type="http://schemas.openxmlformats.org/officeDocument/2006/relationships/slideLayout" Target="../slideLayouts/slideLayout18.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wmf"/><Relationship Id="rId5" Type="http://schemas.openxmlformats.org/officeDocument/2006/relationships/image" Target="../media/image7.png"/><Relationship Id="rId6" Type="http://schemas.openxmlformats.org/officeDocument/2006/relationships/image" Target="../media/image5.jpeg"/><Relationship Id="rId1" Type="http://schemas.microsoft.com/office/2007/relationships/media" Target="../media/media1.mp3"/><Relationship Id="rId2" Type="http://schemas.openxmlformats.org/officeDocument/2006/relationships/audio" Target="../media/media1.mp3"/></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a:t>
            </a: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THANH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AM</a:t>
            </a:r>
            <a:endPar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8195" name="WordArt 20"/>
          <p:cNvSpPr>
            <a:spLocks noChangeArrowheads="1" noChangeShapeType="1" noTextEdit="1"/>
          </p:cNvSpPr>
          <p:nvPr/>
        </p:nvSpPr>
        <p:spPr bwMode="auto">
          <a:xfrm>
            <a:off x="1979712" y="1844824"/>
            <a:ext cx="5334000" cy="685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 đọc – Lớp 5</a:t>
            </a:r>
          </a:p>
        </p:txBody>
      </p:sp>
      <p:sp>
        <p:nvSpPr>
          <p:cNvPr id="8196" name="WordArt 21"/>
          <p:cNvSpPr>
            <a:spLocks noChangeArrowheads="1" noChangeShapeType="1" noTextEdit="1"/>
          </p:cNvSpPr>
          <p:nvPr/>
        </p:nvSpPr>
        <p:spPr bwMode="auto">
          <a:xfrm>
            <a:off x="467544" y="2564904"/>
            <a:ext cx="8229600" cy="4343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Tranh </a:t>
            </a:r>
            <a:r>
              <a:rPr lang="vi-VN"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làng</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Hồ</a:t>
            </a:r>
            <a:endPar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fontAlgn="base">
              <a:spcBef>
                <a:spcPct val="0"/>
              </a:spcBef>
              <a:spcAft>
                <a:spcPct val="0"/>
              </a:spcAft>
            </a:pPr>
            <a:endPar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8197" name="Group 5"/>
          <p:cNvGrpSpPr>
            <a:grpSpLocks/>
          </p:cNvGrpSpPr>
          <p:nvPr/>
        </p:nvGrpSpPr>
        <p:grpSpPr bwMode="auto">
          <a:xfrm>
            <a:off x="0" y="0"/>
            <a:ext cx="9144000" cy="6858000"/>
            <a:chOff x="8" y="0"/>
            <a:chExt cx="5760" cy="4320"/>
          </a:xfrm>
        </p:grpSpPr>
        <p:pic>
          <p:nvPicPr>
            <p:cNvPr id="8199"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1" name="Group 8"/>
            <p:cNvGrpSpPr>
              <a:grpSpLocks/>
            </p:cNvGrpSpPr>
            <p:nvPr/>
          </p:nvGrpSpPr>
          <p:grpSpPr bwMode="auto">
            <a:xfrm>
              <a:off x="8" y="0"/>
              <a:ext cx="5760" cy="4320"/>
              <a:chOff x="672" y="0"/>
              <a:chExt cx="5760" cy="4320"/>
            </a:xfrm>
          </p:grpSpPr>
          <p:pic>
            <p:nvPicPr>
              <p:cNvPr id="8202"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3"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4"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5"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8198" name="Picture 10"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6752"/>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4904" y="4581128"/>
            <a:ext cx="4614192" cy="205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1788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icture 016"/>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3048002" y="-30215"/>
            <a:ext cx="3200398" cy="353541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lo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 y="0"/>
            <a:ext cx="3038902"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DSC0002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6248400" y="-12510"/>
            <a:ext cx="2895600" cy="35177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h8"/>
          <p:cNvPicPr>
            <a:picLocks noChangeAspect="1" noChangeArrowheads="1"/>
          </p:cNvPicPr>
          <p:nvPr/>
        </p:nvPicPr>
        <p:blipFill>
          <a:blip r:embed="rId5">
            <a:extLst>
              <a:ext uri="{28A0092B-C50C-407E-A947-70E740481C1C}">
                <a14:useLocalDpi xmlns:a14="http://schemas.microsoft.com/office/drawing/2010/main" val="0"/>
              </a:ext>
            </a:extLst>
          </a:blip>
          <a:srcRect l="2632" t="6493" r="2632" b="6667"/>
          <a:stretch>
            <a:fillRect/>
          </a:stretch>
        </p:blipFill>
        <p:spPr bwMode="auto">
          <a:xfrm>
            <a:off x="-1" y="3505200"/>
            <a:ext cx="3048001" cy="3352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ung dua"/>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048000" y="3505200"/>
            <a:ext cx="3124200" cy="3393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513" y="3505200"/>
            <a:ext cx="2977487" cy="33528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74" name="AutoShape 346"/>
          <p:cNvSpPr>
            <a:spLocks noChangeArrowheads="1"/>
          </p:cNvSpPr>
          <p:nvPr/>
        </p:nvSpPr>
        <p:spPr bwMode="auto">
          <a:xfrm>
            <a:off x="126" y="1371600"/>
            <a:ext cx="9144000" cy="5334000"/>
          </a:xfrm>
          <a:prstGeom prst="wedgeRoundRectCallout">
            <a:avLst>
              <a:gd name="adj1" fmla="val -12926"/>
              <a:gd name="adj2" fmla="val 48255"/>
              <a:gd name="adj3" fmla="val 16667"/>
            </a:avLst>
          </a:prstGeom>
          <a:solidFill>
            <a:schemeClr val="bg1"/>
          </a:solidFill>
          <a:ln w="9525" algn="ctr">
            <a:solidFill>
              <a:schemeClr val="bg1"/>
            </a:solidFill>
            <a:miter lim="800000"/>
            <a:headEnd/>
            <a:tailEnd/>
          </a:ln>
          <a:effectLst/>
          <a:extLst/>
        </p:spPr>
        <p:txBody>
          <a:bodyPr/>
          <a:lstStyle/>
          <a:p>
            <a:pPr algn="just" eaLnBrk="1" hangingPunct="1"/>
            <a:r>
              <a:rPr lang="en-US" sz="4000" b="1" smtClean="0">
                <a:solidFill>
                  <a:srgbClr val="0000FF"/>
                </a:solidFill>
                <a:latin typeface="Times New Roman" pitchFamily="18" charset="0"/>
                <a:cs typeface="Times New Roman" pitchFamily="18" charset="0"/>
                <a:sym typeface="Wingdings"/>
              </a:rPr>
              <a:t> </a:t>
            </a:r>
            <a:r>
              <a:rPr lang="en-US" sz="3600" b="1" smtClean="0">
                <a:solidFill>
                  <a:srgbClr val="0000FF"/>
                </a:solidFill>
                <a:latin typeface="Times New Roman" pitchFamily="18" charset="0"/>
                <a:cs typeface="Times New Roman" pitchFamily="18" charset="0"/>
              </a:rPr>
              <a:t>Làng </a:t>
            </a:r>
            <a:r>
              <a:rPr lang="en-US" sz="3600" b="1">
                <a:solidFill>
                  <a:srgbClr val="0000FF"/>
                </a:solidFill>
                <a:latin typeface="Times New Roman" pitchFamily="18" charset="0"/>
                <a:cs typeface="Times New Roman" pitchFamily="18" charset="0"/>
              </a:rPr>
              <a:t>Hồ là một làng nghề truyền thống, chuyên vẽ, khắc tranh dân gian. Những nghệ sĩ dân gian làng Hồ từ bao đời nay đã kế tục và phát huy nghề truyền thống của làng. Thiết tha yêu mến quê hương nên tranh của họ sống động, vui tươi, gắn liền với cuộc sống hàng ngày của làng quê Việt Nam.</a:t>
            </a:r>
          </a:p>
        </p:txBody>
      </p:sp>
    </p:spTree>
    <p:extLst>
      <p:ext uri="{BB962C8B-B14F-4D97-AF65-F5344CB8AC3E}">
        <p14:creationId xmlns:p14="http://schemas.microsoft.com/office/powerpoint/2010/main" val="601116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474"/>
                                        </p:tgtEl>
                                        <p:attrNameLst>
                                          <p:attrName>style.visibility</p:attrName>
                                        </p:attrNameLst>
                                      </p:cBhvr>
                                      <p:to>
                                        <p:strVal val="visible"/>
                                      </p:to>
                                    </p:set>
                                    <p:anim calcmode="lin" valueType="num">
                                      <p:cBhvr additive="base">
                                        <p:cTn id="7" dur="500" fill="hold"/>
                                        <p:tgtEl>
                                          <p:spTgt spid="48474"/>
                                        </p:tgtEl>
                                        <p:attrNameLst>
                                          <p:attrName>ppt_x</p:attrName>
                                        </p:attrNameLst>
                                      </p:cBhvr>
                                      <p:tavLst>
                                        <p:tav tm="0">
                                          <p:val>
                                            <p:strVal val="#ppt_x"/>
                                          </p:val>
                                        </p:tav>
                                        <p:tav tm="100000">
                                          <p:val>
                                            <p:strVal val="#ppt_x"/>
                                          </p:val>
                                        </p:tav>
                                      </p:tavLst>
                                    </p:anim>
                                    <p:anim calcmode="lin" valueType="num">
                                      <p:cBhvr additive="base">
                                        <p:cTn id="8" dur="500" fill="hold"/>
                                        <p:tgtEl>
                                          <p:spTgt spid="48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979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0"/>
          <p:cNvSpPr txBox="1">
            <a:spLocks noGrp="1" noChangeArrowheads="1"/>
          </p:cNvSpPr>
          <p:nvPr>
            <p:ph type="title"/>
          </p:nvPr>
        </p:nvSpPr>
        <p:spPr bwMode="auto">
          <a:xfrm>
            <a:off x="2775329" y="609600"/>
            <a:ext cx="3352800" cy="646331"/>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b="1">
                <a:solidFill>
                  <a:srgbClr val="FF3300"/>
                </a:solidFill>
                <a:cs typeface="Arial" charset="0"/>
              </a:rPr>
              <a:t>Rơm bếp</a:t>
            </a:r>
          </a:p>
        </p:txBody>
      </p:sp>
      <p:pic>
        <p:nvPicPr>
          <p:cNvPr id="4" name="Content Placeholder 3" descr="rom be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600200"/>
            <a:ext cx="419366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658" y="1600200"/>
            <a:ext cx="41267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0"/>
          <p:cNvSpPr>
            <a:spLocks noChangeShapeType="1"/>
          </p:cNvSpPr>
          <p:nvPr/>
        </p:nvSpPr>
        <p:spPr bwMode="auto">
          <a:xfrm>
            <a:off x="4953000" y="1257300"/>
            <a:ext cx="76200" cy="20193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8" name="Line 42"/>
          <p:cNvSpPr>
            <a:spLocks noChangeShapeType="1"/>
          </p:cNvSpPr>
          <p:nvPr/>
        </p:nvSpPr>
        <p:spPr bwMode="auto">
          <a:xfrm flipH="1">
            <a:off x="4114800" y="3276600"/>
            <a:ext cx="914400" cy="3048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9" name="Text Box 49"/>
          <p:cNvSpPr txBox="1">
            <a:spLocks noChangeArrowheads="1"/>
          </p:cNvSpPr>
          <p:nvPr/>
        </p:nvSpPr>
        <p:spPr bwMode="auto">
          <a:xfrm>
            <a:off x="1828800" y="5486400"/>
            <a:ext cx="5109949" cy="1077218"/>
          </a:xfrm>
          <a:prstGeom prst="rect">
            <a:avLst/>
          </a:prstGeom>
          <a:solidFill>
            <a:schemeClr val="bg1">
              <a:lumMod val="75000"/>
            </a:schemeClr>
          </a:solidFill>
          <a:ln w="9525" algn="ctr">
            <a:solidFill>
              <a:srgbClr val="FF0000"/>
            </a:solidFill>
            <a:miter lim="800000"/>
            <a:headEnd/>
            <a:tailEnd/>
          </a:ln>
          <a:effectLs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3200" b="1">
                <a:solidFill>
                  <a:srgbClr val="0000FF"/>
                </a:solidFill>
                <a:latin typeface="Times New Roman" pitchFamily="18" charset="0"/>
              </a:rPr>
              <a:t>Phần ngọn của cây lúa đem phơi khô dùng làm chất đốt</a:t>
            </a:r>
          </a:p>
        </p:txBody>
      </p:sp>
    </p:spTree>
    <p:extLst>
      <p:ext uri="{BB962C8B-B14F-4D97-AF65-F5344CB8AC3E}">
        <p14:creationId xmlns:p14="http://schemas.microsoft.com/office/powerpoint/2010/main" val="164662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2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4000" b="1" dirty="0" err="1" smtClean="0">
                <a:solidFill>
                  <a:srgbClr val="C00000"/>
                </a:solidFill>
                <a:latin typeface="Times New Roman" pitchFamily="18" charset="0"/>
                <a:cs typeface="Times New Roman" pitchFamily="18" charset="0"/>
              </a:rPr>
              <a:t>Nội</a:t>
            </a:r>
            <a:r>
              <a:rPr lang="en-US" sz="4000" b="1" dirty="0" smtClean="0">
                <a:solidFill>
                  <a:srgbClr val="C00000"/>
                </a:solidFill>
                <a:latin typeface="Times New Roman" pitchFamily="18" charset="0"/>
                <a:cs typeface="Times New Roman" pitchFamily="18" charset="0"/>
              </a:rPr>
              <a:t> dung :</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752600"/>
            <a:ext cx="8077200" cy="4221163"/>
          </a:xfrm>
        </p:spPr>
        <p:txBody>
          <a:bodyPr>
            <a:normAutofit fontScale="92500"/>
          </a:bodyPr>
          <a:lstStyle/>
          <a:p>
            <a:pPr marL="0" indent="0">
              <a:buNone/>
            </a:pPr>
            <a:r>
              <a:rPr lang="en-US" smtClean="0">
                <a:latin typeface="Times New Roman" pitchFamily="18" charset="0"/>
                <a:cs typeface="Times New Roman" pitchFamily="18" charset="0"/>
              </a:rPr>
              <a:t>    </a:t>
            </a:r>
            <a:r>
              <a:rPr lang="en-US" sz="4600" smtClean="0">
                <a:latin typeface="Times New Roman" pitchFamily="18" charset="0"/>
                <a:cs typeface="Times New Roman" pitchFamily="18" charset="0"/>
              </a:rPr>
              <a:t>Bài văn ca ngợi những người nghệ sĩ dân gian đã tạo ra những tác phẩm văn hóa truyền thống đặc sắc của dân tộc và nhắn nhủ mọi người hãy quý trọng, giữ gìn những nét đẹp cổ truyền của văn hóa dân tộc.</a:t>
            </a:r>
            <a:endParaRPr lang="en-US" sz="4600">
              <a:latin typeface="Times New Roman" pitchFamily="18" charset="0"/>
              <a:cs typeface="Times New Roman" pitchFamily="18" charset="0"/>
            </a:endParaRPr>
          </a:p>
        </p:txBody>
      </p:sp>
    </p:spTree>
    <p:extLst>
      <p:ext uri="{BB962C8B-B14F-4D97-AF65-F5344CB8AC3E}">
        <p14:creationId xmlns:p14="http://schemas.microsoft.com/office/powerpoint/2010/main" val="16082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2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248400"/>
          </a:xfrm>
        </p:spPr>
        <p:txBody>
          <a:bodyPr>
            <a:noAutofit/>
          </a:bodyPr>
          <a:lstStyle/>
          <a:p>
            <a:pPr marL="173038" indent="630238" algn="just"/>
            <a:endParaRPr lang="en-US" sz="3600" smtClean="0">
              <a:solidFill>
                <a:schemeClr val="tx1"/>
              </a:solidFill>
              <a:latin typeface="Times New Roman" pitchFamily="18" charset="0"/>
              <a:cs typeface="Times New Roman" pitchFamily="18" charset="0"/>
              <a:sym typeface="Wingdings"/>
            </a:endParaRPr>
          </a:p>
          <a:p>
            <a:pPr marL="173038" indent="630238" algn="just"/>
            <a:r>
              <a:rPr lang="en-US" sz="3600" smtClean="0">
                <a:solidFill>
                  <a:schemeClr val="tx1"/>
                </a:solidFill>
                <a:latin typeface="Times New Roman" pitchFamily="18" charset="0"/>
                <a:cs typeface="Times New Roman" pitchFamily="18" charset="0"/>
                <a:sym typeface="Wingdings"/>
              </a:rPr>
              <a:t>Từ </a:t>
            </a:r>
            <a:r>
              <a:rPr lang="en-US" sz="3600" dirty="0" err="1" smtClean="0">
                <a:solidFill>
                  <a:schemeClr val="tx1"/>
                </a:solidFill>
                <a:latin typeface="Times New Roman" pitchFamily="18" charset="0"/>
                <a:cs typeface="Times New Roman" pitchFamily="18" charset="0"/>
                <a:sym typeface="Wingdings"/>
              </a:rPr>
              <a:t>ngày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còn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ít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tuổi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tôi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đã</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thích</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những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lợn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gà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chuột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ếch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cây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dừa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tố</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nữ</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của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Mỗi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lần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Tết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đến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đứng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trước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những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cái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chiếu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bày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làng</a:t>
            </a:r>
            <a:r>
              <a:rPr lang="en-US" sz="3600" smtClean="0">
                <a:solidFill>
                  <a:schemeClr val="tx1"/>
                </a:solidFill>
                <a:latin typeface="Times New Roman" pitchFamily="18" charset="0"/>
                <a:cs typeface="Times New Roman" pitchFamily="18" charset="0"/>
                <a:sym typeface="Wingdings"/>
              </a:rPr>
              <a:t> Hồ </a:t>
            </a:r>
            <a:r>
              <a:rPr lang="en-US" sz="3600" dirty="0" err="1" smtClean="0">
                <a:solidFill>
                  <a:schemeClr val="tx1"/>
                </a:solidFill>
                <a:latin typeface="Times New Roman" pitchFamily="18" charset="0"/>
                <a:cs typeface="Times New Roman" pitchFamily="18" charset="0"/>
                <a:sym typeface="Wingdings"/>
              </a:rPr>
              <a:t>giải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trên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các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lề</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phố</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Nội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lòng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tôi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thấm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thía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một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nỗi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biết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ơn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đối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với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những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người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nghệ</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sĩ</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tạo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hình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của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nhân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dân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Họ</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đã</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đem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vào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cuộc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sống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một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cách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nhìn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thuần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phác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ngắm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thấy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đậm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mạnh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hóm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hỉnh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tươi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vui</a:t>
            </a:r>
            <a:r>
              <a:rPr lang="en-US" sz="3600" dirty="0" smtClean="0">
                <a:solidFill>
                  <a:schemeClr val="tx1"/>
                </a:solidFill>
                <a:latin typeface="Times New Roman" pitchFamily="18" charset="0"/>
                <a:cs typeface="Times New Roman" pitchFamily="18" charset="0"/>
                <a:sym typeface="Wingdings"/>
              </a:rPr>
              <a:t>.</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976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248400"/>
          </a:xfrm>
        </p:spPr>
        <p:txBody>
          <a:bodyPr>
            <a:noAutofit/>
          </a:bodyPr>
          <a:lstStyle/>
          <a:p>
            <a:pPr marL="173038" indent="630238" algn="just"/>
            <a:endParaRPr lang="en-US" sz="3600" smtClean="0">
              <a:solidFill>
                <a:schemeClr val="tx1"/>
              </a:solidFill>
              <a:latin typeface="Times New Roman" pitchFamily="18" charset="0"/>
              <a:cs typeface="Times New Roman" pitchFamily="18" charset="0"/>
              <a:sym typeface="Wingdings"/>
            </a:endParaRPr>
          </a:p>
          <a:p>
            <a:pPr marL="173038" indent="630238" algn="just"/>
            <a:r>
              <a:rPr lang="en-US" sz="3600" smtClean="0">
                <a:solidFill>
                  <a:schemeClr val="tx1"/>
                </a:solidFill>
                <a:latin typeface="Times New Roman" pitchFamily="18" charset="0"/>
                <a:cs typeface="Times New Roman" pitchFamily="18" charset="0"/>
                <a:sym typeface="Wingdings"/>
              </a:rPr>
              <a:t>Từ </a:t>
            </a:r>
            <a:r>
              <a:rPr lang="en-US" sz="3600" dirty="0" err="1" smtClean="0">
                <a:solidFill>
                  <a:schemeClr val="tx1"/>
                </a:solidFill>
                <a:latin typeface="Times New Roman" pitchFamily="18" charset="0"/>
                <a:cs typeface="Times New Roman" pitchFamily="18" charset="0"/>
                <a:sym typeface="Wingdings"/>
              </a:rPr>
              <a:t>ngày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còn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ít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tuổi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tôi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đã</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thích</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những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lợn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gà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chuột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ếch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cây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dừa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tố</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nữ</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của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Mỗi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lần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Tết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đến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đứng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trước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những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cái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chiếu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bày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b="1" dirty="0" smtClean="0">
                <a:solidFill>
                  <a:srgbClr val="FF0000"/>
                </a:solidFill>
                <a:latin typeface="Times New Roman" pitchFamily="18" charset="0"/>
                <a:cs typeface="Times New Roman" pitchFamily="18" charset="0"/>
                <a:sym typeface="Wingdings"/>
              </a:rPr>
              <a: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giải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trên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các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lề</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phố</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Nội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lòng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tôi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thấm</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thía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một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nỗi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biết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ơn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đối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với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những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người</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nghệ</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sĩ</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tạo</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hình</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của</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nhân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dân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Họ</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đã</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đem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vào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cuộc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sống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một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cách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nhìn</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thuần</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phác</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ngắm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càng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thấy</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đậm</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đà</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lành</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mạnh</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hóm</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hỉnh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và</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tươi</a:t>
            </a:r>
            <a:r>
              <a:rPr lang="en-US" sz="3600" dirty="0" smtClean="0">
                <a:solidFill>
                  <a:srgbClr val="FF0000"/>
                </a:solidFill>
                <a:latin typeface="Times New Roman" pitchFamily="18" charset="0"/>
                <a:cs typeface="Times New Roman" pitchFamily="18" charset="0"/>
                <a:sym typeface="Wingdings"/>
              </a:rPr>
              <a:t> </a:t>
            </a:r>
            <a:r>
              <a:rPr lang="en-US" sz="3600" dirty="0" err="1" smtClean="0">
                <a:solidFill>
                  <a:srgbClr val="FF0000"/>
                </a:solidFill>
                <a:latin typeface="Times New Roman" pitchFamily="18" charset="0"/>
                <a:cs typeface="Times New Roman" pitchFamily="18" charset="0"/>
                <a:sym typeface="Wingdings"/>
              </a:rPr>
              <a:t>vui</a:t>
            </a:r>
            <a:r>
              <a:rPr lang="en-US" sz="3600" dirty="0" smtClean="0">
                <a:solidFill>
                  <a:schemeClr val="tx1"/>
                </a:solidFill>
                <a:latin typeface="Times New Roman" pitchFamily="18" charset="0"/>
                <a:cs typeface="Times New Roman" pitchFamily="18" charset="0"/>
                <a:sym typeface="Wingdings"/>
              </a:rPr>
              <a:t>.</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976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600200"/>
            <a:ext cx="5943600" cy="5257800"/>
          </a:xfrm>
        </p:spPr>
        <p:txBody>
          <a:bodyPr/>
          <a:lstStyle/>
          <a:p>
            <a:pPr marL="0" indent="0" algn="just">
              <a:buNone/>
            </a:pPr>
            <a:r>
              <a:rPr lang="en-US" smtClean="0"/>
              <a:t>    </a:t>
            </a:r>
            <a:r>
              <a:rPr lang="en-US" sz="4400" smtClean="0">
                <a:latin typeface="Times New Roman" pitchFamily="18" charset="0"/>
                <a:cs typeface="Times New Roman" pitchFamily="18" charset="0"/>
              </a:rPr>
              <a:t>Kể tên một số làng nghề truyền thống ở Việt Nam mà em biết ?</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2174062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3" y="0"/>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548806" y="5863828"/>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2099" y="5513995"/>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87737" y="-165696"/>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hu-Voi-Con-O-Ban-Don-Be-Ngoc-Ng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548806" y="4878013"/>
            <a:ext cx="609600" cy="609600"/>
          </a:xfrm>
          <a:prstGeom prst="rect">
            <a:avLst/>
          </a:prstGeom>
        </p:spPr>
      </p:pic>
      <p:sp>
        <p:nvSpPr>
          <p:cNvPr id="10" name="TextBox 9"/>
          <p:cNvSpPr txBox="1"/>
          <p:nvPr/>
        </p:nvSpPr>
        <p:spPr>
          <a:xfrm>
            <a:off x="304800" y="3886200"/>
            <a:ext cx="7853606" cy="457200"/>
          </a:xfrm>
          <a:prstGeom prst="rect">
            <a:avLst/>
          </a:prstGeom>
          <a:noFill/>
        </p:spPr>
        <p:txBody>
          <a:bodyPr wrap="square" rtlCol="0">
            <a:spAutoFit/>
          </a:bodyPr>
          <a:lstStyle/>
          <a:p>
            <a:endParaRPr lang="en-US" dirty="0"/>
          </a:p>
        </p:txBody>
      </p:sp>
      <p:pic>
        <p:nvPicPr>
          <p:cNvPr id="13"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588" y="1484784"/>
            <a:ext cx="8328212" cy="43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411760" y="188640"/>
            <a:ext cx="4536504"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itchFamily="18" charset="0"/>
              </a:rPr>
              <a:t>Tranh</a:t>
            </a:r>
            <a:r>
              <a:rPr lang="en-US" sz="4400" b="1" dirty="0">
                <a:solidFill>
                  <a:srgbClr val="0000FF"/>
                </a:solidFill>
                <a:latin typeface="Times New Roman" panose="02020603050405020304" pitchFamily="18" charset="0"/>
                <a:cs typeface="Times New Roman" pitchFamily="18" charset="0"/>
              </a:rPr>
              <a:t> </a:t>
            </a:r>
            <a:r>
              <a:rPr lang="en-US" sz="4400" b="1" dirty="0" err="1">
                <a:solidFill>
                  <a:srgbClr val="0000FF"/>
                </a:solidFill>
                <a:latin typeface="Times New Roman" panose="02020603050405020304" pitchFamily="18" charset="0"/>
                <a:cs typeface="Times New Roman" pitchFamily="18" charset="0"/>
              </a:rPr>
              <a:t>làng</a:t>
            </a:r>
            <a:r>
              <a:rPr lang="en-US" sz="4400" b="1" dirty="0">
                <a:solidFill>
                  <a:srgbClr val="0000FF"/>
                </a:solidFill>
                <a:latin typeface="Times New Roman" panose="02020603050405020304" pitchFamily="18" charset="0"/>
                <a:cs typeface="Times New Roman" pitchFamily="18" charset="0"/>
              </a:rPr>
              <a:t> </a:t>
            </a:r>
            <a:r>
              <a:rPr lang="en-US" sz="4400" b="1" dirty="0" err="1">
                <a:solidFill>
                  <a:srgbClr val="0000FF"/>
                </a:solidFill>
                <a:latin typeface="Times New Roman" panose="02020603050405020304" pitchFamily="18" charset="0"/>
                <a:cs typeface="Times New Roman" pitchFamily="18" charset="0"/>
              </a:rPr>
              <a:t>Hồ</a:t>
            </a:r>
            <a:endParaRPr lang="en-US" sz="4400" dirty="0">
              <a:solidFill>
                <a:srgbClr val="0000FF"/>
              </a:solidFill>
              <a:latin typeface="Times New Roman" panose="02020603050405020304" pitchFamily="18"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410090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smtClean="0">
                <a:latin typeface="Times New Roman" pitchFamily="18" charset="0"/>
                <a:cs typeface="Times New Roman" pitchFamily="18" charset="0"/>
              </a:rPr>
              <a:t>Làng nghề bánh tráng ( Phú Hòa Đông)</a:t>
            </a:r>
            <a:endParaRPr lang="en-US" sz="360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48006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495800"/>
            <a:ext cx="5105400"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066800"/>
            <a:ext cx="4343400" cy="3429000"/>
          </a:xfrm>
          <a:prstGeom prst="rect">
            <a:avLst/>
          </a:prstGeom>
        </p:spPr>
      </p:pic>
    </p:spTree>
    <p:extLst>
      <p:ext uri="{BB962C8B-B14F-4D97-AF65-F5344CB8AC3E}">
        <p14:creationId xmlns:p14="http://schemas.microsoft.com/office/powerpoint/2010/main" val="229437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5293519"/>
            <a:ext cx="9144000" cy="10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39" tIns="30770" rIns="61539" bIns="30770">
            <a:spAutoFit/>
          </a:bodyPr>
          <a:lstStyle/>
          <a:p>
            <a:pPr algn="ctr"/>
            <a:r>
              <a:rPr lang="en-US" sz="3200" b="1">
                <a:latin typeface="Times New Roman" pitchFamily="18" charset="0"/>
                <a:cs typeface="Times New Roman" pitchFamily="18" charset="0"/>
              </a:rPr>
              <a:t>Làng nghề hoa giấy Thanh Tiên  thuộc xã Phú Mậu, </a:t>
            </a:r>
          </a:p>
          <a:p>
            <a:pPr algn="ctr"/>
            <a:r>
              <a:rPr lang="en-US" sz="3200" b="1">
                <a:latin typeface="Times New Roman" pitchFamily="18" charset="0"/>
                <a:cs typeface="Times New Roman" pitchFamily="18" charset="0"/>
              </a:rPr>
              <a:t>Huyện Phú Vang, tỉnh Thừa Thiên Huế.</a:t>
            </a:r>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013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Gom-Bat-Trang-n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391" y="57150"/>
            <a:ext cx="4650383"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3" descr="det%20l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7" y="57150"/>
            <a:ext cx="4182071" cy="3211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4" descr="11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352" y="3429000"/>
            <a:ext cx="4648398"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5" descr="small_31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10" y="3423048"/>
            <a:ext cx="4172149" cy="328255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0" y="57150"/>
            <a:ext cx="2759273" cy="58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b="1">
                <a:solidFill>
                  <a:schemeClr val="bg1"/>
                </a:solidFill>
              </a:rPr>
              <a:t>Lụa Vạn Phúc</a:t>
            </a:r>
          </a:p>
        </p:txBody>
      </p:sp>
      <p:sp>
        <p:nvSpPr>
          <p:cNvPr id="26631" name="Text Box 7"/>
          <p:cNvSpPr txBox="1">
            <a:spLocks noChangeArrowheads="1"/>
          </p:cNvSpPr>
          <p:nvPr/>
        </p:nvSpPr>
        <p:spPr bwMode="auto">
          <a:xfrm>
            <a:off x="4495602" y="0"/>
            <a:ext cx="3168138"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solidFill>
                  <a:schemeClr val="bg1"/>
                </a:solidFill>
              </a:rPr>
              <a:t>Gốm sứ Bát Tràng</a:t>
            </a:r>
          </a:p>
        </p:txBody>
      </p:sp>
      <p:sp>
        <p:nvSpPr>
          <p:cNvPr id="26632" name="Text Box 8"/>
          <p:cNvSpPr txBox="1">
            <a:spLocks noChangeArrowheads="1"/>
          </p:cNvSpPr>
          <p:nvPr/>
        </p:nvSpPr>
        <p:spPr bwMode="auto">
          <a:xfrm>
            <a:off x="5562600" y="3423048"/>
            <a:ext cx="3178373"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smtClean="0"/>
              <a:t>Túi cói </a:t>
            </a:r>
            <a:r>
              <a:rPr lang="en-US" altLang="en-US" sz="2800" b="1"/>
              <a:t>Ninh Bình</a:t>
            </a:r>
          </a:p>
        </p:txBody>
      </p:sp>
      <p:sp>
        <p:nvSpPr>
          <p:cNvPr id="26633" name="Text Box 9"/>
          <p:cNvSpPr txBox="1">
            <a:spLocks noChangeArrowheads="1"/>
          </p:cNvSpPr>
          <p:nvPr/>
        </p:nvSpPr>
        <p:spPr bwMode="auto">
          <a:xfrm>
            <a:off x="108898" y="3429000"/>
            <a:ext cx="3924883"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solidFill>
                  <a:schemeClr val="bg1"/>
                </a:solidFill>
              </a:rPr>
              <a:t>Gốm sứ Đông Triều</a:t>
            </a:r>
          </a:p>
        </p:txBody>
      </p:sp>
    </p:spTree>
    <p:extLst>
      <p:ext uri="{BB962C8B-B14F-4D97-AF65-F5344CB8AC3E}">
        <p14:creationId xmlns:p14="http://schemas.microsoft.com/office/powerpoint/2010/main" val="29375002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800600"/>
          </a:xfrm>
        </p:spPr>
        <p:txBody>
          <a:bodyPr/>
          <a:lstStyle/>
          <a:p>
            <a:endParaRPr lang="en-US"/>
          </a:p>
        </p:txBody>
      </p:sp>
      <p:sp>
        <p:nvSpPr>
          <p:cNvPr id="3" name="Subtitle 2"/>
          <p:cNvSpPr>
            <a:spLocks noGrp="1"/>
          </p:cNvSpPr>
          <p:nvPr>
            <p:ph type="subTitle" idx="1"/>
          </p:nvPr>
        </p:nvSpPr>
        <p:spPr>
          <a:xfrm>
            <a:off x="-31845" y="4953000"/>
            <a:ext cx="9144000" cy="1905000"/>
          </a:xfrm>
        </p:spPr>
        <p:txBody>
          <a:bodyPr>
            <a:normAutofit/>
          </a:bodyPr>
          <a:lstStyle/>
          <a:p>
            <a:pPr algn="l"/>
            <a:r>
              <a:rPr lang="en-US" sz="3600" smtClean="0">
                <a:solidFill>
                  <a:schemeClr val="tx1"/>
                </a:solidFill>
                <a:latin typeface="Times New Roman" pitchFamily="18" charset="0"/>
                <a:cs typeface="Times New Roman" pitchFamily="18" charset="0"/>
              </a:rPr>
              <a:t>   </a:t>
            </a:r>
            <a:r>
              <a:rPr lang="en-US" sz="3600" b="1" smtClean="0">
                <a:solidFill>
                  <a:schemeClr val="tx1"/>
                </a:solidFill>
                <a:latin typeface="Times New Roman" pitchFamily="18" charset="0"/>
                <a:cs typeface="Times New Roman" pitchFamily="18" charset="0"/>
              </a:rPr>
              <a:t>Làng Hồ</a:t>
            </a:r>
            <a:r>
              <a:rPr lang="en-US" sz="3600" smtClean="0">
                <a:solidFill>
                  <a:schemeClr val="tx1"/>
                </a:solidFill>
                <a:latin typeface="Times New Roman" pitchFamily="18" charset="0"/>
                <a:cs typeface="Times New Roman" pitchFamily="18" charset="0"/>
              </a:rPr>
              <a:t>: làng Đông Hồ thuộc huyện Thuận Thành, tỉnh Bắc Ninh, có nghề làm tranh từ lâu đời.</a:t>
            </a:r>
            <a:endParaRPr lang="en-US" sz="360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Tree>
    <p:extLst>
      <p:ext uri="{BB962C8B-B14F-4D97-AF65-F5344CB8AC3E}">
        <p14:creationId xmlns:p14="http://schemas.microsoft.com/office/powerpoint/2010/main" val="100128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lstStyle/>
          <a:p>
            <a:pPr marL="0" indent="0">
              <a:buNone/>
            </a:pPr>
            <a:r>
              <a:rPr lang="en-US" sz="3600" smtClean="0">
                <a:latin typeface="Times New Roman" pitchFamily="18" charset="0"/>
                <a:cs typeface="Times New Roman" pitchFamily="18" charset="0"/>
                <a:sym typeface="Wingdings"/>
              </a:rPr>
              <a:t>Bài </a:t>
            </a:r>
            <a:r>
              <a:rPr lang="en-US" sz="3600" dirty="0" err="1" smtClean="0">
                <a:latin typeface="Times New Roman" pitchFamily="18" charset="0"/>
                <a:cs typeface="Times New Roman" pitchFamily="18" charset="0"/>
                <a:sym typeface="Wingdings"/>
              </a:rPr>
              <a:t>văn</a:t>
            </a:r>
            <a:r>
              <a:rPr lang="en-US" sz="3600" dirty="0" smtClean="0">
                <a:latin typeface="Times New Roman" pitchFamily="18" charset="0"/>
                <a:cs typeface="Times New Roman" pitchFamily="18" charset="0"/>
                <a:sym typeface="Wingdings"/>
              </a:rPr>
              <a:t> chia </a:t>
            </a:r>
            <a:r>
              <a:rPr lang="en-US" sz="3600" dirty="0" err="1" smtClean="0">
                <a:latin typeface="Times New Roman" pitchFamily="18" charset="0"/>
                <a:cs typeface="Times New Roman" pitchFamily="18" charset="0"/>
                <a:sym typeface="Wingdings"/>
              </a:rPr>
              <a:t>thành</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1: </a:t>
            </a:r>
            <a:r>
              <a:rPr lang="en-US" sz="3600" dirty="0" err="1" smtClean="0">
                <a:latin typeface="Times New Roman" pitchFamily="18" charset="0"/>
                <a:cs typeface="Times New Roman" pitchFamily="18" charset="0"/>
                <a:sym typeface="Wingdings"/>
              </a:rPr>
              <a:t>Từ</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ngày</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còn</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tuổi</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tươi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vui</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2: </a:t>
            </a:r>
            <a:r>
              <a:rPr lang="en-US" sz="3600" dirty="0" err="1" smtClean="0">
                <a:latin typeface="Times New Roman" pitchFamily="18" charset="0"/>
                <a:cs typeface="Times New Roman" pitchFamily="18" charset="0"/>
                <a:sym typeface="Wingdings"/>
              </a:rPr>
              <a:t>Phải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yêu</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mến</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gà</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mẹ</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Kĩ</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thuật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làng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Hồ</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dáng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người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trong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2148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43000"/>
            <a:ext cx="9067800" cy="2362200"/>
          </a:xfrm>
        </p:spPr>
        <p:txBody>
          <a:bodyPr/>
          <a:lstStyle/>
          <a:p>
            <a:pPr marL="457200" indent="-457200" algn="l"/>
            <a:r>
              <a:rPr lang="en-US" sz="4000" smtClean="0">
                <a:solidFill>
                  <a:schemeClr val="tx1"/>
                </a:solidFill>
                <a:latin typeface="Times New Roman" pitchFamily="18" charset="0"/>
                <a:cs typeface="Times New Roman" pitchFamily="18" charset="0"/>
                <a:sym typeface="Wingdings"/>
              </a:rPr>
              <a:t>	lợn ráy, khoáy </a:t>
            </a:r>
            <a:r>
              <a:rPr lang="en-US" sz="4000" err="1" smtClean="0">
                <a:solidFill>
                  <a:schemeClr val="tx1"/>
                </a:solidFill>
                <a:latin typeface="Times New Roman" pitchFamily="18" charset="0"/>
                <a:cs typeface="Times New Roman" pitchFamily="18" charset="0"/>
                <a:sym typeface="Wingdings"/>
              </a:rPr>
              <a:t>âm</a:t>
            </a:r>
            <a:r>
              <a:rPr lang="en-US" sz="4000" smtClean="0">
                <a:solidFill>
                  <a:schemeClr val="tx1"/>
                </a:solidFill>
                <a:latin typeface="Times New Roman" pitchFamily="18" charset="0"/>
                <a:cs typeface="Times New Roman" pitchFamily="18" charset="0"/>
                <a:sym typeface="Wingdings"/>
              </a:rPr>
              <a:t> dương, đen lĩnh</a:t>
            </a:r>
          </a:p>
          <a:p>
            <a:pPr marL="457200" indent="-457200" algn="l"/>
            <a:r>
              <a:rPr lang="en-US" sz="4000" smtClean="0">
                <a:solidFill>
                  <a:schemeClr val="tx1"/>
                </a:solidFill>
                <a:latin typeface="Times New Roman" pitchFamily="18" charset="0"/>
                <a:cs typeface="Times New Roman" pitchFamily="18" charset="0"/>
                <a:sym typeface="Wingdings"/>
              </a:rPr>
              <a:t>thuần phác</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184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5257800"/>
          </a:xfrm>
        </p:spPr>
        <p:txBody>
          <a:bodyPr>
            <a:normAutofit lnSpcReduction="10000"/>
          </a:bodyPr>
          <a:lstStyle/>
          <a:p>
            <a:pPr marL="0" indent="0">
              <a:buNone/>
            </a:pPr>
            <a:r>
              <a:rPr lang="en-US" sz="370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Phải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yêu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mến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cuộc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đời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trồng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trọt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chăn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nuôi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lắm</a:t>
            </a:r>
            <a:r>
              <a:rPr lang="en-US" sz="3700" b="1" dirty="0" smtClean="0">
                <a:solidFill>
                  <a:srgbClr val="FF0000"/>
                </a:solidFill>
                <a:latin typeface="Times New Roman" pitchFamily="18" charset="0"/>
                <a:cs typeface="Times New Roman" pitchFamily="18" charset="0"/>
                <a:sym typeface="Wingdings"/>
              </a:rPr>
              <a:t>/</a:t>
            </a:r>
            <a:r>
              <a:rPr lang="en-US" sz="3700" b="1"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tranh</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lợn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ráy</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có</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khoáy</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âm</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dương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rất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có</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duyên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vẽ</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đàn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gà</a:t>
            </a:r>
            <a:r>
              <a:rPr lang="en-US" sz="3700" dirty="0" smtClean="0">
                <a:latin typeface="Times New Roman" pitchFamily="18" charset="0"/>
                <a:cs typeface="Times New Roman" pitchFamily="18" charset="0"/>
                <a:sym typeface="Wingdings"/>
              </a:rPr>
              <a:t> con</a:t>
            </a:r>
            <a:r>
              <a:rPr lang="en-US" sz="3700" b="1" dirty="0" smtClean="0">
                <a:solidFill>
                  <a:srgbClr val="FF0000"/>
                </a:solidFill>
                <a:latin typeface="Times New Roman" pitchFamily="18" charset="0"/>
                <a:cs typeface="Times New Roman" pitchFamily="18" charset="0"/>
                <a:sym typeface="Wingdings"/>
              </a:rPr>
              <a: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tưng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bừng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như</a:t>
            </a:r>
            <a:r>
              <a:rPr lang="en-US" sz="3700" dirty="0" smtClean="0">
                <a:latin typeface="Times New Roman" pitchFamily="18" charset="0"/>
                <a:cs typeface="Times New Roman" pitchFamily="18" charset="0"/>
                <a:sym typeface="Wingdings"/>
              </a:rPr>
              <a:t> ca </a:t>
            </a:r>
            <a:r>
              <a:rPr lang="en-US" sz="3700" dirty="0" err="1" smtClean="0">
                <a:latin typeface="Times New Roman" pitchFamily="18" charset="0"/>
                <a:cs typeface="Times New Roman" pitchFamily="18" charset="0"/>
                <a:sym typeface="Wingdings"/>
              </a:rPr>
              <a:t>múa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bên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mẹ</a:t>
            </a:r>
            <a:r>
              <a:rPr lang="en-US" sz="3700" dirty="0" smtClean="0">
                <a:latin typeface="Times New Roman" pitchFamily="18" charset="0"/>
                <a:cs typeface="Times New Roman" pitchFamily="18" charset="0"/>
                <a:sym typeface="Wingdings"/>
              </a:rPr>
              <a:t>.</a:t>
            </a:r>
          </a:p>
          <a:p>
            <a:pPr marL="0" indent="0">
              <a:buNone/>
            </a:pPr>
            <a:endParaRPr lang="en-US" sz="3700" dirty="0" smtClean="0">
              <a:latin typeface="Times New Roman" pitchFamily="18" charset="0"/>
              <a:cs typeface="Times New Roman" pitchFamily="18" charset="0"/>
              <a:sym typeface="Wingdings"/>
            </a:endParaRPr>
          </a:p>
          <a:p>
            <a:pPr marL="0" indent="0">
              <a:buNone/>
            </a:pPr>
            <a:r>
              <a:rPr lang="en-US" sz="3700" b="1"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điệp</a:t>
            </a:r>
            <a:r>
              <a:rPr lang="en-US" sz="3700" b="1" dirty="0" smtClean="0">
                <a:solidFill>
                  <a:srgbClr val="FF0000"/>
                </a:solidFill>
                <a:latin typeface="Times New Roman" pitchFamily="18" charset="0"/>
                <a:cs typeface="Times New Roman" pitchFamily="18" charset="0"/>
                <a:sym typeface="Wingdings"/>
              </a:rPr>
              <a: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cũng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một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sự</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sáng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tạo</a:t>
            </a:r>
            <a:r>
              <a:rPr lang="en-US" sz="3700" b="1" dirty="0" smtClean="0">
                <a:solidFill>
                  <a:srgbClr val="FF0000"/>
                </a:solidFill>
                <a:latin typeface="Times New Roman" pitchFamily="18" charset="0"/>
                <a:cs typeface="Times New Roman" pitchFamily="18" charset="0"/>
                <a:sym typeface="Wingdings"/>
              </a:rPr>
              <a: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góp</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phần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vào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tàng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của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dân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trong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hội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họa</a:t>
            </a:r>
            <a:r>
              <a:rPr lang="en-US" sz="3700" dirty="0" smtClean="0">
                <a:latin typeface="Times New Roman" pitchFamily="18" charset="0"/>
                <a:cs typeface="Times New Roman" pitchFamily="18" charset="0"/>
                <a:sym typeface="Wingdings"/>
              </a:rPr>
              <a:t>.</a:t>
            </a:r>
            <a:endParaRPr lang="en-US" sz="3700" b="1" dirty="0">
              <a:latin typeface="Times New Roman" pitchFamily="18" charset="0"/>
              <a:cs typeface="Times New Roman" pitchFamily="18" charset="0"/>
            </a:endParaRPr>
          </a:p>
        </p:txBody>
      </p:sp>
    </p:spTree>
    <p:extLst>
      <p:ext uri="{BB962C8B-B14F-4D97-AF65-F5344CB8AC3E}">
        <p14:creationId xmlns:p14="http://schemas.microsoft.com/office/powerpoint/2010/main" val="152549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1048"/>
            <a:ext cx="9144000" cy="6149752"/>
          </a:xfrm>
        </p:spPr>
        <p:txBody>
          <a:bodyPr>
            <a:normAutofit fontScale="77500" lnSpcReduction="20000"/>
          </a:bodyPr>
          <a:lstStyle/>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pPr algn="l"/>
            <a:endParaRPr lang="en-US" smtClean="0">
              <a:solidFill>
                <a:schemeClr val="tx1"/>
              </a:solidFill>
              <a:latin typeface="Times New Roman" pitchFamily="18" charset="0"/>
              <a:cs typeface="Times New Roman" pitchFamily="18" charset="0"/>
              <a:sym typeface="Wingdings"/>
            </a:endParaRPr>
          </a:p>
          <a:p>
            <a:endParaRPr lang="en-US" sz="4100" smtClean="0">
              <a:solidFill>
                <a:schemeClr val="tx1"/>
              </a:solidFill>
              <a:latin typeface="Times New Roman" pitchFamily="18" charset="0"/>
              <a:cs typeface="Times New Roman" pitchFamily="18" charset="0"/>
              <a:sym typeface="Wingdings"/>
            </a:endParaRPr>
          </a:p>
          <a:p>
            <a:r>
              <a:rPr lang="en-US" sz="4100" smtClean="0">
                <a:solidFill>
                  <a:schemeClr val="tx1"/>
                </a:solidFill>
                <a:latin typeface="Times New Roman" pitchFamily="18" charset="0"/>
                <a:cs typeface="Times New Roman" pitchFamily="18" charset="0"/>
                <a:sym typeface="Wingdings"/>
              </a:rPr>
              <a:t>Tranh </a:t>
            </a:r>
            <a:r>
              <a:rPr lang="en-US" sz="4100" dirty="0" err="1" smtClean="0">
                <a:solidFill>
                  <a:schemeClr val="tx1"/>
                </a:solidFill>
                <a:latin typeface="Times New Roman" pitchFamily="18" charset="0"/>
                <a:cs typeface="Times New Roman" pitchFamily="18" charset="0"/>
                <a:sym typeface="Wingdings"/>
              </a:rPr>
              <a:t>tố</a:t>
            </a:r>
            <a:r>
              <a:rPr lang="en-US" sz="4100" dirty="0" smtClean="0">
                <a:solidFill>
                  <a:schemeClr val="tx1"/>
                </a:solidFill>
                <a:latin typeface="Times New Roman" pitchFamily="18" charset="0"/>
                <a:cs typeface="Times New Roman" pitchFamily="18" charset="0"/>
                <a:sym typeface="Wingdings"/>
              </a:rPr>
              <a:t> </a:t>
            </a:r>
            <a:r>
              <a:rPr lang="en-US" sz="4100" dirty="0" err="1" smtClean="0">
                <a:solidFill>
                  <a:schemeClr val="tx1"/>
                </a:solidFill>
                <a:latin typeface="Times New Roman" pitchFamily="18" charset="0"/>
                <a:cs typeface="Times New Roman" pitchFamily="18" charset="0"/>
                <a:sym typeface="Wingdings"/>
              </a:rPr>
              <a:t>nữ</a:t>
            </a:r>
            <a:endParaRPr lang="en-US" sz="4100"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57200"/>
            <a:ext cx="91085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624"/>
            <a:ext cx="9144000" cy="6813376"/>
          </a:xfrm>
        </p:spPr>
        <p:txBody>
          <a:bodyPr/>
          <a:lstStyle/>
          <a:p>
            <a:pPr algn="l"/>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Nghệ</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sĩ</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tạo</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hình</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3" y="836712"/>
            <a:ext cx="4288102" cy="37170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060" y="2695228"/>
            <a:ext cx="4931391" cy="3657600"/>
          </a:xfrm>
          <a:prstGeom prst="rect">
            <a:avLst/>
          </a:prstGeom>
        </p:spPr>
      </p:pic>
    </p:spTree>
    <p:extLst>
      <p:ext uri="{BB962C8B-B14F-4D97-AF65-F5344CB8AC3E}">
        <p14:creationId xmlns:p14="http://schemas.microsoft.com/office/powerpoint/2010/main" val="23948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8640"/>
            <a:ext cx="9144000" cy="5410200"/>
          </a:xfrm>
        </p:spPr>
        <p:txBody>
          <a:bodyPr/>
          <a:lstStyle/>
          <a:p>
            <a:pPr algn="l"/>
            <a:r>
              <a:rPr lang="en-US" dirty="0">
                <a:solidFill>
                  <a:schemeClr val="tx1"/>
                </a:solidFill>
                <a:latin typeface="Times New Roman" pitchFamily="18" charset="0"/>
                <a:cs typeface="Times New Roman" pitchFamily="18" charset="0"/>
                <a:sym typeface="Wingdings"/>
              </a:rPr>
              <a:t> </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Tranh</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lợn</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ráy</a:t>
            </a:r>
            <a:endParaRPr lang="en-US" dirty="0">
              <a:solidFill>
                <a:schemeClr val="tx1"/>
              </a:solidFill>
              <a:latin typeface="Times New Roman" pitchFamily="18" charset="0"/>
              <a:cs typeface="Times New Roman" pitchFamily="18" charset="0"/>
              <a:sym typeface="Wingdings"/>
            </a:endParaRPr>
          </a:p>
          <a:p>
            <a:pPr algn="l"/>
            <a:r>
              <a:rPr lang="en-US" dirty="0" err="1" smtClean="0">
                <a:solidFill>
                  <a:schemeClr val="tx1"/>
                </a:solidFill>
                <a:latin typeface="Times New Roman" pitchFamily="18" charset="0"/>
                <a:cs typeface="Times New Roman" pitchFamily="18" charset="0"/>
                <a:sym typeface="Wingdings"/>
              </a:rPr>
              <a:t>Khoáy</a:t>
            </a:r>
            <a:r>
              <a:rPr lang="en-US" dirty="0" smtClean="0">
                <a:solidFill>
                  <a:schemeClr val="tx1"/>
                </a:solidFill>
                <a:latin typeface="Times New Roman" pitchFamily="18" charset="0"/>
                <a:cs typeface="Times New Roman" pitchFamily="18" charset="0"/>
                <a:sym typeface="Wingdings"/>
              </a:rPr>
              <a:t> </a:t>
            </a:r>
          </a:p>
          <a:p>
            <a:pPr algn="l"/>
            <a:r>
              <a:rPr lang="en-US" dirty="0" err="1" smtClean="0">
                <a:solidFill>
                  <a:schemeClr val="tx1"/>
                </a:solidFill>
                <a:latin typeface="Times New Roman" pitchFamily="18" charset="0"/>
                <a:cs typeface="Times New Roman" pitchFamily="18" charset="0"/>
                <a:sym typeface="Wingdings"/>
              </a:rPr>
              <a:t>âm</a:t>
            </a:r>
            <a:r>
              <a:rPr lang="en-US" dirty="0" smtClean="0">
                <a:solidFill>
                  <a:schemeClr val="tx1"/>
                </a:solidFill>
                <a:latin typeface="Times New Roman" pitchFamily="18" charset="0"/>
                <a:cs typeface="Times New Roman" pitchFamily="18" charset="0"/>
                <a:sym typeface="Wingdings"/>
              </a:rPr>
              <a:t> </a:t>
            </a:r>
          </a:p>
          <a:p>
            <a:pPr algn="l"/>
            <a:r>
              <a:rPr lang="en-US" dirty="0" err="1" smtClean="0">
                <a:solidFill>
                  <a:schemeClr val="tx1"/>
                </a:solidFill>
                <a:latin typeface="Times New Roman" pitchFamily="18" charset="0"/>
                <a:cs typeface="Times New Roman" pitchFamily="18" charset="0"/>
                <a:sym typeface="Wingdings"/>
              </a:rPr>
              <a:t>dương</a:t>
            </a:r>
            <a:endParaRPr lang="en-US" dirty="0" smtClean="0">
              <a:solidFill>
                <a:schemeClr val="tx1"/>
              </a:solidFill>
              <a:latin typeface="Times New Roman" pitchFamily="18" charset="0"/>
              <a:cs typeface="Times New Roman" pitchFamily="18" charset="0"/>
              <a:sym typeface="Wingding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099963"/>
            <a:ext cx="7158601" cy="5589241"/>
          </a:xfrm>
          <a:prstGeom prst="rect">
            <a:avLst/>
          </a:prstGeom>
        </p:spPr>
      </p:pic>
      <p:cxnSp>
        <p:nvCxnSpPr>
          <p:cNvPr id="7" name="Straight Arrow Connector 6"/>
          <p:cNvCxnSpPr/>
          <p:nvPr/>
        </p:nvCxnSpPr>
        <p:spPr>
          <a:xfrm>
            <a:off x="1187624" y="1844824"/>
            <a:ext cx="3852664" cy="144015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573</Words>
  <Application>Microsoft Macintosh PowerPoint</Application>
  <PresentationFormat>On-screen Show (4:3)</PresentationFormat>
  <Paragraphs>52</Paragraphs>
  <Slides>22</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Times New Roman</vt:lpstr>
      <vt:lpstr>Wingdings</vt:lpstr>
      <vt:lpstr>Arial</vt:lpstr>
      <vt:lpstr>Chủ đề của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Rơm bếp</vt:lpstr>
      <vt:lpstr>PowerPoint Presentation</vt:lpstr>
      <vt:lpstr>Nội dung :</vt:lpstr>
      <vt:lpstr>PowerPoint Presentation</vt:lpstr>
      <vt:lpstr>PowerPoint Presentation</vt:lpstr>
      <vt:lpstr>PowerPoint Presentation</vt:lpstr>
      <vt:lpstr>PowerPoint Presentation</vt:lpstr>
      <vt:lpstr>Làng nghề bánh tráng ( Phú Hòa Đông)</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18 tháng 03 năm 2019 Tập đọc</dc:title>
  <dc:creator>HOANG</dc:creator>
  <cp:lastModifiedBy>Microsoft Office User</cp:lastModifiedBy>
  <cp:revision>53</cp:revision>
  <dcterms:created xsi:type="dcterms:W3CDTF">2019-03-15T10:48:49Z</dcterms:created>
  <dcterms:modified xsi:type="dcterms:W3CDTF">2021-03-11T11:12:54Z</dcterms:modified>
</cp:coreProperties>
</file>