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E13B5BD4-9F5F-4443-9680-C82A1DB87B1E}" type="datetimeFigureOut">
              <a:rPr lang="vi-VN" smtClean="0"/>
              <a:pPr/>
              <a:t>14/03/2021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BB5C403-A902-4423-B47E-87E59E5CFC60}" type="slidenum">
              <a:rPr lang="vi-VN" smtClean="0"/>
              <a:pPr/>
              <a:t>‹#›</a:t>
            </a:fld>
            <a:endParaRPr lang="vi-VN"/>
          </a:p>
        </p:txBody>
      </p:sp>
    </p:spTree>
    <p:extLst>
      <p:ext uri="{BB962C8B-B14F-4D97-AF65-F5344CB8AC3E}">
        <p14:creationId xmlns:p14="http://schemas.microsoft.com/office/powerpoint/2010/main" val="180153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13B5BD4-9F5F-4443-9680-C82A1DB87B1E}" type="datetimeFigureOut">
              <a:rPr lang="vi-VN" smtClean="0"/>
              <a:pPr/>
              <a:t>14/03/2021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BB5C403-A902-4423-B47E-87E59E5CFC60}" type="slidenum">
              <a:rPr lang="vi-VN" smtClean="0"/>
              <a:pPr/>
              <a:t>‹#›</a:t>
            </a:fld>
            <a:endParaRPr lang="vi-VN"/>
          </a:p>
        </p:txBody>
      </p:sp>
    </p:spTree>
    <p:extLst>
      <p:ext uri="{BB962C8B-B14F-4D97-AF65-F5344CB8AC3E}">
        <p14:creationId xmlns:p14="http://schemas.microsoft.com/office/powerpoint/2010/main" val="52634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13B5BD4-9F5F-4443-9680-C82A1DB87B1E}" type="datetimeFigureOut">
              <a:rPr lang="vi-VN" smtClean="0"/>
              <a:pPr/>
              <a:t>14/03/2021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BB5C403-A902-4423-B47E-87E59E5CFC60}" type="slidenum">
              <a:rPr lang="vi-VN" smtClean="0"/>
              <a:pPr/>
              <a:t>‹#›</a:t>
            </a:fld>
            <a:endParaRPr lang="vi-VN"/>
          </a:p>
        </p:txBody>
      </p:sp>
    </p:spTree>
    <p:extLst>
      <p:ext uri="{BB962C8B-B14F-4D97-AF65-F5344CB8AC3E}">
        <p14:creationId xmlns:p14="http://schemas.microsoft.com/office/powerpoint/2010/main" val="9370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13B5BD4-9F5F-4443-9680-C82A1DB87B1E}" type="datetimeFigureOut">
              <a:rPr lang="vi-VN" smtClean="0"/>
              <a:pPr/>
              <a:t>14/03/2021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BB5C403-A902-4423-B47E-87E59E5CFC60}" type="slidenum">
              <a:rPr lang="vi-VN" smtClean="0"/>
              <a:pPr/>
              <a:t>‹#›</a:t>
            </a:fld>
            <a:endParaRPr lang="vi-VN"/>
          </a:p>
        </p:txBody>
      </p:sp>
    </p:spTree>
    <p:extLst>
      <p:ext uri="{BB962C8B-B14F-4D97-AF65-F5344CB8AC3E}">
        <p14:creationId xmlns:p14="http://schemas.microsoft.com/office/powerpoint/2010/main" val="116069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B5BD4-9F5F-4443-9680-C82A1DB87B1E}" type="datetimeFigureOut">
              <a:rPr lang="vi-VN" smtClean="0"/>
              <a:pPr/>
              <a:t>14/03/2021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BB5C403-A902-4423-B47E-87E59E5CFC60}" type="slidenum">
              <a:rPr lang="vi-VN" smtClean="0"/>
              <a:pPr/>
              <a:t>‹#›</a:t>
            </a:fld>
            <a:endParaRPr lang="vi-VN"/>
          </a:p>
        </p:txBody>
      </p:sp>
    </p:spTree>
    <p:extLst>
      <p:ext uri="{BB962C8B-B14F-4D97-AF65-F5344CB8AC3E}">
        <p14:creationId xmlns:p14="http://schemas.microsoft.com/office/powerpoint/2010/main" val="323296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E13B5BD4-9F5F-4443-9680-C82A1DB87B1E}" type="datetimeFigureOut">
              <a:rPr lang="vi-VN" smtClean="0"/>
              <a:pPr/>
              <a:t>14/03/2021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BB5C403-A902-4423-B47E-87E59E5CFC60}" type="slidenum">
              <a:rPr lang="vi-VN" smtClean="0"/>
              <a:pPr/>
              <a:t>‹#›</a:t>
            </a:fld>
            <a:endParaRPr lang="vi-VN"/>
          </a:p>
        </p:txBody>
      </p:sp>
    </p:spTree>
    <p:extLst>
      <p:ext uri="{BB962C8B-B14F-4D97-AF65-F5344CB8AC3E}">
        <p14:creationId xmlns:p14="http://schemas.microsoft.com/office/powerpoint/2010/main" val="193513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E13B5BD4-9F5F-4443-9680-C82A1DB87B1E}" type="datetimeFigureOut">
              <a:rPr lang="vi-VN" smtClean="0"/>
              <a:pPr/>
              <a:t>14/03/2021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BB5C403-A902-4423-B47E-87E59E5CFC60}" type="slidenum">
              <a:rPr lang="vi-VN" smtClean="0"/>
              <a:pPr/>
              <a:t>‹#›</a:t>
            </a:fld>
            <a:endParaRPr lang="vi-VN"/>
          </a:p>
        </p:txBody>
      </p:sp>
    </p:spTree>
    <p:extLst>
      <p:ext uri="{BB962C8B-B14F-4D97-AF65-F5344CB8AC3E}">
        <p14:creationId xmlns:p14="http://schemas.microsoft.com/office/powerpoint/2010/main" val="297332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E13B5BD4-9F5F-4443-9680-C82A1DB87B1E}" type="datetimeFigureOut">
              <a:rPr lang="vi-VN" smtClean="0"/>
              <a:pPr/>
              <a:t>14/03/2021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BB5C403-A902-4423-B47E-87E59E5CFC60}" type="slidenum">
              <a:rPr lang="vi-VN" smtClean="0"/>
              <a:pPr/>
              <a:t>‹#›</a:t>
            </a:fld>
            <a:endParaRPr lang="vi-VN"/>
          </a:p>
        </p:txBody>
      </p:sp>
    </p:spTree>
    <p:extLst>
      <p:ext uri="{BB962C8B-B14F-4D97-AF65-F5344CB8AC3E}">
        <p14:creationId xmlns:p14="http://schemas.microsoft.com/office/powerpoint/2010/main" val="300742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B5BD4-9F5F-4443-9680-C82A1DB87B1E}" type="datetimeFigureOut">
              <a:rPr lang="vi-VN" smtClean="0"/>
              <a:pPr/>
              <a:t>14/03/2021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BB5C403-A902-4423-B47E-87E59E5CFC60}" type="slidenum">
              <a:rPr lang="vi-VN" smtClean="0"/>
              <a:pPr/>
              <a:t>‹#›</a:t>
            </a:fld>
            <a:endParaRPr lang="vi-VN"/>
          </a:p>
        </p:txBody>
      </p:sp>
    </p:spTree>
    <p:extLst>
      <p:ext uri="{BB962C8B-B14F-4D97-AF65-F5344CB8AC3E}">
        <p14:creationId xmlns:p14="http://schemas.microsoft.com/office/powerpoint/2010/main" val="412127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3B5BD4-9F5F-4443-9680-C82A1DB87B1E}" type="datetimeFigureOut">
              <a:rPr lang="vi-VN" smtClean="0"/>
              <a:pPr/>
              <a:t>14/03/2021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BB5C403-A902-4423-B47E-87E59E5CFC60}" type="slidenum">
              <a:rPr lang="vi-VN" smtClean="0"/>
              <a:pPr/>
              <a:t>‹#›</a:t>
            </a:fld>
            <a:endParaRPr lang="vi-VN"/>
          </a:p>
        </p:txBody>
      </p:sp>
    </p:spTree>
    <p:extLst>
      <p:ext uri="{BB962C8B-B14F-4D97-AF65-F5344CB8AC3E}">
        <p14:creationId xmlns:p14="http://schemas.microsoft.com/office/powerpoint/2010/main" val="235474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3B5BD4-9F5F-4443-9680-C82A1DB87B1E}" type="datetimeFigureOut">
              <a:rPr lang="vi-VN" smtClean="0"/>
              <a:pPr/>
              <a:t>14/03/2021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BB5C403-A902-4423-B47E-87E59E5CFC60}" type="slidenum">
              <a:rPr lang="vi-VN" smtClean="0"/>
              <a:pPr/>
              <a:t>‹#›</a:t>
            </a:fld>
            <a:endParaRPr lang="vi-VN"/>
          </a:p>
        </p:txBody>
      </p:sp>
    </p:spTree>
    <p:extLst>
      <p:ext uri="{BB962C8B-B14F-4D97-AF65-F5344CB8AC3E}">
        <p14:creationId xmlns:p14="http://schemas.microsoft.com/office/powerpoint/2010/main" val="75696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B5BD4-9F5F-4443-9680-C82A1DB87B1E}" type="datetimeFigureOut">
              <a:rPr lang="vi-VN" smtClean="0"/>
              <a:pPr/>
              <a:t>14/03/2021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5C403-A902-4423-B47E-87E59E5CFC60}" type="slidenum">
              <a:rPr lang="vi-VN" smtClean="0"/>
              <a:pPr/>
              <a:t>‹#›</a:t>
            </a:fld>
            <a:endParaRPr lang="vi-VN"/>
          </a:p>
        </p:txBody>
      </p:sp>
    </p:spTree>
    <p:extLst>
      <p:ext uri="{BB962C8B-B14F-4D97-AF65-F5344CB8AC3E}">
        <p14:creationId xmlns:p14="http://schemas.microsoft.com/office/powerpoint/2010/main" val="2365036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04664"/>
            <a:ext cx="8064896" cy="1524000"/>
          </a:xfrm>
        </p:spPr>
        <p:txBody>
          <a:bodyPr/>
          <a:lstStyle/>
          <a:p>
            <a:r>
              <a:rPr lang="en-US" sz="3600" dirty="0">
                <a:solidFill>
                  <a:schemeClr val="tx1"/>
                </a:solidFill>
                <a:latin typeface="Times New Roman" pitchFamily="18" charset="0"/>
                <a:cs typeface="Times New Roman" pitchFamily="18" charset="0"/>
              </a:rPr>
              <a:t>KỂ CHUYỆN ĐƯỢC CHỨNG KIẾN HOẶC THAM GIA</a:t>
            </a:r>
          </a:p>
          <a:p>
            <a:pPr algn="l"/>
            <a:endParaRPr lang="vi-VN" sz="1200" dirty="0">
              <a:latin typeface="Times New Roman" pitchFamily="18" charset="0"/>
              <a:cs typeface="Times New Roman" pitchFamily="18" charset="0"/>
            </a:endParaRPr>
          </a:p>
        </p:txBody>
      </p:sp>
      <p:pic>
        <p:nvPicPr>
          <p:cNvPr id="4" name="Picture 3" descr="10.png"/>
          <p:cNvPicPr>
            <a:picLocks noChangeAspect="1"/>
          </p:cNvPicPr>
          <p:nvPr/>
        </p:nvPicPr>
        <p:blipFill>
          <a:blip r:embed="rId2"/>
          <a:stretch>
            <a:fillRect/>
          </a:stretch>
        </p:blipFill>
        <p:spPr>
          <a:xfrm>
            <a:off x="0" y="1700808"/>
            <a:ext cx="9144000" cy="5023842"/>
          </a:xfrm>
          <a:prstGeom prst="rect">
            <a:avLst/>
          </a:prstGeom>
        </p:spPr>
      </p:pic>
    </p:spTree>
    <p:extLst>
      <p:ext uri="{BB962C8B-B14F-4D97-AF65-F5344CB8AC3E}">
        <p14:creationId xmlns:p14="http://schemas.microsoft.com/office/powerpoint/2010/main" val="33072803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2663"/>
            <a:ext cx="8229600" cy="1143000"/>
          </a:xfrm>
        </p:spPr>
        <p:txBody>
          <a:bodyPr>
            <a:normAutofit fontScale="90000"/>
          </a:bodyPr>
          <a:lstStyle/>
          <a:p>
            <a:r>
              <a:rPr lang="en-US" b="1" dirty="0">
                <a:solidFill>
                  <a:schemeClr val="tx2">
                    <a:lumMod val="75000"/>
                  </a:schemeClr>
                </a:solidFill>
                <a:latin typeface="Times New Roman" pitchFamily="18" charset="0"/>
                <a:cs typeface="Times New Roman" pitchFamily="18" charset="0"/>
              </a:rPr>
              <a:t>HƯỚNG DẪN KỂ CHUYỆN</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endParaRPr lang="vi-VN" dirty="0">
              <a:latin typeface="Times New Roman" pitchFamily="18" charset="0"/>
              <a:cs typeface="Times New Roman" pitchFamily="18" charset="0"/>
            </a:endParaRPr>
          </a:p>
        </p:txBody>
      </p:sp>
      <p:sp>
        <p:nvSpPr>
          <p:cNvPr id="3" name="Content Placeholder 2"/>
          <p:cNvSpPr>
            <a:spLocks noGrp="1"/>
          </p:cNvSpPr>
          <p:nvPr>
            <p:ph idx="1"/>
          </p:nvPr>
        </p:nvSpPr>
        <p:spPr>
          <a:xfrm>
            <a:off x="-18791" y="754163"/>
            <a:ext cx="9144000" cy="4525963"/>
          </a:xfrm>
        </p:spPr>
        <p:txBody>
          <a:bodyPr>
            <a:normAutofit/>
          </a:bodyPr>
          <a:lstStyle/>
          <a:p>
            <a:pPr marL="0" indent="0">
              <a:buNone/>
            </a:pPr>
            <a:r>
              <a:rPr lang="en-US" sz="4000" dirty="0"/>
              <a:t>	</a:t>
            </a:r>
            <a:r>
              <a:rPr lang="en-US" dirty="0">
                <a:latin typeface="Times New Roman" pitchFamily="18" charset="0"/>
                <a:cs typeface="Times New Roman" pitchFamily="18" charset="0"/>
              </a:rPr>
              <a:t>Kể một câu chuyện có ý nghĩa nói về một việc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hoặc</a:t>
            </a:r>
            <a:r>
              <a:rPr lang="en-US" dirty="0">
                <a:latin typeface="Times New Roman" pitchFamily="18" charset="0"/>
                <a:cs typeface="Times New Roman" pitchFamily="18" charset="0"/>
              </a:rPr>
              <a:t> của một người mà em biết để góp phần xây dựng đất nước.</a:t>
            </a:r>
          </a:p>
          <a:p>
            <a:pPr marL="0" indent="0" algn="ctr">
              <a:buNone/>
            </a:pPr>
            <a:endParaRPr lang="vi-VN" sz="1200" dirty="0"/>
          </a:p>
        </p:txBody>
      </p:sp>
      <p:pic>
        <p:nvPicPr>
          <p:cNvPr id="4" name="Picture 3" descr="ccdf36ec_54af_49f8_a6d1_8751d15b3cc4.jpg"/>
          <p:cNvPicPr>
            <a:picLocks noChangeAspect="1"/>
          </p:cNvPicPr>
          <p:nvPr/>
        </p:nvPicPr>
        <p:blipFill>
          <a:blip r:embed="rId2"/>
          <a:stretch>
            <a:fillRect/>
          </a:stretch>
        </p:blipFill>
        <p:spPr>
          <a:xfrm>
            <a:off x="-18791" y="2276872"/>
            <a:ext cx="9162791" cy="4464496"/>
          </a:xfrm>
          <a:prstGeom prst="rect">
            <a:avLst/>
          </a:prstGeom>
        </p:spPr>
      </p:pic>
    </p:spTree>
    <p:extLst>
      <p:ext uri="{BB962C8B-B14F-4D97-AF65-F5344CB8AC3E}">
        <p14:creationId xmlns:p14="http://schemas.microsoft.com/office/powerpoint/2010/main" val="32530463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1143000"/>
          </a:xfrm>
        </p:spPr>
        <p:txBody>
          <a:bodyPr/>
          <a:lstStyle/>
          <a:p>
            <a:r>
              <a:rPr lang="en-US" b="1" dirty="0">
                <a:solidFill>
                  <a:schemeClr val="tx2">
                    <a:lumMod val="75000"/>
                  </a:schemeClr>
                </a:solidFill>
                <a:latin typeface="Times New Roman" pitchFamily="18" charset="0"/>
                <a:cs typeface="Times New Roman" pitchFamily="18" charset="0"/>
              </a:rPr>
              <a:t>HƯỚNG DẪN KỂ CHUYỆN</a:t>
            </a:r>
            <a:endParaRPr lang="en-US" b="1" dirty="0"/>
          </a:p>
        </p:txBody>
      </p:sp>
      <p:sp>
        <p:nvSpPr>
          <p:cNvPr id="3" name="Content Placeholder 2"/>
          <p:cNvSpPr>
            <a:spLocks noGrp="1"/>
          </p:cNvSpPr>
          <p:nvPr>
            <p:ph idx="1"/>
          </p:nvPr>
        </p:nvSpPr>
        <p:spPr>
          <a:xfrm>
            <a:off x="457200" y="2420888"/>
            <a:ext cx="8229600" cy="4525963"/>
          </a:xfrm>
        </p:spPr>
        <p:txBody>
          <a:bodyPr>
            <a:noAutofit/>
          </a:bodyPr>
          <a:lstStyle/>
          <a:p>
            <a:pPr algn="ctr">
              <a:buNone/>
            </a:pPr>
            <a:r>
              <a:rPr lang="en-US" sz="4800" dirty="0">
                <a:latin typeface="Times New Roman" pitchFamily="18" charset="0"/>
                <a:cs typeface="Times New Roman" pitchFamily="18" charset="0"/>
              </a:rPr>
              <a:t>Kể một câu chuyện có ý nghĩa nói về một việc làm tốt được </a:t>
            </a:r>
            <a:r>
              <a:rPr lang="en-US" sz="4800" i="1" u="sng" dirty="0">
                <a:latin typeface="Times New Roman" pitchFamily="18" charset="0"/>
                <a:cs typeface="Times New Roman" pitchFamily="18" charset="0"/>
              </a:rPr>
              <a:t>chứng kiến</a:t>
            </a:r>
            <a:r>
              <a:rPr lang="en-US" sz="4800" i="1" dirty="0">
                <a:latin typeface="Times New Roman" pitchFamily="18" charset="0"/>
                <a:cs typeface="Times New Roman" pitchFamily="18" charset="0"/>
              </a:rPr>
              <a:t> </a:t>
            </a:r>
            <a:r>
              <a:rPr lang="en-US" sz="4800" dirty="0">
                <a:latin typeface="Times New Roman" pitchFamily="18" charset="0"/>
                <a:cs typeface="Times New Roman" pitchFamily="18" charset="0"/>
              </a:rPr>
              <a:t>hay </a:t>
            </a:r>
            <a:r>
              <a:rPr lang="en-US" sz="4800" i="1" u="sng" dirty="0">
                <a:latin typeface="Times New Roman" pitchFamily="18" charset="0"/>
                <a:cs typeface="Times New Roman" pitchFamily="18" charset="0"/>
              </a:rPr>
              <a:t>tham gia</a:t>
            </a:r>
            <a:r>
              <a:rPr lang="en-US" sz="4800" i="1" dirty="0">
                <a:latin typeface="Times New Roman" pitchFamily="18" charset="0"/>
                <a:cs typeface="Times New Roman" pitchFamily="18" charset="0"/>
              </a:rPr>
              <a:t> </a:t>
            </a:r>
            <a:r>
              <a:rPr lang="en-US" sz="4800" dirty="0">
                <a:latin typeface="Times New Roman" pitchFamily="18" charset="0"/>
                <a:cs typeface="Times New Roman" pitchFamily="18" charset="0"/>
              </a:rPr>
              <a:t>để </a:t>
            </a:r>
            <a:r>
              <a:rPr lang="en-US" sz="4800" i="1" u="sng" dirty="0">
                <a:latin typeface="Times New Roman" pitchFamily="18" charset="0"/>
                <a:cs typeface="Times New Roman" pitchFamily="18" charset="0"/>
              </a:rPr>
              <a:t>góp phần xây dựng đất nước</a:t>
            </a:r>
            <a:r>
              <a:rPr lang="en-US" sz="4800" dirty="0">
                <a:latin typeface="Times New Roman" pitchFamily="18" charset="0"/>
                <a:cs typeface="Times New Roman" pitchFamily="18" charset="0"/>
              </a:rPr>
              <a:t>.</a:t>
            </a:r>
          </a:p>
        </p:txBody>
      </p:sp>
    </p:spTree>
    <p:extLst>
      <p:ext uri="{BB962C8B-B14F-4D97-AF65-F5344CB8AC3E}">
        <p14:creationId xmlns:p14="http://schemas.microsoft.com/office/powerpoint/2010/main" val="23084175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2590800" cy="304107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04800"/>
            <a:ext cx="2736303" cy="3048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304800"/>
            <a:ext cx="3131840" cy="304107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428999"/>
            <a:ext cx="4267200" cy="307922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600" y="3429000"/>
            <a:ext cx="4114800" cy="3079229"/>
          </a:xfrm>
          <a:prstGeom prst="rect">
            <a:avLst/>
          </a:prstGeom>
        </p:spPr>
      </p:pic>
    </p:spTree>
    <p:extLst>
      <p:ext uri="{BB962C8B-B14F-4D97-AF65-F5344CB8AC3E}">
        <p14:creationId xmlns:p14="http://schemas.microsoft.com/office/powerpoint/2010/main" val="39804952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anim calcmode="lin" valueType="num">
                                      <p:cBhvr>
                                        <p:cTn id="18" dur="250" fill="hold"/>
                                        <p:tgtEl>
                                          <p:spTgt spid="11"/>
                                        </p:tgtEl>
                                        <p:attrNameLst>
                                          <p:attrName>ppt_w</p:attrName>
                                        </p:attrNameLst>
                                      </p:cBhvr>
                                      <p:tavLst>
                                        <p:tav tm="0" fmla="#ppt_w*sin(2.5*pi*$)">
                                          <p:val>
                                            <p:fltVal val="0"/>
                                          </p:val>
                                        </p:tav>
                                        <p:tav tm="100000">
                                          <p:val>
                                            <p:fltVal val="1"/>
                                          </p:val>
                                        </p:tav>
                                      </p:tavLst>
                                    </p:anim>
                                    <p:anim calcmode="lin" valueType="num">
                                      <p:cBhvr>
                                        <p:cTn id="19" dur="25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50"/>
                                        <p:tgtEl>
                                          <p:spTgt spid="12"/>
                                        </p:tgtEl>
                                      </p:cBhvr>
                                    </p:animEffect>
                                    <p:anim calcmode="lin" valueType="num">
                                      <p:cBhvr>
                                        <p:cTn id="25" dur="250" fill="hold"/>
                                        <p:tgtEl>
                                          <p:spTgt spid="12"/>
                                        </p:tgtEl>
                                        <p:attrNameLst>
                                          <p:attrName>ppt_x</p:attrName>
                                        </p:attrNameLst>
                                      </p:cBhvr>
                                      <p:tavLst>
                                        <p:tav tm="0">
                                          <p:val>
                                            <p:strVal val="#ppt_x"/>
                                          </p:val>
                                        </p:tav>
                                        <p:tav tm="100000">
                                          <p:val>
                                            <p:strVal val="#ppt_x"/>
                                          </p:val>
                                        </p:tav>
                                      </p:tavLst>
                                    </p:anim>
                                    <p:anim calcmode="lin" valueType="num">
                                      <p:cBhvr>
                                        <p:cTn id="26"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36" y="918592"/>
            <a:ext cx="9289032" cy="4526632"/>
          </a:xfrm>
        </p:spPr>
        <p:txBody>
          <a:bodyPr>
            <a:normAutofit/>
          </a:bodyPr>
          <a:lstStyle/>
          <a:p>
            <a:pPr algn="ctr">
              <a:buNone/>
            </a:pPr>
            <a:r>
              <a:rPr lang="en-US" dirty="0"/>
              <a:t>	</a:t>
            </a:r>
            <a:r>
              <a:rPr lang="en-US" dirty="0" err="1">
                <a:solidFill>
                  <a:schemeClr val="accent2">
                    <a:lumMod val="75000"/>
                  </a:schemeClr>
                </a:solidFill>
                <a:latin typeface="Times New Roman" panose="02020603050405020304" pitchFamily="18" charset="0"/>
                <a:cs typeface="Times New Roman" panose="02020603050405020304" pitchFamily="18" charset="0"/>
              </a:rPr>
              <a:t>Hành</a:t>
            </a:r>
            <a:r>
              <a:rPr lang="en-US" dirty="0">
                <a:solidFill>
                  <a:schemeClr val="accent2">
                    <a:lumMod val="75000"/>
                  </a:schemeClr>
                </a:solidFill>
                <a:latin typeface="Times New Roman" panose="02020603050405020304" pitchFamily="18" charset="0"/>
                <a:cs typeface="Times New Roman" panose="02020603050405020304" pitchFamily="18" charset="0"/>
              </a:rPr>
              <a:t> </a:t>
            </a:r>
            <a:r>
              <a:rPr lang="en-US" dirty="0" err="1">
                <a:solidFill>
                  <a:schemeClr val="accent2">
                    <a:lumMod val="75000"/>
                  </a:schemeClr>
                </a:solidFill>
                <a:latin typeface="Times New Roman" panose="02020603050405020304" pitchFamily="18" charset="0"/>
                <a:cs typeface="Times New Roman" panose="02020603050405020304" pitchFamily="18" charset="0"/>
              </a:rPr>
              <a:t>động</a:t>
            </a:r>
            <a:r>
              <a:rPr lang="en-US" dirty="0">
                <a:solidFill>
                  <a:schemeClr val="accent2">
                    <a:lumMod val="75000"/>
                  </a:schemeClr>
                </a:solidFill>
                <a:latin typeface="Times New Roman" panose="02020603050405020304" pitchFamily="18" charset="0"/>
                <a:cs typeface="Times New Roman" panose="02020603050405020304" pitchFamily="18" charset="0"/>
              </a:rPr>
              <a:t> </a:t>
            </a:r>
            <a:r>
              <a:rPr lang="en-US" dirty="0" err="1">
                <a:solidFill>
                  <a:schemeClr val="accent2">
                    <a:lumMod val="75000"/>
                  </a:schemeClr>
                </a:solidFill>
                <a:latin typeface="Times New Roman" panose="02020603050405020304" pitchFamily="18" charset="0"/>
                <a:cs typeface="Times New Roman" panose="02020603050405020304" pitchFamily="18" charset="0"/>
              </a:rPr>
              <a:t>nhỏ</a:t>
            </a:r>
            <a:r>
              <a:rPr lang="en-US" dirty="0">
                <a:solidFill>
                  <a:schemeClr val="accent2">
                    <a:lumMod val="75000"/>
                  </a:schemeClr>
                </a:solidFill>
                <a:latin typeface="Times New Roman" panose="02020603050405020304" pitchFamily="18" charset="0"/>
                <a:cs typeface="Times New Roman" panose="02020603050405020304" pitchFamily="18" charset="0"/>
              </a:rPr>
              <a:t>, </a:t>
            </a:r>
            <a:r>
              <a:rPr lang="en-US" dirty="0" err="1">
                <a:solidFill>
                  <a:schemeClr val="accent2">
                    <a:lumMod val="75000"/>
                  </a:schemeClr>
                </a:solidFill>
                <a:latin typeface="Times New Roman" panose="02020603050405020304" pitchFamily="18" charset="0"/>
                <a:cs typeface="Times New Roman" panose="02020603050405020304" pitchFamily="18" charset="0"/>
              </a:rPr>
              <a:t>lợi</a:t>
            </a:r>
            <a:r>
              <a:rPr lang="en-US" dirty="0">
                <a:solidFill>
                  <a:schemeClr val="accent2">
                    <a:lumMod val="75000"/>
                  </a:schemeClr>
                </a:solidFill>
                <a:latin typeface="Times New Roman" panose="02020603050405020304" pitchFamily="18" charset="0"/>
                <a:cs typeface="Times New Roman" panose="02020603050405020304" pitchFamily="18" charset="0"/>
              </a:rPr>
              <a:t> </a:t>
            </a:r>
            <a:r>
              <a:rPr lang="en-US" dirty="0" err="1">
                <a:solidFill>
                  <a:schemeClr val="accent2">
                    <a:lumMod val="75000"/>
                  </a:schemeClr>
                </a:solidFill>
                <a:latin typeface="Times New Roman" panose="02020603050405020304" pitchFamily="18" charset="0"/>
                <a:cs typeface="Times New Roman" panose="02020603050405020304" pitchFamily="18" charset="0"/>
              </a:rPr>
              <a:t>ích</a:t>
            </a:r>
            <a:r>
              <a:rPr lang="en-US" dirty="0">
                <a:solidFill>
                  <a:schemeClr val="accent2">
                    <a:lumMod val="75000"/>
                  </a:schemeClr>
                </a:solidFill>
                <a:latin typeface="Times New Roman" panose="02020603050405020304" pitchFamily="18" charset="0"/>
                <a:cs typeface="Times New Roman" panose="02020603050405020304" pitchFamily="18" charset="0"/>
              </a:rPr>
              <a:t> </a:t>
            </a:r>
            <a:r>
              <a:rPr lang="en-US" dirty="0" err="1">
                <a:solidFill>
                  <a:schemeClr val="accent2">
                    <a:lumMod val="75000"/>
                  </a:schemeClr>
                </a:solidFill>
                <a:latin typeface="Times New Roman" panose="02020603050405020304" pitchFamily="18" charset="0"/>
                <a:cs typeface="Times New Roman" panose="02020603050405020304" pitchFamily="18" charset="0"/>
              </a:rPr>
              <a:t>lớn</a:t>
            </a:r>
            <a:r>
              <a:rPr lang="en-US" dirty="0">
                <a:solidFill>
                  <a:schemeClr val="accent2">
                    <a:lumMod val="75000"/>
                  </a:schemeClr>
                </a:solidFill>
                <a:latin typeface="Times New Roman" panose="02020603050405020304" pitchFamily="18" charset="0"/>
                <a:cs typeface="Times New Roman" panose="02020603050405020304" pitchFamily="18" charset="0"/>
              </a:rPr>
              <a:t>.</a:t>
            </a:r>
          </a:p>
          <a:p>
            <a:pPr algn="just">
              <a:buNone/>
            </a:pPr>
            <a:r>
              <a:rPr lang="en-US" sz="3000" dirty="0">
                <a:latin typeface="+mj-lt"/>
              </a:rPr>
              <a:t>    </a:t>
            </a:r>
            <a:r>
              <a:rPr lang="vi-VN" sz="3000" dirty="0">
                <a:latin typeface="+mj-lt"/>
              </a:rPr>
              <a:t>Sáng thứ bảy hôm ấy, </a:t>
            </a:r>
            <a:r>
              <a:rPr lang="en-US" sz="3000" dirty="0">
                <a:latin typeface="Times New Roman" pitchFamily="18" charset="0"/>
                <a:cs typeface="Times New Roman" pitchFamily="18" charset="0"/>
              </a:rPr>
              <a:t>Hoa</a:t>
            </a:r>
            <a:r>
              <a:rPr lang="vi-VN" sz="3000" dirty="0">
                <a:latin typeface="Times New Roman" pitchFamily="18" charset="0"/>
                <a:cs typeface="Times New Roman" pitchFamily="18" charset="0"/>
              </a:rPr>
              <a:t> ra công viên </a:t>
            </a:r>
            <a:r>
              <a:rPr lang="en-US" sz="3000" dirty="0">
                <a:latin typeface="Times New Roman" pitchFamily="18" charset="0"/>
                <a:cs typeface="Times New Roman" pitchFamily="18" charset="0"/>
              </a:rPr>
              <a:t>tập thể dục.</a:t>
            </a:r>
            <a:r>
              <a:rPr lang="vi-VN" sz="3000" dirty="0">
                <a:latin typeface="+mj-lt"/>
              </a:rPr>
              <a:t>Tình cờ, </a:t>
            </a:r>
            <a:r>
              <a:rPr lang="en-US" sz="3000" dirty="0">
                <a:latin typeface="Times New Roman" pitchFamily="18" charset="0"/>
                <a:cs typeface="Times New Roman" pitchFamily="18" charset="0"/>
              </a:rPr>
              <a:t>Hoa</a:t>
            </a:r>
            <a:r>
              <a:rPr lang="vi-VN" sz="3000" dirty="0">
                <a:latin typeface="Times New Roman" pitchFamily="18" charset="0"/>
                <a:cs typeface="Times New Roman" pitchFamily="18" charset="0"/>
              </a:rPr>
              <a:t> gặp </a:t>
            </a:r>
            <a:r>
              <a:rPr lang="en-US" sz="3000" dirty="0">
                <a:latin typeface="Times New Roman" pitchFamily="18" charset="0"/>
                <a:cs typeface="Times New Roman" pitchFamily="18" charset="0"/>
              </a:rPr>
              <a:t>bạn </a:t>
            </a:r>
            <a:r>
              <a:rPr lang="vi-VN" sz="3000" dirty="0">
                <a:latin typeface="+mj-lt"/>
              </a:rPr>
              <a:t>Thủy</a:t>
            </a:r>
            <a:r>
              <a:rPr lang="en-US" sz="3000" dirty="0">
                <a:latin typeface="+mj-lt"/>
              </a:rPr>
              <a:t> </a:t>
            </a:r>
            <a:r>
              <a:rPr lang="en-US" sz="3000" dirty="0">
                <a:latin typeface="Times New Roman" pitchFamily="18" charset="0"/>
                <a:cs typeface="Times New Roman" pitchFamily="18" charset="0"/>
              </a:rPr>
              <a:t>và</a:t>
            </a:r>
            <a:r>
              <a:rPr lang="en-US" sz="3000" dirty="0">
                <a:latin typeface="+mj-lt"/>
                <a:cs typeface="Times New Roman" pitchFamily="18" charset="0"/>
              </a:rPr>
              <a:t> </a:t>
            </a:r>
            <a:r>
              <a:rPr lang="vi-VN" sz="3000" dirty="0">
                <a:latin typeface="+mj-lt"/>
              </a:rPr>
              <a:t>Ngọc đang ngồi </a:t>
            </a:r>
            <a:r>
              <a:rPr lang="en-US" sz="3000" dirty="0">
                <a:latin typeface="Times New Roman" pitchFamily="18" charset="0"/>
                <a:cs typeface="Times New Roman" pitchFamily="18" charset="0"/>
              </a:rPr>
              <a:t>chơi</a:t>
            </a:r>
            <a:r>
              <a:rPr lang="en-US" sz="3000" dirty="0">
                <a:latin typeface="+mj-lt"/>
              </a:rPr>
              <a:t> </a:t>
            </a:r>
            <a:r>
              <a:rPr lang="vi-VN" sz="3000" dirty="0">
                <a:latin typeface="+mj-lt"/>
              </a:rPr>
              <a:t>và ăn quà bánh </a:t>
            </a:r>
            <a:r>
              <a:rPr lang="en-US" sz="3000" dirty="0">
                <a:latin typeface="Times New Roman" pitchFamily="18" charset="0"/>
                <a:cs typeface="Times New Roman" pitchFamily="18" charset="0"/>
              </a:rPr>
              <a:t>ở ghế đá</a:t>
            </a:r>
            <a:r>
              <a:rPr lang="vi-VN" sz="3000" dirty="0">
                <a:latin typeface="+mj-lt"/>
              </a:rPr>
              <a:t>. Ăn xong, các bạn vứt vỏ bánh bừa bãi ở dưới gầm ghế rồi thản nhiên đi dạo. Thấy vậy, Hoa gọi các bạn lại và góp ý: “Các bạn ăn xong nên bỏ rác vào thùng rác để bảo vệ môi trường”. Hai bạn nghe vậy đã nhận ra lỗi sai của mình và quay trở lại nhặt rác bỏ vào thùng rác</a:t>
            </a:r>
            <a:r>
              <a:rPr lang="en-US" sz="3000" dirty="0">
                <a:latin typeface="+mj-lt"/>
              </a:rPr>
              <a:t>.</a:t>
            </a:r>
          </a:p>
        </p:txBody>
      </p:sp>
      <p:sp>
        <p:nvSpPr>
          <p:cNvPr id="4" name="TextBox 3"/>
          <p:cNvSpPr txBox="1"/>
          <p:nvPr/>
        </p:nvSpPr>
        <p:spPr>
          <a:xfrm>
            <a:off x="125515" y="5066020"/>
            <a:ext cx="8712968" cy="523220"/>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Câu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chuyện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mấy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4400" y="5426060"/>
            <a:ext cx="8634064" cy="523220"/>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Bạn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gặp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huống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gì</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14400" y="5858108"/>
            <a:ext cx="6984776" cy="523220"/>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Bạn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quyết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huống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6063" y="6290156"/>
            <a:ext cx="7056784" cy="523220"/>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xét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Hoa</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149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lstStyle/>
          <a:p>
            <a:r>
              <a:rPr lang="en-US" b="1" dirty="0">
                <a:solidFill>
                  <a:schemeClr val="tx2">
                    <a:lumMod val="75000"/>
                  </a:schemeClr>
                </a:solidFill>
                <a:latin typeface="Times New Roman" pitchFamily="18" charset="0"/>
                <a:cs typeface="Times New Roman" pitchFamily="18" charset="0"/>
              </a:rPr>
              <a:t>HƯỚNG DẪN KỂ CHUYỆN</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11349"/>
            <a:ext cx="8229600" cy="4525963"/>
          </a:xfrm>
        </p:spPr>
        <p:txBody>
          <a:bodyPr>
            <a:normAutofit lnSpcReduction="10000"/>
          </a:bodyPr>
          <a:lstStyle/>
          <a:p>
            <a:pPr>
              <a:buNone/>
            </a:pPr>
            <a:r>
              <a:rPr lang="en-US" dirty="0">
                <a:sym typeface="Wingdings"/>
              </a:rPr>
              <a:t></a:t>
            </a:r>
            <a:r>
              <a:rPr lang="en-US" sz="3600" dirty="0">
                <a:latin typeface="Times New Roman" panose="02020603050405020304" pitchFamily="18" charset="0"/>
                <a:cs typeface="Times New Roman" panose="02020603050405020304" pitchFamily="18" charset="0"/>
              </a:rPr>
              <a:t>DÀN Ý:</a:t>
            </a:r>
          </a:p>
          <a:p>
            <a:r>
              <a:rPr lang="vi-VN" sz="3600" dirty="0">
                <a:latin typeface="Times New Roman" panose="02020603050405020304" pitchFamily="18" charset="0"/>
                <a:cs typeface="Times New Roman" panose="02020603050405020304" pitchFamily="18" charset="0"/>
              </a:rPr>
              <a:t>Mở đầu câu chuyện : Giới thiệu nhân vật, hoàn cảnh xảy ra câu chuyện.</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Diễn biến câu chuyện :</a:t>
            </a:r>
            <a:r>
              <a:rPr lang="en-US" sz="3600" dirty="0">
                <a:latin typeface="Times New Roman" panose="02020603050405020304" pitchFamily="18" charset="0"/>
                <a:cs typeface="Times New Roman" panose="02020603050405020304" pitchFamily="18" charset="0"/>
              </a:rPr>
              <a:t> Sự việc xảy ra với nhân vật.</a:t>
            </a:r>
          </a:p>
          <a:p>
            <a:r>
              <a:rPr lang="vi-VN" sz="3600" dirty="0">
                <a:latin typeface="Times New Roman" panose="02020603050405020304" pitchFamily="18" charset="0"/>
                <a:cs typeface="Times New Roman" panose="02020603050405020304" pitchFamily="18" charset="0"/>
              </a:rPr>
              <a:t>Kết thúc câu chuyện: Nêu kết quả của câu chuyện và suy nghĩ của em v</a:t>
            </a:r>
            <a:r>
              <a:rPr lang="en-US" sz="3600" dirty="0">
                <a:latin typeface="Times New Roman" panose="02020603050405020304" pitchFamily="18" charset="0"/>
                <a:cs typeface="Times New Roman" panose="02020603050405020304" pitchFamily="18" charset="0"/>
              </a:rPr>
              <a:t>ề</a:t>
            </a:r>
            <a:r>
              <a:rPr lang="vi-VN" sz="3600" dirty="0">
                <a:latin typeface="Times New Roman" panose="02020603050405020304" pitchFamily="18" charset="0"/>
                <a:cs typeface="Times New Roman" panose="02020603050405020304" pitchFamily="18" charset="0"/>
              </a:rPr>
              <a:t> hành động của nhân vật trong câu chuyện.</a:t>
            </a:r>
            <a:endParaRPr lang="en-US" sz="3600" dirty="0">
              <a:latin typeface="Times New Roman" panose="02020603050405020304" pitchFamily="18" charset="0"/>
              <a:cs typeface="Times New Roman" panose="02020603050405020304" pitchFamily="18" charset="0"/>
            </a:endParaRPr>
          </a:p>
          <a:p>
            <a:pPr>
              <a:buNone/>
            </a:pPr>
            <a:endParaRPr lang="vi-VN" dirty="0"/>
          </a:p>
        </p:txBody>
      </p:sp>
      <p:sp>
        <p:nvSpPr>
          <p:cNvPr id="4" name="TextBox 3"/>
          <p:cNvSpPr txBox="1"/>
          <p:nvPr/>
        </p:nvSpPr>
        <p:spPr>
          <a:xfrm>
            <a:off x="381000" y="152400"/>
            <a:ext cx="8568952" cy="584775"/>
          </a:xfrm>
          <a:prstGeom prst="rect">
            <a:avLst/>
          </a:prstGeom>
          <a:no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7067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143000"/>
          </a:xfrm>
        </p:spPr>
        <p:txBody>
          <a:bodyPr/>
          <a:lstStyle/>
          <a:p>
            <a:r>
              <a:rPr lang="en-US" b="1" dirty="0">
                <a:solidFill>
                  <a:schemeClr val="tx2">
                    <a:lumMod val="60000"/>
                    <a:lumOff val="40000"/>
                  </a:schemeClr>
                </a:solidFill>
                <a:latin typeface="Times New Roman" pitchFamily="18" charset="0"/>
                <a:cs typeface="Times New Roman" pitchFamily="18" charset="0"/>
              </a:rPr>
              <a:t>THỰC HÀNH KỂ CHUYỆN</a:t>
            </a:r>
            <a:endParaRPr lang="vi-VN" b="1" dirty="0">
              <a:solidFill>
                <a:schemeClr val="tx2">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1999381"/>
            <a:ext cx="9144000" cy="4525963"/>
          </a:xfrm>
        </p:spPr>
        <p:txBody>
          <a:bodyPr>
            <a:normAutofit/>
          </a:bodyPr>
          <a:lstStyle/>
          <a:p>
            <a:pPr>
              <a:buNone/>
            </a:pPr>
            <a:r>
              <a:rPr lang="en-US" sz="4400" dirty="0">
                <a:latin typeface="Times New Roman" pitchFamily="18" charset="0"/>
                <a:cs typeface="Times New Roman" pitchFamily="18" charset="0"/>
                <a:sym typeface="Wingdings"/>
              </a:rPr>
              <a:t></a:t>
            </a:r>
            <a:r>
              <a:rPr lang="en-US" sz="4400" dirty="0">
                <a:latin typeface="Times New Roman" pitchFamily="18" charset="0"/>
                <a:cs typeface="Times New Roman" pitchFamily="18" charset="0"/>
              </a:rPr>
              <a:t>Thực hành kể chuyện trong nhóm</a:t>
            </a:r>
            <a:endParaRPr lang="vi-VN" sz="4400" dirty="0">
              <a:latin typeface="Times New Roman" pitchFamily="18" charset="0"/>
              <a:cs typeface="Times New Roman" pitchFamily="18" charset="0"/>
            </a:endParaRPr>
          </a:p>
        </p:txBody>
      </p:sp>
    </p:spTree>
    <p:extLst>
      <p:ext uri="{BB962C8B-B14F-4D97-AF65-F5344CB8AC3E}">
        <p14:creationId xmlns:p14="http://schemas.microsoft.com/office/powerpoint/2010/main" val="22546399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lstStyle/>
          <a:p>
            <a:r>
              <a:rPr lang="en-US" dirty="0">
                <a:solidFill>
                  <a:srgbClr val="0070C0"/>
                </a:solidFill>
                <a:latin typeface="Times New Roman" panose="02020603050405020304" pitchFamily="18" charset="0"/>
                <a:cs typeface="Times New Roman" panose="02020603050405020304" pitchFamily="18" charset="0"/>
              </a:rPr>
              <a:t>THI ĐUA KỂ CHUYỆN</a:t>
            </a:r>
            <a:endParaRPr lang="vi-VN"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143397"/>
            <a:ext cx="8229600" cy="4525963"/>
          </a:xfrm>
        </p:spPr>
        <p:txBody>
          <a:bodyPr>
            <a:normAutofit/>
          </a:bodyPr>
          <a:lstStyle/>
          <a:p>
            <a:pPr marL="0" indent="0" algn="ctr">
              <a:buNone/>
            </a:pPr>
            <a:r>
              <a:rPr lang="en-US" sz="4800" dirty="0" err="1">
                <a:latin typeface="Times New Roman" panose="02020603050405020304" pitchFamily="18" charset="0"/>
                <a:cs typeface="Times New Roman" panose="02020603050405020304" pitchFamily="18" charset="0"/>
              </a:rPr>
              <a:t>Thi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đua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chuyện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trước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lớp</a:t>
            </a:r>
            <a:r>
              <a:rPr lang="en-US" sz="4800" dirty="0">
                <a:latin typeface="Times New Roman" panose="02020603050405020304" pitchFamily="18" charset="0"/>
                <a:cs typeface="Times New Roman" panose="02020603050405020304" pitchFamily="18" charset="0"/>
              </a:rPr>
              <a:t>.</a:t>
            </a:r>
            <a:endParaRPr lang="vi-VN"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18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rty_animals_e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199" y="2132856"/>
            <a:ext cx="8153401" cy="44203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3197" y="533400"/>
            <a:ext cx="9397197" cy="424731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Chúc các thầy cô mạnh khỏe</a:t>
            </a:r>
          </a:p>
          <a:p>
            <a:pPr algn="ctr"/>
            <a:r>
              <a:rPr lang="vi-VN"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Chúc các con chăm ngoan, học giỏi</a:t>
            </a:r>
          </a:p>
          <a:p>
            <a:pPr algn="ctr"/>
            <a:endParaRPr lang="vi-VN"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51750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340</Words>
  <Application>Microsoft Office PowerPoint</Application>
  <PresentationFormat>On-screen Show (4:3)</PresentationFormat>
  <Paragraphs>23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HƯỚNG DẪN KỂ CHUYỆN: </vt:lpstr>
      <vt:lpstr>HƯỚNG DẪN KỂ CHUYỆN</vt:lpstr>
      <vt:lpstr>PowerPoint Presentation</vt:lpstr>
      <vt:lpstr>PowerPoint Presentation</vt:lpstr>
      <vt:lpstr>HƯỚNG DẪN KỂ CHUYỆN</vt:lpstr>
      <vt:lpstr>THỰC HÀNH KỂ CHUYỆN</vt:lpstr>
      <vt:lpstr>THI ĐUA KỂ CHUYỆN</vt:lpstr>
      <vt:lpstr>PowerPoint Presentation</vt:lpstr>
    </vt:vector>
  </TitlesOfParts>
  <Company>LHHD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 Loi</dc:creator>
  <cp:lastModifiedBy>Windows User</cp:lastModifiedBy>
  <cp:revision>14</cp:revision>
  <dcterms:created xsi:type="dcterms:W3CDTF">2015-09-21T22:34:52Z</dcterms:created>
  <dcterms:modified xsi:type="dcterms:W3CDTF">2021-03-14T04:09:57Z</dcterms:modified>
</cp:coreProperties>
</file>