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61" r:id="rId9"/>
    <p:sldId id="271" r:id="rId10"/>
    <p:sldId id="272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5AD5-FDBF-481A-BC2B-84BBA9B680BD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09D3-1F38-4763-80E9-C4643FA2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2.wmf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cs typeface="Arial" charset="0"/>
            </a:endParaRPr>
          </a:p>
        </p:txBody>
      </p:sp>
      <p:pic>
        <p:nvPicPr>
          <p:cNvPr id="2051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12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WordArt 9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67056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TRƯỜNG TIỂU HỌC THANH AM</a:t>
            </a:r>
          </a:p>
        </p:txBody>
      </p:sp>
      <p:pic>
        <p:nvPicPr>
          <p:cNvPr id="2053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66769" y="3969"/>
            <a:ext cx="19812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5954713" y="2516188"/>
          <a:ext cx="14255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DSMT4">
                  <p:embed/>
                </p:oleObj>
              </mc:Choice>
              <mc:Fallback>
                <p:oleObj name="Equation" r:id="rId3" imgW="114151" imgH="21561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2516188"/>
                        <a:ext cx="1425575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6107113" y="2668588"/>
          <a:ext cx="14255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4151" imgH="215619" progId="Equation.DSMT4">
                  <p:embed/>
                </p:oleObj>
              </mc:Choice>
              <mc:Fallback>
                <p:oleObj name="Equation" r:id="rId5" imgW="114151" imgH="21561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2668588"/>
                        <a:ext cx="1425575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pic>
        <p:nvPicPr>
          <p:cNvPr id="2057" name="Picture 10" descr="Gyroscope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3434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Gyroscope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1400" y="44196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 descr="floral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7432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 descr="floral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96200" y="27432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WordArt 14"/>
          <p:cNvSpPr>
            <a:spLocks noChangeArrowheads="1" noChangeShapeType="1" noTextEdit="1"/>
          </p:cNvSpPr>
          <p:nvPr/>
        </p:nvSpPr>
        <p:spPr bwMode="auto">
          <a:xfrm>
            <a:off x="2971800" y="6096000"/>
            <a:ext cx="43053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HP001 5 hàng"/>
              </a:rPr>
              <a:t>GV: </a:t>
            </a:r>
            <a:r>
              <a:rPr lang="en-US" sz="36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HP001 5 hàng"/>
              </a:rPr>
              <a:t>Nguyễn</a:t>
            </a:r>
            <a:r>
              <a:rPr lang="en-US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HP001 5 hàng"/>
              </a:rPr>
              <a:t> </a:t>
            </a:r>
            <a:r>
              <a:rPr lang="en-US" sz="36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HP001 5 hàng"/>
              </a:rPr>
              <a:t>Hồng</a:t>
            </a:r>
            <a:r>
              <a:rPr lang="en-US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HP001 5 hàng"/>
              </a:rPr>
              <a:t> Nhung</a:t>
            </a:r>
          </a:p>
        </p:txBody>
      </p:sp>
      <p:pic>
        <p:nvPicPr>
          <p:cNvPr id="2062" name="Picture 15" descr="Bauernba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05000" y="4038600"/>
            <a:ext cx="51816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WordArt 16" descr="Paper bag"/>
          <p:cNvSpPr>
            <a:spLocks noChangeArrowheads="1" noChangeShapeType="1" noTextEdit="1"/>
          </p:cNvSpPr>
          <p:nvPr/>
        </p:nvSpPr>
        <p:spPr bwMode="auto">
          <a:xfrm>
            <a:off x="2286000" y="3276600"/>
            <a:ext cx="43053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1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3600" b="1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11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110196" y="1752600"/>
            <a:ext cx="8991600" cy="51054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0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10800000">
            <a:off x="8001000" y="3014004"/>
            <a:ext cx="76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981200" y="5147604"/>
            <a:ext cx="76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8001000" y="2286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v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85800" y="2133600"/>
            <a:ext cx="1295400" cy="4038600"/>
            <a:chOff x="432" y="1344"/>
            <a:chExt cx="816" cy="2544"/>
          </a:xfrm>
        </p:grpSpPr>
        <p:sp>
          <p:nvSpPr>
            <p:cNvPr id="13320" name="Line 14"/>
            <p:cNvSpPr>
              <a:spLocks noChangeShapeType="1"/>
            </p:cNvSpPr>
            <p:nvPr/>
          </p:nvSpPr>
          <p:spPr bwMode="auto">
            <a:xfrm>
              <a:off x="1104" y="1344"/>
              <a:ext cx="0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AutoShape 16"/>
            <p:cNvSpPr>
              <a:spLocks noChangeArrowheads="1"/>
            </p:cNvSpPr>
            <p:nvPr/>
          </p:nvSpPr>
          <p:spPr bwMode="auto">
            <a:xfrm rot="-5400000">
              <a:off x="504" y="1288"/>
              <a:ext cx="528" cy="67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Text Box 17"/>
            <p:cNvSpPr txBox="1">
              <a:spLocks noChangeArrowheads="1"/>
            </p:cNvSpPr>
            <p:nvPr/>
          </p:nvSpPr>
          <p:spPr bwMode="auto">
            <a:xfrm>
              <a:off x="720" y="148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Lỗi</a:t>
              </a:r>
            </a:p>
          </p:txBody>
        </p:sp>
      </p:grpSp>
      <p:pic>
        <p:nvPicPr>
          <p:cNvPr id="13316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4196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0" y="1447800"/>
            <a:ext cx="2133600" cy="588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70C0"/>
                </a:solidFill>
                <a:latin typeface="HP001 5 hàng" pitchFamily="34" charset="0"/>
              </a:rPr>
              <a:t>Soát</a:t>
            </a:r>
            <a:r>
              <a:rPr lang="en-US" sz="3200" b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HP001 5 hàng" pitchFamily="34" charset="0"/>
              </a:rPr>
              <a:t>lỗi</a:t>
            </a:r>
            <a:r>
              <a:rPr lang="en-US" sz="3200" b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</a:p>
        </p:txBody>
      </p:sp>
      <p:pic>
        <p:nvPicPr>
          <p:cNvPr id="14339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333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5800" y="9144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19050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Nam.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23622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			  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152400" y="366231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       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2400" y="502920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67400" y="6172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Theo NHƯ KIM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15250" y="-95250"/>
            <a:ext cx="1333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3" grpId="0"/>
      <p:bldP spid="14" grpId="0"/>
      <p:bldP spid="15" grpId="0"/>
      <p:bldP spid="1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752600" cy="200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5410200"/>
            <a:ext cx="1752600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990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228600" y="1981200"/>
            <a:ext cx="9220200" cy="41910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</a:t>
            </a:r>
            <a:r>
              <a:rPr lang="en-US" sz="2800" b="1" i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Bài 2:</a:t>
            </a:r>
            <a:r>
              <a:rPr lang="en-US" sz="2800" b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Chép vần của các tiếng in đậm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vào mô hình cấu tạo vần. Cho biết các tiếng ấy có gì giống nhau và khác nhau về cấu tạo.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b="1" dirty="0">
              <a:latin typeface="HP001 5 hàng" pitchFamily="34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b="1" dirty="0">
                <a:latin typeface="HP001 5 hàng" pitchFamily="34" charset="0"/>
                <a:cs typeface="Times New Roman" pitchFamily="18" charset="0"/>
              </a:rPr>
              <a:t> rõ tính chất phi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b="1" dirty="0">
                <a:latin typeface="HP001 5 hàng" pitchFamily="34" charset="0"/>
                <a:cs typeface="Times New Roman" pitchFamily="18" charset="0"/>
              </a:rPr>
              <a:t> của cuộc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b="1" dirty="0">
                <a:latin typeface="HP001 5 hàng" pitchFamily="34" charset="0"/>
                <a:cs typeface="Times New Roman" pitchFamily="18" charset="0"/>
              </a:rPr>
              <a:t> tranh xâm lược, năm 1949, ông chạy sang hàng ngũ quân đội ta, lấy tên Việt là </a:t>
            </a:r>
            <a:r>
              <a:rPr lang="en-US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b="1" dirty="0">
                <a:latin typeface="HP001 5 hàng" pitchFamily="34" charset="0"/>
                <a:cs typeface="Times New Roman" pitchFamily="18" charset="0"/>
              </a:rPr>
              <a:t> Lăng.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53300" y="-38100"/>
            <a:ext cx="17526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0998" y="5334000"/>
            <a:ext cx="1143002" cy="190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228600" y="3234396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600" y="2362200"/>
            <a:ext cx="2514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2819400"/>
            <a:ext cx="3505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56804" y="3232808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2819400"/>
            <a:ext cx="838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828800" cy="209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990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graphicFrame>
        <p:nvGraphicFramePr>
          <p:cNvPr id="9" name="Group 45"/>
          <p:cNvGraphicFramePr>
            <a:graphicFrameLocks noGrp="1"/>
          </p:cNvGraphicFramePr>
          <p:nvPr/>
        </p:nvGraphicFramePr>
        <p:xfrm>
          <a:off x="457200" y="3486148"/>
          <a:ext cx="8382000" cy="308181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0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4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4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14400" y="4724400"/>
            <a:ext cx="1077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nghĩa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5791200"/>
            <a:ext cx="399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iê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472440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791200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c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hiến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791200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-152400" y="1828800"/>
            <a:ext cx="9220200" cy="1447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</a:t>
            </a:r>
            <a:r>
              <a:rPr lang="en-US" sz="2800" b="1" i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Bài 2:</a:t>
            </a:r>
            <a:r>
              <a:rPr lang="en-US" sz="2800" b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Chép vần của các tiếng in đậm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vào mô hình cấu tạo vần. Cho biết các tiếng ấy có gì giống nhau và khác nhau về cấu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tạo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b="1" dirty="0">
              <a:latin typeface="HP001 5 hàng" pitchFamily="34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04800" y="3081996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2209800"/>
            <a:ext cx="2514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2667000"/>
            <a:ext cx="3505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33004" y="3080408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5600" y="2667000"/>
            <a:ext cx="838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91400" y="76200"/>
            <a:ext cx="1828800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838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461" y="3839028"/>
            <a:ext cx="1077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nghĩa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37242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iê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4714" y="3853542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429780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c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hiến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43800" y="434340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graphicFrame>
        <p:nvGraphicFramePr>
          <p:cNvPr id="14" name="Group 45"/>
          <p:cNvGraphicFramePr>
            <a:graphicFrameLocks noGrp="1"/>
          </p:cNvGraphicFramePr>
          <p:nvPr/>
        </p:nvGraphicFramePr>
        <p:xfrm>
          <a:off x="304800" y="2847536"/>
          <a:ext cx="8534400" cy="20724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9220200" cy="1447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</a:t>
            </a:r>
            <a:r>
              <a:rPr lang="en-US" sz="2800" b="1" i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Bài 2:</a:t>
            </a:r>
            <a:r>
              <a:rPr lang="en-US" sz="2800" b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Chép vần của các tiếng in đậm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vào mô hình cấu tạo vần. Cho biết các tiếng ấy có gì giống nhau và khác nhau về cấu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tạo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b="1" dirty="0">
              <a:latin typeface="HP001 5 hàng" pitchFamily="34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2624796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752600"/>
            <a:ext cx="2514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8200" y="2209800"/>
            <a:ext cx="3505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56804" y="2623208"/>
            <a:ext cx="1600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29400" y="2209800"/>
            <a:ext cx="838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5004137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900" b="1" dirty="0">
                <a:latin typeface="HP001 5 hàng" pitchFamily="34" charset="0"/>
              </a:rPr>
              <a:t>- </a:t>
            </a:r>
            <a:r>
              <a:rPr lang="en-US" sz="2900" b="1" dirty="0" err="1">
                <a:latin typeface="HP001 5 hàng" pitchFamily="34" charset="0"/>
              </a:rPr>
              <a:t>Giống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nhau</a:t>
            </a:r>
            <a:r>
              <a:rPr lang="en-US" sz="2900" b="1" dirty="0">
                <a:latin typeface="HP001 5 hàng" pitchFamily="34" charset="0"/>
              </a:rPr>
              <a:t>: </a:t>
            </a:r>
            <a:r>
              <a:rPr lang="en-US" sz="2900" b="1" dirty="0" err="1">
                <a:latin typeface="HP001 5 hàng" pitchFamily="34" charset="0"/>
              </a:rPr>
              <a:t>đều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là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nguyên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âm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đôi</a:t>
            </a:r>
            <a:r>
              <a:rPr lang="en-US" sz="2900" b="1" dirty="0">
                <a:latin typeface="HP001 5 hàng" pitchFamily="34" charset="0"/>
              </a:rPr>
              <a:t>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55626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900" b="1" dirty="0">
                <a:latin typeface="HP001 5 hàng" pitchFamily="34" charset="0"/>
              </a:rPr>
              <a:t>- </a:t>
            </a:r>
            <a:r>
              <a:rPr lang="en-US" sz="2900" b="1" dirty="0" err="1">
                <a:latin typeface="HP001 5 hàng" pitchFamily="34" charset="0"/>
              </a:rPr>
              <a:t>Khác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nhau</a:t>
            </a:r>
            <a:r>
              <a:rPr lang="en-US" sz="2900" b="1" dirty="0">
                <a:latin typeface="HP001 5 hàng" pitchFamily="34" charset="0"/>
              </a:rPr>
              <a:t>: </a:t>
            </a:r>
            <a:r>
              <a:rPr lang="en-US" sz="2900" b="1" dirty="0" err="1">
                <a:latin typeface="HP001 5 hàng" pitchFamily="34" charset="0"/>
              </a:rPr>
              <a:t>tiếng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HP001 5 hàng" pitchFamily="34" charset="0"/>
              </a:rPr>
              <a:t>nghĩa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không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có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âm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cuối</a:t>
            </a:r>
            <a:r>
              <a:rPr lang="en-US" sz="2900" b="1" dirty="0">
                <a:latin typeface="HP001 5 hàng" pitchFamily="34" charset="0"/>
              </a:rPr>
              <a:t>, </a:t>
            </a:r>
            <a:r>
              <a:rPr lang="en-US" sz="2900" b="1" dirty="0" err="1">
                <a:latin typeface="HP001 5 hàng" pitchFamily="34" charset="0"/>
              </a:rPr>
              <a:t>còn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tiếng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latin typeface="HP001 5 hàng" pitchFamily="34" charset="0"/>
              </a:rPr>
              <a:t>chiến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có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âm</a:t>
            </a:r>
            <a:r>
              <a:rPr lang="en-US" sz="2900" b="1" dirty="0">
                <a:latin typeface="HP001 5 hàng" pitchFamily="34" charset="0"/>
              </a:rPr>
              <a:t> </a:t>
            </a:r>
            <a:r>
              <a:rPr lang="en-US" sz="2900" b="1" dirty="0" err="1">
                <a:latin typeface="HP001 5 hàng" pitchFamily="34" charset="0"/>
              </a:rPr>
              <a:t>cuối</a:t>
            </a:r>
            <a:r>
              <a:rPr lang="en-US" sz="2900" b="1" dirty="0">
                <a:latin typeface="HP001 5 hàng" pitchFamily="34" charset="0"/>
              </a:rPr>
              <a:t>.</a:t>
            </a:r>
          </a:p>
        </p:txBody>
      </p:sp>
      <p:pic>
        <p:nvPicPr>
          <p:cNvPr id="28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676400" cy="191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09011" y="-34786"/>
            <a:ext cx="1600201" cy="16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80570" y="1297577"/>
            <a:ext cx="8291698" cy="83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2800" b="1" u="sng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Nêu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ghi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tiếng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trên</a:t>
            </a:r>
            <a:endParaRPr lang="en-US" sz="2800" b="1" dirty="0">
              <a:latin typeface="HP001 5 hàng" pitchFamily="34" charset="0"/>
              <a:cs typeface="Times New Roman" pitchFamily="18" charset="0"/>
            </a:endParaRPr>
          </a:p>
        </p:txBody>
      </p:sp>
      <p:graphicFrame>
        <p:nvGraphicFramePr>
          <p:cNvPr id="17" name="Group 45"/>
          <p:cNvGraphicFramePr>
            <a:graphicFrameLocks noGrp="1"/>
          </p:cNvGraphicFramePr>
          <p:nvPr/>
        </p:nvGraphicFramePr>
        <p:xfrm>
          <a:off x="304800" y="2057400"/>
          <a:ext cx="8534400" cy="20724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27461" y="3134380"/>
            <a:ext cx="1077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nghĩa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3581400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iê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24714" y="313438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ia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657600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c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hiến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96200" y="358140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</a:t>
            </a:r>
            <a:endParaRPr kumimoji="0" lang="en-US" sz="28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209800" y="1933136"/>
            <a:ext cx="3505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04800" y="41910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Quy</a:t>
            </a:r>
            <a:r>
              <a:rPr lang="en-US" sz="2800" b="1" i="1" dirty="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tắc</a:t>
            </a:r>
            <a:r>
              <a:rPr lang="en-US" sz="2800" b="1" i="1" dirty="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" y="4648200"/>
            <a:ext cx="6268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):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400" y="4662268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           </a:t>
            </a:r>
            <a:r>
              <a:rPr lang="en-US" sz="2800" b="1" dirty="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      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              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đầu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đôi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2252004" y="4648200"/>
            <a:ext cx="1077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nghĩa</a:t>
            </a:r>
            <a:endParaRPr kumimoji="0" lang="en-US" sz="2800" b="1" u="none" strike="noStrike" cap="none" normalizeH="0" baseline="0" dirty="0">
              <a:ln>
                <a:noFill/>
              </a:ln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" y="55626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itchFamily="18" charset="0"/>
              </a:rPr>
              <a:t>):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2400" y="5590736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đôi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2252004" y="5562600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c</a:t>
            </a:r>
            <a:r>
              <a:rPr kumimoji="0" lang="en-US" sz="2800" b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hiến</a:t>
            </a:r>
            <a:endParaRPr kumimoji="0" lang="en-US" sz="2800" b="1" u="none" strike="noStrike" cap="none" normalizeH="0" baseline="0" dirty="0">
              <a:ln>
                <a:noFill/>
              </a:ln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9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6002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09011" y="-34786"/>
            <a:ext cx="1600201" cy="16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20" grpId="0"/>
      <p:bldP spid="21" grpId="0"/>
      <p:bldP spid="22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600flower_14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463" y="29114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463" y="29114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00200" y="6629400"/>
            <a:ext cx="6345238" cy="228600"/>
            <a:chOff x="1141" y="4176"/>
            <a:chExt cx="3997" cy="144"/>
          </a:xfrm>
        </p:grpSpPr>
        <p:pic>
          <p:nvPicPr>
            <p:cNvPr id="17431" name="Picture 10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1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2" name="Picture 11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0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3" name="Picture 12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46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4" name="Picture 13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5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5" name="Picture 14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30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6" name="Picture 15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57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7" name="Picture 16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75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8" name="Picture 17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8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9" name="Picture 18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54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40" name="Picture 19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52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41" name="Picture 20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 rot="10800000">
            <a:off x="1295400" y="0"/>
            <a:ext cx="6345238" cy="228600"/>
            <a:chOff x="1141" y="4176"/>
            <a:chExt cx="3997" cy="144"/>
          </a:xfrm>
        </p:grpSpPr>
        <p:pic>
          <p:nvPicPr>
            <p:cNvPr id="17420" name="Picture 10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1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1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0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12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46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3" name="Picture 13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5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4" name="Picture 14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30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5" name="Picture 15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57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16" descr="Flower-03-ju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75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7" name="Picture 17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8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8" name="Picture 18" descr="Flower-02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54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9" name="Picture 19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52" y="4176"/>
              <a:ext cx="4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0" name="Picture 20" descr="Flower-04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4176"/>
              <a:ext cx="4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5" name="Picture 4" descr="C:\Documents and Settings\PHONGVU\My Documents\My Pictures\cảnh 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81975" y="5895975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C:\Documents and Settings\PHONGVU\My Documents\My Pictures\cảnh 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895975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 descr="C:\Documents and Settings\PHONGVU\My Documents\My Pictures\cảnh 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58125">
            <a:off x="8112125" y="5895975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4" descr="C:\Documents and Settings\PHONGVU\My Documents\My Pictures\cảnh 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4" descr="C:\Documents and Settings\PHONGVU\My Documents\My Pictures\cảnh 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81975" y="0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Anh d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84438"/>
            <a:ext cx="399415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25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158875" y="914400"/>
            <a:ext cx="731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altLang="en-US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8" descr="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675" y="3670300"/>
            <a:ext cx="64960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76200"/>
            <a:ext cx="64770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err="1">
                <a:latin typeface="HP001 5 hàng" pitchFamily="34" charset="0"/>
              </a:rPr>
              <a:t>Chính</a:t>
            </a:r>
            <a:r>
              <a:rPr lang="en-US" sz="2500" b="1" dirty="0">
                <a:latin typeface="HP001 5 hàng" pitchFamily="34" charset="0"/>
              </a:rPr>
              <a:t> </a:t>
            </a:r>
            <a:r>
              <a:rPr lang="en-US" sz="2500" b="1" dirty="0" err="1">
                <a:latin typeface="HP001 5 hàng" pitchFamily="34" charset="0"/>
              </a:rPr>
              <a:t>tả</a:t>
            </a:r>
            <a:endParaRPr lang="en-US" sz="2500" b="1" dirty="0">
              <a:latin typeface="HP001 5 hàng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1087438"/>
            <a:ext cx="4038600" cy="588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HP001 5 hàng" pitchFamily="34" charset="0"/>
              </a:rPr>
              <a:t>Bài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cũ</a:t>
            </a:r>
            <a:r>
              <a:rPr lang="en-US" sz="3200" b="1" dirty="0">
                <a:latin typeface="HP001 5 hàng" pitchFamily="34" charset="0"/>
              </a:rPr>
              <a:t>:</a:t>
            </a:r>
          </a:p>
        </p:txBody>
      </p:sp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4196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152400" y="1066800"/>
            <a:ext cx="8991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>
                <a:latin typeface="HP001 5 hàng" pitchFamily="34" charset="0"/>
              </a:rPr>
              <a:t>           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      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gửi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sinh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                 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Quy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tắc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thanh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7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638800" y="1524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Theo NHƯ KIM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0" y="76200"/>
            <a:ext cx="6477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P001 5 hàng" pitchFamily="34" charset="0"/>
                <a:ea typeface="+mj-ea"/>
                <a:cs typeface="+mj-cs"/>
              </a:rPr>
              <a:t>Chính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P001 5 hàng" pitchFamily="34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P001 5 hàng" pitchFamily="34" charset="0"/>
                <a:ea typeface="+mj-ea"/>
                <a:cs typeface="+mj-cs"/>
              </a:rPr>
              <a:t>tả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P001 5 hàng" pitchFamily="34" charset="0"/>
              <a:ea typeface="+mj-ea"/>
              <a:cs typeface="+mj-cs"/>
            </a:endParaRPr>
          </a:p>
        </p:txBody>
      </p:sp>
      <p:pic>
        <p:nvPicPr>
          <p:cNvPr id="14338" name="Picture 2" descr="C:\Users\YOURNAME\Documents\image_paste_1406220028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109" y="1828800"/>
            <a:ext cx="3884114" cy="4953000"/>
          </a:xfrm>
          <a:prstGeom prst="rect">
            <a:avLst/>
          </a:prstGeom>
          <a:noFill/>
        </p:spPr>
      </p:pic>
      <p:pic>
        <p:nvPicPr>
          <p:cNvPr id="9" name="Picture 4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816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514985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752600"/>
            <a:ext cx="8991600" cy="51054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0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752600"/>
            <a:ext cx="8991600" cy="32766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4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2400" y="53340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 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Vì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sao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Phrăng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Đơ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Bô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-en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lại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chạy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sang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hàng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ngũ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quân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đội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của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ta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752600"/>
            <a:ext cx="8991600" cy="32766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4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4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Nghe</a:t>
            </a:r>
            <a:r>
              <a:rPr lang="en-US" sz="3200" b="1" dirty="0">
                <a:latin typeface="HP001 5 hàng" pitchFamily="34" charset="0"/>
              </a:rPr>
              <a:t> –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2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2400" y="53340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 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Tại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sao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tên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bài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lại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được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đặt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là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“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Anh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bộ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đội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cụ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Hồ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gốc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HP001 5 hàng" pitchFamily="34" charset="0"/>
              </a:rPr>
              <a:t>Bỉ</a:t>
            </a:r>
            <a:r>
              <a:rPr lang="en-US" sz="2800" b="1" i="1" dirty="0">
                <a:solidFill>
                  <a:srgbClr val="0070C0"/>
                </a:solidFill>
                <a:latin typeface="HP001 5 hàng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752600"/>
            <a:ext cx="8991600" cy="51054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0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0"/>
            <a:ext cx="20843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514985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457200" y="18415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Luyện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viết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từ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khó</a:t>
            </a:r>
            <a:r>
              <a:rPr lang="en-US" sz="3200" b="1" dirty="0">
                <a:latin typeface="HP001 5 hàng" pitchFamily="34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96200" y="18288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-82060" y="1828800"/>
            <a:ext cx="8991600" cy="51054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Phrăng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Đơ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Bô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-en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Bỉ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phi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cuộc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xâm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1949,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sang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ngũ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quân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lấy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rơi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ổ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kích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bắt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Địch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dỗ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tấn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cũng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khuất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bèn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đưa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giam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		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1986,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Phan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Lăng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trai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thăm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Nam,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ông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chiến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đấu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5 hàng" pitchFamily="34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HP001 5 hàng" pitchFamily="34" charset="0"/>
                <a:cs typeface="Times New Roman" pitchFamily="18" charset="0"/>
              </a:rPr>
              <a:t>.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en-US" sz="2000" b="1" i="1" dirty="0">
                <a:latin typeface="HP001 5 hàng" pitchFamily="34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NHƯ KIM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HP001 5 hàng" pitchFamily="34" charset="0"/>
              </a:rPr>
              <a:t> </a:t>
            </a:r>
            <a:r>
              <a:rPr lang="en-US" sz="3600" b="1" dirty="0" err="1">
                <a:latin typeface="HP001 5 hàng" pitchFamily="34" charset="0"/>
              </a:rPr>
              <a:t>Nghe</a:t>
            </a:r>
            <a:r>
              <a:rPr lang="en-US" sz="3600" b="1" dirty="0">
                <a:latin typeface="HP001 5 hàng" pitchFamily="34" charset="0"/>
              </a:rPr>
              <a:t> – </a:t>
            </a:r>
            <a:r>
              <a:rPr lang="en-US" sz="3600" b="1" dirty="0" err="1">
                <a:latin typeface="HP001 5 hàng" pitchFamily="34" charset="0"/>
              </a:rPr>
              <a:t>viết</a:t>
            </a:r>
            <a:r>
              <a:rPr lang="en-US" sz="3600" b="1" dirty="0">
                <a:latin typeface="HP001 5 hàng" pitchFamily="34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36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pic>
        <p:nvPicPr>
          <p:cNvPr id="7" name="Picture 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6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10800000">
            <a:off x="833928" y="2209800"/>
            <a:ext cx="28940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928340" y="22098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219200" y="2667000"/>
            <a:ext cx="91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98940" y="3962400"/>
            <a:ext cx="1905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3956540" y="2667000"/>
            <a:ext cx="1676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7766540" y="35052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6394940" y="4800600"/>
            <a:ext cx="91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084344" y="5243732"/>
            <a:ext cx="1905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375140" y="5638800"/>
            <a:ext cx="1676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19336" y="2667000"/>
            <a:ext cx="990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4391464"/>
            <a:ext cx="76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14600" y="3948332"/>
            <a:ext cx="60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90600" y="5257800"/>
            <a:ext cx="76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1360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HP001 5 hàng</vt:lpstr>
      <vt:lpstr>Times New Roman</vt:lpstr>
      <vt:lpstr>Office Theme</vt:lpstr>
      <vt:lpstr>Equation</vt:lpstr>
      <vt:lpstr>PowerPoint Presentation</vt:lpstr>
      <vt:lpstr>Chính tả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YOURNAME</dc:creator>
  <cp:lastModifiedBy>LENOVO</cp:lastModifiedBy>
  <cp:revision>17</cp:revision>
  <dcterms:created xsi:type="dcterms:W3CDTF">2018-09-08T01:57:25Z</dcterms:created>
  <dcterms:modified xsi:type="dcterms:W3CDTF">2021-03-11T07:22:15Z</dcterms:modified>
</cp:coreProperties>
</file>