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6" r:id="rId2"/>
  </p:sldMasterIdLst>
  <p:notesMasterIdLst>
    <p:notesMasterId r:id="rId39"/>
  </p:notesMasterIdLst>
  <p:sldIdLst>
    <p:sldId id="323" r:id="rId3"/>
    <p:sldId id="324" r:id="rId4"/>
    <p:sldId id="325" r:id="rId5"/>
    <p:sldId id="332" r:id="rId6"/>
    <p:sldId id="331" r:id="rId7"/>
    <p:sldId id="283" r:id="rId8"/>
    <p:sldId id="285" r:id="rId9"/>
    <p:sldId id="286" r:id="rId10"/>
    <p:sldId id="287" r:id="rId11"/>
    <p:sldId id="327" r:id="rId12"/>
    <p:sldId id="328" r:id="rId13"/>
    <p:sldId id="294" r:id="rId14"/>
    <p:sldId id="292" r:id="rId15"/>
    <p:sldId id="290" r:id="rId16"/>
    <p:sldId id="291" r:id="rId17"/>
    <p:sldId id="293" r:id="rId18"/>
    <p:sldId id="329" r:id="rId19"/>
    <p:sldId id="281" r:id="rId20"/>
    <p:sldId id="259" r:id="rId21"/>
    <p:sldId id="276" r:id="rId22"/>
    <p:sldId id="280" r:id="rId23"/>
    <p:sldId id="279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21" r:id="rId32"/>
    <p:sldId id="314" r:id="rId33"/>
    <p:sldId id="315" r:id="rId34"/>
    <p:sldId id="316" r:id="rId35"/>
    <p:sldId id="317" r:id="rId36"/>
    <p:sldId id="319" r:id="rId37"/>
    <p:sldId id="304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A4CE5"/>
    <a:srgbClr val="0066FF"/>
    <a:srgbClr val="CC9900"/>
    <a:srgbClr val="6600FF"/>
    <a:srgbClr val="FFFF00"/>
    <a:srgbClr val="FF3300"/>
    <a:srgbClr val="00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60"/>
  </p:normalViewPr>
  <p:slideViewPr>
    <p:cSldViewPr>
      <p:cViewPr>
        <p:scale>
          <a:sx n="89" d="100"/>
          <a:sy n="89" d="100"/>
        </p:scale>
        <p:origin x="-34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8E844C-3D01-4AEB-BA67-0CCB68280124}">
      <dgm:prSet phldrT="[Text]" custT="1"/>
      <dgm:spPr/>
      <dgm:t>
        <a:bodyPr/>
        <a:lstStyle/>
        <a:p>
          <a:pPr algn="ctr"/>
          <a:r>
            <a:rPr lang="en-US" sz="3200" b="1" smtClean="0">
              <a:latin typeface="Times New Roman" pitchFamily="18" charset="0"/>
              <a:cs typeface="Times New Roman" pitchFamily="18" charset="0"/>
            </a:rPr>
            <a:t>TÌM HIỂU BÀN PHÍM MÁY TÍNH</a:t>
          </a:r>
          <a:endParaRPr lang="en-US" sz="3200" b="1">
            <a:latin typeface="Times New Roman" pitchFamily="18" charset="0"/>
            <a:cs typeface="Times New Roman" pitchFamily="18" charset="0"/>
          </a:endParaRPr>
        </a:p>
      </dgm:t>
    </dgm:pt>
    <dgm:pt modelId="{3C959EF1-FA57-4872-A25F-EBAC4E262140}" type="par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E91C3F9A-7444-4B35-9A7A-D5458741B188}" type="sib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E4D22852-93EE-4381-AECE-E7C57BD94BC8}">
      <dgm:prSet phldrT="[Text]" custT="1"/>
      <dgm:spPr/>
      <dgm:t>
        <a:bodyPr/>
        <a:lstStyle/>
        <a:p>
          <a:pPr algn="ctr"/>
          <a:r>
            <a:rPr lang="en-US" sz="3200" b="1" smtClean="0">
              <a:latin typeface="Times New Roman" pitchFamily="18" charset="0"/>
              <a:cs typeface="Times New Roman" pitchFamily="18" charset="0"/>
            </a:rPr>
            <a:t>KHU VỰC CHÍNH CỦA BÀN PHÍM MÁY TÍNH</a:t>
          </a:r>
          <a:endParaRPr lang="en-US" sz="3200" b="1">
            <a:latin typeface="Times New Roman" pitchFamily="18" charset="0"/>
            <a:cs typeface="Times New Roman" pitchFamily="18" charset="0"/>
          </a:endParaRPr>
        </a:p>
      </dgm:t>
    </dgm:pt>
    <dgm:pt modelId="{E85C6B64-03AF-4980-ACE9-34172A1859F0}" type="parTrans" cxnId="{484BDE33-8A75-47E8-B9D5-B547CC98DCC9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21A14B2C-E995-485B-884E-FDDB96693FF9}" type="sibTrans" cxnId="{484BDE33-8A75-47E8-B9D5-B547CC98DCC9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0819F0C8-73E4-4830-ABD4-BF7DDA91D8FB}">
      <dgm:prSet phldrT="[Text]" custT="1"/>
      <dgm:spPr/>
      <dgm:t>
        <a:bodyPr/>
        <a:lstStyle/>
        <a:p>
          <a:pPr algn="ctr"/>
          <a:r>
            <a:rPr lang="en-US" sz="3200" b="1" smtClean="0">
              <a:latin typeface="Times New Roman" pitchFamily="18" charset="0"/>
              <a:cs typeface="Times New Roman" pitchFamily="18" charset="0"/>
            </a:rPr>
            <a:t>CÁCH ĐẶT TAY LÊN BÀN PHÍM MÁY TÍNH</a:t>
          </a:r>
          <a:endParaRPr lang="en-US" sz="3200" b="1">
            <a:latin typeface="Times New Roman" pitchFamily="18" charset="0"/>
            <a:cs typeface="Times New Roman" pitchFamily="18" charset="0"/>
          </a:endParaRPr>
        </a:p>
      </dgm:t>
    </dgm:pt>
    <dgm:pt modelId="{F26957B9-59BE-4015-860F-16213F681C2D}" type="parTrans" cxnId="{F067AD88-E142-4974-9C1F-B1CBEFC9152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248E81EB-5F68-4848-A4DE-446212F383A4}" type="sibTrans" cxnId="{F067AD88-E142-4974-9C1F-B1CBEFC9152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4AB97C-A627-4C4E-815E-E4F99B2C3070}" type="pres">
      <dgm:prSet presAssocID="{15066316-2D24-4400-ADFA-6523A6099569}" presName="Name1" presStyleCnt="0"/>
      <dgm:spPr/>
      <dgm:t>
        <a:bodyPr/>
        <a:lstStyle/>
        <a:p>
          <a:endParaRPr lang="en-US"/>
        </a:p>
      </dgm:t>
    </dgm:pt>
    <dgm:pt modelId="{C3B8B986-D71A-48C4-B733-6ECEF40DB8EF}" type="pres">
      <dgm:prSet presAssocID="{15066316-2D24-4400-ADFA-6523A6099569}" presName="cycle" presStyleCnt="0"/>
      <dgm:spPr/>
      <dgm:t>
        <a:bodyPr/>
        <a:lstStyle/>
        <a:p>
          <a:endParaRPr lang="en-US"/>
        </a:p>
      </dgm:t>
    </dgm:pt>
    <dgm:pt modelId="{AAE0B215-6795-47D5-859E-6983AA99D7E4}" type="pres">
      <dgm:prSet presAssocID="{15066316-2D24-4400-ADFA-6523A6099569}" presName="srcNode" presStyleLbl="node1" presStyleIdx="0" presStyleCnt="3"/>
      <dgm:spPr/>
      <dgm:t>
        <a:bodyPr/>
        <a:lstStyle/>
        <a:p>
          <a:endParaRPr lang="en-US"/>
        </a:p>
      </dgm:t>
    </dgm:pt>
    <dgm:pt modelId="{D10619AF-8A17-4A2A-9BB7-1BED1A4AD7D2}" type="pres">
      <dgm:prSet presAssocID="{15066316-2D24-4400-ADFA-6523A6099569}" presName="conn" presStyleLbl="parChTrans1D2" presStyleIdx="0" presStyleCnt="1"/>
      <dgm:spPr/>
      <dgm:t>
        <a:bodyPr/>
        <a:lstStyle/>
        <a:p>
          <a:endParaRPr lang="en-US"/>
        </a:p>
      </dgm:t>
    </dgm:pt>
    <dgm:pt modelId="{29A78CE8-125E-4094-A266-26AED8F1B266}" type="pres">
      <dgm:prSet presAssocID="{15066316-2D24-4400-ADFA-6523A6099569}" presName="extraNode" presStyleLbl="node1" presStyleIdx="0" presStyleCnt="3"/>
      <dgm:spPr/>
      <dgm:t>
        <a:bodyPr/>
        <a:lstStyle/>
        <a:p>
          <a:endParaRPr lang="en-US"/>
        </a:p>
      </dgm:t>
    </dgm:pt>
    <dgm:pt modelId="{C4C2AAAA-2C31-4CA6-80B1-445E20F1FD65}" type="pres">
      <dgm:prSet presAssocID="{15066316-2D24-4400-ADFA-6523A6099569}" presName="dstNode" presStyleLbl="node1" presStyleIdx="0" presStyleCnt="3"/>
      <dgm:spPr/>
      <dgm:t>
        <a:bodyPr/>
        <a:lstStyle/>
        <a:p>
          <a:endParaRPr lang="en-US"/>
        </a:p>
      </dgm:t>
    </dgm:pt>
    <dgm:pt modelId="{A48F121D-5FA8-4F34-A136-ECF0F1292087}" type="pres">
      <dgm:prSet presAssocID="{0A8E844C-3D01-4AEB-BA67-0CCB6828012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0DC70-38FD-4A1C-9FB5-F8D8A0714989}" type="pres">
      <dgm:prSet presAssocID="{0A8E844C-3D01-4AEB-BA67-0CCB68280124}" presName="accent_1" presStyleCnt="0"/>
      <dgm:spPr/>
      <dgm:t>
        <a:bodyPr/>
        <a:lstStyle/>
        <a:p>
          <a:endParaRPr lang="en-US"/>
        </a:p>
      </dgm:t>
    </dgm:pt>
    <dgm:pt modelId="{D3DBCEEA-C491-4D7E-9FEE-AB5C8EAFB687}" type="pres">
      <dgm:prSet presAssocID="{0A8E844C-3D01-4AEB-BA67-0CCB68280124}" presName="accentRepeatNode" presStyleLbl="solidFgAcc1" presStyleIdx="0" presStyleCnt="3" custLinFactNeighborX="-552" custLinFactNeighborY="-5544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2C63294-FFA6-4562-994F-76EDEAAD66CA}" type="pres">
      <dgm:prSet presAssocID="{E4D22852-93EE-4381-AECE-E7C57BD94BC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F11E6-4EDD-43DC-8287-42513597D0D8}" type="pres">
      <dgm:prSet presAssocID="{E4D22852-93EE-4381-AECE-E7C57BD94BC8}" presName="accent_2" presStyleCnt="0"/>
      <dgm:spPr/>
      <dgm:t>
        <a:bodyPr/>
        <a:lstStyle/>
        <a:p>
          <a:endParaRPr lang="en-US"/>
        </a:p>
      </dgm:t>
    </dgm:pt>
    <dgm:pt modelId="{043E26F6-57D2-4865-AAC3-59F6243F85B7}" type="pres">
      <dgm:prSet presAssocID="{E4D22852-93EE-4381-AECE-E7C57BD94BC8}" presName="accentRepeatNode" presStyleLbl="solidFgAcc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2BAF6742-EC02-408E-AC9C-A62234DA543F}" type="pres">
      <dgm:prSet presAssocID="{0819F0C8-73E4-4830-ABD4-BF7DDA91D8F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AE6E5-2356-4522-94FE-D650E6B8E211}" type="pres">
      <dgm:prSet presAssocID="{0819F0C8-73E4-4830-ABD4-BF7DDA91D8FB}" presName="accent_3" presStyleCnt="0"/>
      <dgm:spPr/>
      <dgm:t>
        <a:bodyPr/>
        <a:lstStyle/>
        <a:p>
          <a:endParaRPr lang="en-US"/>
        </a:p>
      </dgm:t>
    </dgm:pt>
    <dgm:pt modelId="{F6343DA2-0165-4098-A5D5-04813F1A344D}" type="pres">
      <dgm:prSet presAssocID="{0819F0C8-73E4-4830-ABD4-BF7DDA91D8FB}" presName="accentRepeatNode" presStyleLbl="solidFgAcc1" presStyleIdx="2" presStyleCnt="3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F067AD88-E142-4974-9C1F-B1CBEFC9152C}" srcId="{15066316-2D24-4400-ADFA-6523A6099569}" destId="{0819F0C8-73E4-4830-ABD4-BF7DDA91D8FB}" srcOrd="2" destOrd="0" parTransId="{F26957B9-59BE-4015-860F-16213F681C2D}" sibTransId="{248E81EB-5F68-4848-A4DE-446212F383A4}"/>
    <dgm:cxn modelId="{0BA97A84-A986-4DBA-BBEE-00D5879AC451}" srcId="{15066316-2D24-4400-ADFA-6523A6099569}" destId="{0A8E844C-3D01-4AEB-BA67-0CCB68280124}" srcOrd="0" destOrd="0" parTransId="{3C959EF1-FA57-4872-A25F-EBAC4E262140}" sibTransId="{E91C3F9A-7444-4B35-9A7A-D5458741B188}"/>
    <dgm:cxn modelId="{44296A02-4BD9-4976-9AD2-A6DF48ADF46E}" type="presOf" srcId="{15066316-2D24-4400-ADFA-6523A6099569}" destId="{6A4A3825-3782-446D-803E-1A2554A12788}" srcOrd="0" destOrd="0" presId="urn:microsoft.com/office/officeart/2008/layout/VerticalCurvedList"/>
    <dgm:cxn modelId="{B8F72189-E8D9-4BA7-87C3-F08A2EE57C3E}" type="presOf" srcId="{0819F0C8-73E4-4830-ABD4-BF7DDA91D8FB}" destId="{2BAF6742-EC02-408E-AC9C-A62234DA543F}" srcOrd="0" destOrd="0" presId="urn:microsoft.com/office/officeart/2008/layout/VerticalCurvedList"/>
    <dgm:cxn modelId="{484BDE33-8A75-47E8-B9D5-B547CC98DCC9}" srcId="{15066316-2D24-4400-ADFA-6523A6099569}" destId="{E4D22852-93EE-4381-AECE-E7C57BD94BC8}" srcOrd="1" destOrd="0" parTransId="{E85C6B64-03AF-4980-ACE9-34172A1859F0}" sibTransId="{21A14B2C-E995-485B-884E-FDDB96693FF9}"/>
    <dgm:cxn modelId="{FF1F4435-F345-4399-B998-C8525042656E}" type="presOf" srcId="{E4D22852-93EE-4381-AECE-E7C57BD94BC8}" destId="{02C63294-FFA6-4562-994F-76EDEAAD66CA}" srcOrd="0" destOrd="0" presId="urn:microsoft.com/office/officeart/2008/layout/VerticalCurvedList"/>
    <dgm:cxn modelId="{70A70739-07A9-4F5C-94A2-5BB25024B3DD}" type="presOf" srcId="{0A8E844C-3D01-4AEB-BA67-0CCB68280124}" destId="{A48F121D-5FA8-4F34-A136-ECF0F1292087}" srcOrd="0" destOrd="0" presId="urn:microsoft.com/office/officeart/2008/layout/VerticalCurvedList"/>
    <dgm:cxn modelId="{C12DCFB1-0C5B-45CA-848A-00B09140ABC9}" type="presOf" srcId="{E91C3F9A-7444-4B35-9A7A-D5458741B188}" destId="{D10619AF-8A17-4A2A-9BB7-1BED1A4AD7D2}" srcOrd="0" destOrd="0" presId="urn:microsoft.com/office/officeart/2008/layout/VerticalCurvedList"/>
    <dgm:cxn modelId="{50000E6A-9277-4A3E-AF0B-999D15C200AC}" type="presParOf" srcId="{6A4A3825-3782-446D-803E-1A2554A12788}" destId="{CF4AB97C-A627-4C4E-815E-E4F99B2C3070}" srcOrd="0" destOrd="0" presId="urn:microsoft.com/office/officeart/2008/layout/VerticalCurvedList"/>
    <dgm:cxn modelId="{390865A0-087B-40DC-8F70-D3C5AB2A31B4}" type="presParOf" srcId="{CF4AB97C-A627-4C4E-815E-E4F99B2C3070}" destId="{C3B8B986-D71A-48C4-B733-6ECEF40DB8EF}" srcOrd="0" destOrd="0" presId="urn:microsoft.com/office/officeart/2008/layout/VerticalCurvedList"/>
    <dgm:cxn modelId="{1B0BF9D6-4C8D-43E1-A03C-954AD34749B8}" type="presParOf" srcId="{C3B8B986-D71A-48C4-B733-6ECEF40DB8EF}" destId="{AAE0B215-6795-47D5-859E-6983AA99D7E4}" srcOrd="0" destOrd="0" presId="urn:microsoft.com/office/officeart/2008/layout/VerticalCurvedList"/>
    <dgm:cxn modelId="{43416D11-6F46-488C-BC2D-932D43B98320}" type="presParOf" srcId="{C3B8B986-D71A-48C4-B733-6ECEF40DB8EF}" destId="{D10619AF-8A17-4A2A-9BB7-1BED1A4AD7D2}" srcOrd="1" destOrd="0" presId="urn:microsoft.com/office/officeart/2008/layout/VerticalCurvedList"/>
    <dgm:cxn modelId="{C49579D9-4402-45A0-878A-09D73F3FBC08}" type="presParOf" srcId="{C3B8B986-D71A-48C4-B733-6ECEF40DB8EF}" destId="{29A78CE8-125E-4094-A266-26AED8F1B266}" srcOrd="2" destOrd="0" presId="urn:microsoft.com/office/officeart/2008/layout/VerticalCurvedList"/>
    <dgm:cxn modelId="{14D43BDB-E9DD-4BF2-A266-D4F798127108}" type="presParOf" srcId="{C3B8B986-D71A-48C4-B733-6ECEF40DB8EF}" destId="{C4C2AAAA-2C31-4CA6-80B1-445E20F1FD65}" srcOrd="3" destOrd="0" presId="urn:microsoft.com/office/officeart/2008/layout/VerticalCurvedList"/>
    <dgm:cxn modelId="{6DD629F6-16A1-46DE-9E88-90FD031C876C}" type="presParOf" srcId="{CF4AB97C-A627-4C4E-815E-E4F99B2C3070}" destId="{A48F121D-5FA8-4F34-A136-ECF0F1292087}" srcOrd="1" destOrd="0" presId="urn:microsoft.com/office/officeart/2008/layout/VerticalCurvedList"/>
    <dgm:cxn modelId="{9C2A105D-888B-41E2-9CA8-7987A88E1A72}" type="presParOf" srcId="{CF4AB97C-A627-4C4E-815E-E4F99B2C3070}" destId="{7110DC70-38FD-4A1C-9FB5-F8D8A0714989}" srcOrd="2" destOrd="0" presId="urn:microsoft.com/office/officeart/2008/layout/VerticalCurvedList"/>
    <dgm:cxn modelId="{8249130F-BECA-4288-9C9A-1EB26727AC1E}" type="presParOf" srcId="{7110DC70-38FD-4A1C-9FB5-F8D8A0714989}" destId="{D3DBCEEA-C491-4D7E-9FEE-AB5C8EAFB687}" srcOrd="0" destOrd="0" presId="urn:microsoft.com/office/officeart/2008/layout/VerticalCurvedList"/>
    <dgm:cxn modelId="{974CD417-F4F2-4635-84E7-464A50FEEEB2}" type="presParOf" srcId="{CF4AB97C-A627-4C4E-815E-E4F99B2C3070}" destId="{02C63294-FFA6-4562-994F-76EDEAAD66CA}" srcOrd="3" destOrd="0" presId="urn:microsoft.com/office/officeart/2008/layout/VerticalCurvedList"/>
    <dgm:cxn modelId="{BB1278B8-C236-47C6-B9D4-424177E21ED7}" type="presParOf" srcId="{CF4AB97C-A627-4C4E-815E-E4F99B2C3070}" destId="{788F11E6-4EDD-43DC-8287-42513597D0D8}" srcOrd="4" destOrd="0" presId="urn:microsoft.com/office/officeart/2008/layout/VerticalCurvedList"/>
    <dgm:cxn modelId="{918B329F-30DD-4227-82F7-514B2040FB82}" type="presParOf" srcId="{788F11E6-4EDD-43DC-8287-42513597D0D8}" destId="{043E26F6-57D2-4865-AAC3-59F6243F85B7}" srcOrd="0" destOrd="0" presId="urn:microsoft.com/office/officeart/2008/layout/VerticalCurvedList"/>
    <dgm:cxn modelId="{E3700AF1-3C52-4EAA-BCB4-F7F644ED6728}" type="presParOf" srcId="{CF4AB97C-A627-4C4E-815E-E4F99B2C3070}" destId="{2BAF6742-EC02-408E-AC9C-A62234DA543F}" srcOrd="5" destOrd="0" presId="urn:microsoft.com/office/officeart/2008/layout/VerticalCurvedList"/>
    <dgm:cxn modelId="{4E556980-CFD9-4B85-A669-42E924837D09}" type="presParOf" srcId="{CF4AB97C-A627-4C4E-815E-E4F99B2C3070}" destId="{F17AE6E5-2356-4522-94FE-D650E6B8E211}" srcOrd="6" destOrd="0" presId="urn:microsoft.com/office/officeart/2008/layout/VerticalCurvedList"/>
    <dgm:cxn modelId="{D37AFED8-8F94-48A4-96D1-429451617A0D}" type="presParOf" srcId="{F17AE6E5-2356-4522-94FE-D650E6B8E211}" destId="{F6343DA2-0165-4098-A5D5-04813F1A34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19AF-8A17-4A2A-9BB7-1BED1A4AD7D2}">
      <dsp:nvSpPr>
        <dsp:cNvPr id="0" name=""/>
        <dsp:cNvSpPr/>
      </dsp:nvSpPr>
      <dsp:spPr>
        <a:xfrm>
          <a:off x="-5463530" y="-836645"/>
          <a:ext cx="6506112" cy="6506112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121D-5FA8-4F34-A136-ECF0F1292087}">
      <dsp:nvSpPr>
        <dsp:cNvPr id="0" name=""/>
        <dsp:cNvSpPr/>
      </dsp:nvSpPr>
      <dsp:spPr>
        <a:xfrm>
          <a:off x="670795" y="483282"/>
          <a:ext cx="8073136" cy="9665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21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Times New Roman" pitchFamily="18" charset="0"/>
              <a:cs typeface="Times New Roman" pitchFamily="18" charset="0"/>
            </a:rPr>
            <a:t>TÌM HIỂU BÀN PHÍM MÁY TÍNH</a:t>
          </a:r>
          <a:endParaRPr lang="en-US" sz="3200" b="1" kern="1200">
            <a:latin typeface="Times New Roman" pitchFamily="18" charset="0"/>
            <a:cs typeface="Times New Roman" pitchFamily="18" charset="0"/>
          </a:endParaRPr>
        </a:p>
      </dsp:txBody>
      <dsp:txXfrm>
        <a:off x="670795" y="483282"/>
        <a:ext cx="8073136" cy="966564"/>
      </dsp:txXfrm>
    </dsp:sp>
    <dsp:sp modelId="{D3DBCEEA-C491-4D7E-9FEE-AB5C8EAFB687}">
      <dsp:nvSpPr>
        <dsp:cNvPr id="0" name=""/>
        <dsp:cNvSpPr/>
      </dsp:nvSpPr>
      <dsp:spPr>
        <a:xfrm>
          <a:off x="60023" y="295478"/>
          <a:ext cx="1208205" cy="1208205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2C63294-FFA6-4562-994F-76EDEAAD66CA}">
      <dsp:nvSpPr>
        <dsp:cNvPr id="0" name=""/>
        <dsp:cNvSpPr/>
      </dsp:nvSpPr>
      <dsp:spPr>
        <a:xfrm>
          <a:off x="1022141" y="1933128"/>
          <a:ext cx="7721790" cy="9665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21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Times New Roman" pitchFamily="18" charset="0"/>
              <a:cs typeface="Times New Roman" pitchFamily="18" charset="0"/>
            </a:rPr>
            <a:t>KHU VỰC CHÍNH CỦA BÀN PHÍM MÁY TÍNH</a:t>
          </a:r>
          <a:endParaRPr lang="en-US" sz="3200" b="1" kern="1200">
            <a:latin typeface="Times New Roman" pitchFamily="18" charset="0"/>
            <a:cs typeface="Times New Roman" pitchFamily="18" charset="0"/>
          </a:endParaRPr>
        </a:p>
      </dsp:txBody>
      <dsp:txXfrm>
        <a:off x="1022141" y="1933128"/>
        <a:ext cx="7721790" cy="966564"/>
      </dsp:txXfrm>
    </dsp:sp>
    <dsp:sp modelId="{043E26F6-57D2-4865-AAC3-59F6243F85B7}">
      <dsp:nvSpPr>
        <dsp:cNvPr id="0" name=""/>
        <dsp:cNvSpPr/>
      </dsp:nvSpPr>
      <dsp:spPr>
        <a:xfrm>
          <a:off x="418039" y="1812308"/>
          <a:ext cx="1208205" cy="1208205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2BAF6742-EC02-408E-AC9C-A62234DA543F}">
      <dsp:nvSpPr>
        <dsp:cNvPr id="0" name=""/>
        <dsp:cNvSpPr/>
      </dsp:nvSpPr>
      <dsp:spPr>
        <a:xfrm>
          <a:off x="670795" y="3382975"/>
          <a:ext cx="8073136" cy="9665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21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Times New Roman" pitchFamily="18" charset="0"/>
              <a:cs typeface="Times New Roman" pitchFamily="18" charset="0"/>
            </a:rPr>
            <a:t>CÁCH ĐẶT TAY LÊN BÀN PHÍM MÁY TÍNH</a:t>
          </a:r>
          <a:endParaRPr lang="en-US" sz="3200" b="1" kern="1200">
            <a:latin typeface="Times New Roman" pitchFamily="18" charset="0"/>
            <a:cs typeface="Times New Roman" pitchFamily="18" charset="0"/>
          </a:endParaRPr>
        </a:p>
      </dsp:txBody>
      <dsp:txXfrm>
        <a:off x="670795" y="3382975"/>
        <a:ext cx="8073136" cy="966564"/>
      </dsp:txXfrm>
    </dsp:sp>
    <dsp:sp modelId="{F6343DA2-0165-4098-A5D5-04813F1A344D}">
      <dsp:nvSpPr>
        <dsp:cNvPr id="0" name=""/>
        <dsp:cNvSpPr/>
      </dsp:nvSpPr>
      <dsp:spPr>
        <a:xfrm>
          <a:off x="66692" y="3262154"/>
          <a:ext cx="1208205" cy="1208205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5DB715-F58E-4688-B17F-52BFB99B2C51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B92A5B-3275-40AF-B334-248607B52A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867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AED0B-2971-4E8F-8068-6204E8D9A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52555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8B649-E373-459F-82B8-086E517D3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30459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8DB15-DF17-4A9D-AE5B-59CB4E2A49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71358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AABF9-F0E8-4FA2-914A-D667120BD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664534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A111C-68AE-446B-A8EF-158823C32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46094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805 w 6027"/>
                <a:gd name="T1" fmla="*/ 109 h 2296"/>
                <a:gd name="T2" fmla="*/ 0 w 6027"/>
                <a:gd name="T3" fmla="*/ 109 h 2296"/>
                <a:gd name="T4" fmla="*/ 0 w 6027"/>
                <a:gd name="T5" fmla="*/ 0 h 2296"/>
                <a:gd name="T6" fmla="*/ 4805 w 6027"/>
                <a:gd name="T7" fmla="*/ 0 h 2296"/>
                <a:gd name="T8" fmla="*/ 4805 w 6027"/>
                <a:gd name="T9" fmla="*/ 109 h 2296"/>
                <a:gd name="T10" fmla="*/ 4805 w 6027"/>
                <a:gd name="T11" fmla="*/ 10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1 h 353"/>
                  <a:gd name="T4" fmla="*/ 24 w 186"/>
                  <a:gd name="T5" fmla="*/ 54 h 353"/>
                  <a:gd name="T6" fmla="*/ 18 w 186"/>
                  <a:gd name="T7" fmla="*/ 116 h 353"/>
                  <a:gd name="T8" fmla="*/ 42 w 186"/>
                  <a:gd name="T9" fmla="*/ 200 h 353"/>
                  <a:gd name="T10" fmla="*/ 48 w 186"/>
                  <a:gd name="T11" fmla="*/ 284 h 353"/>
                  <a:gd name="T12" fmla="*/ 0 w 186"/>
                  <a:gd name="T13" fmla="*/ 620 h 353"/>
                  <a:gd name="T14" fmla="*/ 54 w 186"/>
                  <a:gd name="T15" fmla="*/ 410 h 353"/>
                  <a:gd name="T16" fmla="*/ 84 w 186"/>
                  <a:gd name="T17" fmla="*/ 379 h 353"/>
                  <a:gd name="T18" fmla="*/ 126 w 186"/>
                  <a:gd name="T19" fmla="*/ 222 h 353"/>
                  <a:gd name="T20" fmla="*/ 144 w 186"/>
                  <a:gd name="T21" fmla="*/ 210 h 353"/>
                  <a:gd name="T22" fmla="*/ 144 w 186"/>
                  <a:gd name="T23" fmla="*/ 158 h 353"/>
                  <a:gd name="T24" fmla="*/ 186 w 186"/>
                  <a:gd name="T25" fmla="*/ 116 h 353"/>
                  <a:gd name="T26" fmla="*/ 162 w 186"/>
                  <a:gd name="T27" fmla="*/ 10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1 h 66"/>
                  <a:gd name="T8" fmla="*/ 6 w 155"/>
                  <a:gd name="T9" fmla="*/ 31 h 66"/>
                  <a:gd name="T10" fmla="*/ 0 w 155"/>
                  <a:gd name="T11" fmla="*/ 43 h 66"/>
                  <a:gd name="T12" fmla="*/ 78 w 155"/>
                  <a:gd name="T13" fmla="*/ 105 h 66"/>
                  <a:gd name="T14" fmla="*/ 96 w 155"/>
                  <a:gd name="T15" fmla="*/ 74 h 66"/>
                  <a:gd name="T16" fmla="*/ 155 w 155"/>
                  <a:gd name="T17" fmla="*/ 117 h 66"/>
                  <a:gd name="T18" fmla="*/ 126 w 155"/>
                  <a:gd name="T19" fmla="*/ 43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66 h 72"/>
                  <a:gd name="T2" fmla="*/ 0 w 42"/>
                  <a:gd name="T3" fmla="*/ 33 h 72"/>
                  <a:gd name="T4" fmla="*/ 12 w 42"/>
                  <a:gd name="T5" fmla="*/ 11 h 72"/>
                  <a:gd name="T6" fmla="*/ 0 w 42"/>
                  <a:gd name="T7" fmla="*/ 11 h 72"/>
                  <a:gd name="T8" fmla="*/ 12 w 42"/>
                  <a:gd name="T9" fmla="*/ 11 h 72"/>
                  <a:gd name="T10" fmla="*/ 24 w 42"/>
                  <a:gd name="T11" fmla="*/ 11 h 72"/>
                  <a:gd name="T12" fmla="*/ 36 w 42"/>
                  <a:gd name="T13" fmla="*/ 11 h 72"/>
                  <a:gd name="T14" fmla="*/ 42 w 42"/>
                  <a:gd name="T15" fmla="*/ 0 h 72"/>
                  <a:gd name="T16" fmla="*/ 30 w 42"/>
                  <a:gd name="T17" fmla="*/ 33 h 72"/>
                  <a:gd name="T18" fmla="*/ 42 w 42"/>
                  <a:gd name="T19" fmla="*/ 88 h 72"/>
                  <a:gd name="T20" fmla="*/ 12 w 42"/>
                  <a:gd name="T21" fmla="*/ 129 h 72"/>
                  <a:gd name="T22" fmla="*/ 6 w 42"/>
                  <a:gd name="T23" fmla="*/ 66 h 72"/>
                  <a:gd name="T24" fmla="*/ 6 w 42"/>
                  <a:gd name="T25" fmla="*/ 6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5 h 287"/>
                <a:gd name="T4" fmla="*/ 66 w 365"/>
                <a:gd name="T5" fmla="*/ 118 h 287"/>
                <a:gd name="T6" fmla="*/ 143 w 365"/>
                <a:gd name="T7" fmla="*/ 195 h 287"/>
                <a:gd name="T8" fmla="*/ 191 w 365"/>
                <a:gd name="T9" fmla="*/ 178 h 287"/>
                <a:gd name="T10" fmla="*/ 341 w 365"/>
                <a:gd name="T11" fmla="*/ 307 h 287"/>
                <a:gd name="T12" fmla="*/ 305 w 365"/>
                <a:gd name="T13" fmla="*/ 186 h 287"/>
                <a:gd name="T14" fmla="*/ 365 w 365"/>
                <a:gd name="T15" fmla="*/ 142 h 287"/>
                <a:gd name="T16" fmla="*/ 359 w 365"/>
                <a:gd name="T17" fmla="*/ 136 h 287"/>
                <a:gd name="T18" fmla="*/ 335 w 365"/>
                <a:gd name="T19" fmla="*/ 124 h 287"/>
                <a:gd name="T20" fmla="*/ 299 w 365"/>
                <a:gd name="T21" fmla="*/ 95 h 287"/>
                <a:gd name="T22" fmla="*/ 257 w 365"/>
                <a:gd name="T23" fmla="*/ 77 h 287"/>
                <a:gd name="T24" fmla="*/ 215 w 365"/>
                <a:gd name="T25" fmla="*/ 59 h 287"/>
                <a:gd name="T26" fmla="*/ 173 w 365"/>
                <a:gd name="T27" fmla="*/ 41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5 h 60"/>
                <a:gd name="T16" fmla="*/ 65 w 71"/>
                <a:gd name="T17" fmla="*/ 47 h 60"/>
                <a:gd name="T18" fmla="*/ 71 w 71"/>
                <a:gd name="T19" fmla="*/ 59 h 60"/>
                <a:gd name="T20" fmla="*/ 71 w 71"/>
                <a:gd name="T21" fmla="*/ 65 h 60"/>
                <a:gd name="T22" fmla="*/ 59 w 71"/>
                <a:gd name="T23" fmla="*/ 59 h 60"/>
                <a:gd name="T24" fmla="*/ 47 w 71"/>
                <a:gd name="T25" fmla="*/ 47 h 60"/>
                <a:gd name="T26" fmla="*/ 23 w 71"/>
                <a:gd name="T27" fmla="*/ 35 h 60"/>
                <a:gd name="T28" fmla="*/ 23 w 71"/>
                <a:gd name="T29" fmla="*/ 41 h 60"/>
                <a:gd name="T30" fmla="*/ 18 w 71"/>
                <a:gd name="T31" fmla="*/ 47 h 60"/>
                <a:gd name="T32" fmla="*/ 12 w 71"/>
                <a:gd name="T33" fmla="*/ 53 h 60"/>
                <a:gd name="T34" fmla="*/ 6 w 71"/>
                <a:gd name="T35" fmla="*/ 53 h 60"/>
                <a:gd name="T36" fmla="*/ 6 w 71"/>
                <a:gd name="T37" fmla="*/ 53 h 60"/>
                <a:gd name="T38" fmla="*/ 6 w 71"/>
                <a:gd name="T39" fmla="*/ 41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9 h 162"/>
                <a:gd name="T10" fmla="*/ 96 w 161"/>
                <a:gd name="T11" fmla="*/ 65 h 162"/>
                <a:gd name="T12" fmla="*/ 102 w 161"/>
                <a:gd name="T13" fmla="*/ 77 h 162"/>
                <a:gd name="T14" fmla="*/ 108 w 161"/>
                <a:gd name="T15" fmla="*/ 89 h 162"/>
                <a:gd name="T16" fmla="*/ 120 w 161"/>
                <a:gd name="T17" fmla="*/ 101 h 162"/>
                <a:gd name="T18" fmla="*/ 143 w 161"/>
                <a:gd name="T19" fmla="*/ 119 h 162"/>
                <a:gd name="T20" fmla="*/ 155 w 161"/>
                <a:gd name="T21" fmla="*/ 148 h 162"/>
                <a:gd name="T22" fmla="*/ 161 w 161"/>
                <a:gd name="T23" fmla="*/ 166 h 162"/>
                <a:gd name="T24" fmla="*/ 161 w 161"/>
                <a:gd name="T25" fmla="*/ 172 h 162"/>
                <a:gd name="T26" fmla="*/ 96 w 161"/>
                <a:gd name="T27" fmla="*/ 107 h 162"/>
                <a:gd name="T28" fmla="*/ 30 w 161"/>
                <a:gd name="T29" fmla="*/ 59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5 h 60"/>
                <a:gd name="T4" fmla="*/ 41 w 59"/>
                <a:gd name="T5" fmla="*/ 41 h 60"/>
                <a:gd name="T6" fmla="*/ 47 w 59"/>
                <a:gd name="T7" fmla="*/ 47 h 60"/>
                <a:gd name="T8" fmla="*/ 53 w 59"/>
                <a:gd name="T9" fmla="*/ 59 h 60"/>
                <a:gd name="T10" fmla="*/ 53 w 59"/>
                <a:gd name="T11" fmla="*/ 65 h 60"/>
                <a:gd name="T12" fmla="*/ 47 w 59"/>
                <a:gd name="T13" fmla="*/ 59 h 60"/>
                <a:gd name="T14" fmla="*/ 35 w 59"/>
                <a:gd name="T15" fmla="*/ 53 h 60"/>
                <a:gd name="T16" fmla="*/ 23 w 59"/>
                <a:gd name="T17" fmla="*/ 41 h 60"/>
                <a:gd name="T18" fmla="*/ 17 w 59"/>
                <a:gd name="T19" fmla="*/ 35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1 h 204"/>
                <a:gd name="T2" fmla="*/ 245 w 245"/>
                <a:gd name="T3" fmla="*/ 47 h 204"/>
                <a:gd name="T4" fmla="*/ 209 w 245"/>
                <a:gd name="T5" fmla="*/ 89 h 204"/>
                <a:gd name="T6" fmla="*/ 143 w 245"/>
                <a:gd name="T7" fmla="*/ 142 h 204"/>
                <a:gd name="T8" fmla="*/ 167 w 245"/>
                <a:gd name="T9" fmla="*/ 166 h 204"/>
                <a:gd name="T10" fmla="*/ 179 w 245"/>
                <a:gd name="T11" fmla="*/ 219 h 204"/>
                <a:gd name="T12" fmla="*/ 77 w 245"/>
                <a:gd name="T13" fmla="*/ 142 h 204"/>
                <a:gd name="T14" fmla="*/ 47 w 245"/>
                <a:gd name="T15" fmla="*/ 89 h 204"/>
                <a:gd name="T16" fmla="*/ 89 w 245"/>
                <a:gd name="T17" fmla="*/ 71 h 204"/>
                <a:gd name="T18" fmla="*/ 59 w 245"/>
                <a:gd name="T19" fmla="*/ 41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1 h 204"/>
                <a:gd name="T50" fmla="*/ 233 w 245"/>
                <a:gd name="T51" fmla="*/ 41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2699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699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673488-EE6A-4B8B-AC7A-D7E3D058D9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39937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C837D-AE34-46CB-BFD7-803A115565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899540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8DAF2-8E9F-4DB6-B9BA-01D64F3A5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81617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EDF65-D231-4B8C-8237-AC69245A1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897869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3F821-BB9D-41FE-9B2D-33A0F07A6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140296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74438-822A-48C9-B7E8-0100134D6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65699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98081-A399-4BD0-9054-32DF8AD2E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288355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01238-8918-4CB3-8892-D50152C6A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877370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1E1E6-935F-42F8-96F7-FB424EBB6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486572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7916A-D08C-420F-BB00-10711929D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049501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B514F-F523-4BBD-99C5-3C0EC3F8F9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78228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C4DE1-A39C-47ED-996B-513C0277F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85990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E37F8-A1DB-4F11-95F0-39831A6744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0835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72506-232B-4163-B271-F19122363B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23985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BE246-F22C-484C-8440-B0A3CBC40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717346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85773-2DC0-445B-ADDD-3680DFAC4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2707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DA70B-7265-4932-864D-AF6AE32DA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42986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8541B-9DD6-4B1F-A182-5F8EC389F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69312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6599D-F2A6-48BE-872E-F097ED564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09703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AA589C-C15D-47D9-9AF4-AAF49FA2D3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  <p:sldLayoutId id="2147484448" r:id="rId12"/>
    <p:sldLayoutId id="2147484449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805 w 6027"/>
                <a:gd name="T1" fmla="*/ 109 h 2296"/>
                <a:gd name="T2" fmla="*/ 0 w 6027"/>
                <a:gd name="T3" fmla="*/ 109 h 2296"/>
                <a:gd name="T4" fmla="*/ 0 w 6027"/>
                <a:gd name="T5" fmla="*/ 0 h 2296"/>
                <a:gd name="T6" fmla="*/ 4805 w 6027"/>
                <a:gd name="T7" fmla="*/ 0 h 2296"/>
                <a:gd name="T8" fmla="*/ 4805 w 6027"/>
                <a:gd name="T9" fmla="*/ 109 h 2296"/>
                <a:gd name="T10" fmla="*/ 4805 w 6027"/>
                <a:gd name="T11" fmla="*/ 10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595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2595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1 h 353"/>
                  <a:gd name="T4" fmla="*/ 24 w 186"/>
                  <a:gd name="T5" fmla="*/ 54 h 353"/>
                  <a:gd name="T6" fmla="*/ 18 w 186"/>
                  <a:gd name="T7" fmla="*/ 116 h 353"/>
                  <a:gd name="T8" fmla="*/ 42 w 186"/>
                  <a:gd name="T9" fmla="*/ 200 h 353"/>
                  <a:gd name="T10" fmla="*/ 48 w 186"/>
                  <a:gd name="T11" fmla="*/ 284 h 353"/>
                  <a:gd name="T12" fmla="*/ 0 w 186"/>
                  <a:gd name="T13" fmla="*/ 620 h 353"/>
                  <a:gd name="T14" fmla="*/ 54 w 186"/>
                  <a:gd name="T15" fmla="*/ 410 h 353"/>
                  <a:gd name="T16" fmla="*/ 84 w 186"/>
                  <a:gd name="T17" fmla="*/ 379 h 353"/>
                  <a:gd name="T18" fmla="*/ 126 w 186"/>
                  <a:gd name="T19" fmla="*/ 222 h 353"/>
                  <a:gd name="T20" fmla="*/ 144 w 186"/>
                  <a:gd name="T21" fmla="*/ 210 h 353"/>
                  <a:gd name="T22" fmla="*/ 144 w 186"/>
                  <a:gd name="T23" fmla="*/ 158 h 353"/>
                  <a:gd name="T24" fmla="*/ 186 w 186"/>
                  <a:gd name="T25" fmla="*/ 116 h 353"/>
                  <a:gd name="T26" fmla="*/ 162 w 186"/>
                  <a:gd name="T27" fmla="*/ 10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1 h 66"/>
                  <a:gd name="T8" fmla="*/ 6 w 155"/>
                  <a:gd name="T9" fmla="*/ 31 h 66"/>
                  <a:gd name="T10" fmla="*/ 0 w 155"/>
                  <a:gd name="T11" fmla="*/ 43 h 66"/>
                  <a:gd name="T12" fmla="*/ 78 w 155"/>
                  <a:gd name="T13" fmla="*/ 105 h 66"/>
                  <a:gd name="T14" fmla="*/ 96 w 155"/>
                  <a:gd name="T15" fmla="*/ 74 h 66"/>
                  <a:gd name="T16" fmla="*/ 155 w 155"/>
                  <a:gd name="T17" fmla="*/ 117 h 66"/>
                  <a:gd name="T18" fmla="*/ 126 w 155"/>
                  <a:gd name="T19" fmla="*/ 43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66 h 72"/>
                  <a:gd name="T2" fmla="*/ 0 w 42"/>
                  <a:gd name="T3" fmla="*/ 33 h 72"/>
                  <a:gd name="T4" fmla="*/ 12 w 42"/>
                  <a:gd name="T5" fmla="*/ 11 h 72"/>
                  <a:gd name="T6" fmla="*/ 0 w 42"/>
                  <a:gd name="T7" fmla="*/ 11 h 72"/>
                  <a:gd name="T8" fmla="*/ 12 w 42"/>
                  <a:gd name="T9" fmla="*/ 11 h 72"/>
                  <a:gd name="T10" fmla="*/ 24 w 42"/>
                  <a:gd name="T11" fmla="*/ 11 h 72"/>
                  <a:gd name="T12" fmla="*/ 36 w 42"/>
                  <a:gd name="T13" fmla="*/ 11 h 72"/>
                  <a:gd name="T14" fmla="*/ 42 w 42"/>
                  <a:gd name="T15" fmla="*/ 0 h 72"/>
                  <a:gd name="T16" fmla="*/ 30 w 42"/>
                  <a:gd name="T17" fmla="*/ 33 h 72"/>
                  <a:gd name="T18" fmla="*/ 42 w 42"/>
                  <a:gd name="T19" fmla="*/ 88 h 72"/>
                  <a:gd name="T20" fmla="*/ 12 w 42"/>
                  <a:gd name="T21" fmla="*/ 129 h 72"/>
                  <a:gd name="T22" fmla="*/ 6 w 42"/>
                  <a:gd name="T23" fmla="*/ 66 h 72"/>
                  <a:gd name="T24" fmla="*/ 6 w 42"/>
                  <a:gd name="T25" fmla="*/ 6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2596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5 h 287"/>
                <a:gd name="T4" fmla="*/ 66 w 365"/>
                <a:gd name="T5" fmla="*/ 118 h 287"/>
                <a:gd name="T6" fmla="*/ 143 w 365"/>
                <a:gd name="T7" fmla="*/ 195 h 287"/>
                <a:gd name="T8" fmla="*/ 191 w 365"/>
                <a:gd name="T9" fmla="*/ 178 h 287"/>
                <a:gd name="T10" fmla="*/ 341 w 365"/>
                <a:gd name="T11" fmla="*/ 307 h 287"/>
                <a:gd name="T12" fmla="*/ 305 w 365"/>
                <a:gd name="T13" fmla="*/ 186 h 287"/>
                <a:gd name="T14" fmla="*/ 365 w 365"/>
                <a:gd name="T15" fmla="*/ 142 h 287"/>
                <a:gd name="T16" fmla="*/ 359 w 365"/>
                <a:gd name="T17" fmla="*/ 136 h 287"/>
                <a:gd name="T18" fmla="*/ 335 w 365"/>
                <a:gd name="T19" fmla="*/ 124 h 287"/>
                <a:gd name="T20" fmla="*/ 299 w 365"/>
                <a:gd name="T21" fmla="*/ 95 h 287"/>
                <a:gd name="T22" fmla="*/ 257 w 365"/>
                <a:gd name="T23" fmla="*/ 77 h 287"/>
                <a:gd name="T24" fmla="*/ 215 w 365"/>
                <a:gd name="T25" fmla="*/ 59 h 287"/>
                <a:gd name="T26" fmla="*/ 173 w 365"/>
                <a:gd name="T27" fmla="*/ 41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5 h 60"/>
                <a:gd name="T16" fmla="*/ 65 w 71"/>
                <a:gd name="T17" fmla="*/ 47 h 60"/>
                <a:gd name="T18" fmla="*/ 71 w 71"/>
                <a:gd name="T19" fmla="*/ 59 h 60"/>
                <a:gd name="T20" fmla="*/ 71 w 71"/>
                <a:gd name="T21" fmla="*/ 65 h 60"/>
                <a:gd name="T22" fmla="*/ 59 w 71"/>
                <a:gd name="T23" fmla="*/ 59 h 60"/>
                <a:gd name="T24" fmla="*/ 47 w 71"/>
                <a:gd name="T25" fmla="*/ 47 h 60"/>
                <a:gd name="T26" fmla="*/ 23 w 71"/>
                <a:gd name="T27" fmla="*/ 35 h 60"/>
                <a:gd name="T28" fmla="*/ 23 w 71"/>
                <a:gd name="T29" fmla="*/ 41 h 60"/>
                <a:gd name="T30" fmla="*/ 18 w 71"/>
                <a:gd name="T31" fmla="*/ 47 h 60"/>
                <a:gd name="T32" fmla="*/ 12 w 71"/>
                <a:gd name="T33" fmla="*/ 53 h 60"/>
                <a:gd name="T34" fmla="*/ 6 w 71"/>
                <a:gd name="T35" fmla="*/ 53 h 60"/>
                <a:gd name="T36" fmla="*/ 6 w 71"/>
                <a:gd name="T37" fmla="*/ 53 h 60"/>
                <a:gd name="T38" fmla="*/ 6 w 71"/>
                <a:gd name="T39" fmla="*/ 41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9 h 162"/>
                <a:gd name="T10" fmla="*/ 96 w 161"/>
                <a:gd name="T11" fmla="*/ 65 h 162"/>
                <a:gd name="T12" fmla="*/ 102 w 161"/>
                <a:gd name="T13" fmla="*/ 77 h 162"/>
                <a:gd name="T14" fmla="*/ 108 w 161"/>
                <a:gd name="T15" fmla="*/ 89 h 162"/>
                <a:gd name="T16" fmla="*/ 120 w 161"/>
                <a:gd name="T17" fmla="*/ 101 h 162"/>
                <a:gd name="T18" fmla="*/ 143 w 161"/>
                <a:gd name="T19" fmla="*/ 119 h 162"/>
                <a:gd name="T20" fmla="*/ 155 w 161"/>
                <a:gd name="T21" fmla="*/ 148 h 162"/>
                <a:gd name="T22" fmla="*/ 161 w 161"/>
                <a:gd name="T23" fmla="*/ 166 h 162"/>
                <a:gd name="T24" fmla="*/ 161 w 161"/>
                <a:gd name="T25" fmla="*/ 172 h 162"/>
                <a:gd name="T26" fmla="*/ 96 w 161"/>
                <a:gd name="T27" fmla="*/ 107 h 162"/>
                <a:gd name="T28" fmla="*/ 30 w 161"/>
                <a:gd name="T29" fmla="*/ 59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5 h 60"/>
                <a:gd name="T4" fmla="*/ 41 w 59"/>
                <a:gd name="T5" fmla="*/ 41 h 60"/>
                <a:gd name="T6" fmla="*/ 47 w 59"/>
                <a:gd name="T7" fmla="*/ 47 h 60"/>
                <a:gd name="T8" fmla="*/ 53 w 59"/>
                <a:gd name="T9" fmla="*/ 59 h 60"/>
                <a:gd name="T10" fmla="*/ 53 w 59"/>
                <a:gd name="T11" fmla="*/ 65 h 60"/>
                <a:gd name="T12" fmla="*/ 47 w 59"/>
                <a:gd name="T13" fmla="*/ 59 h 60"/>
                <a:gd name="T14" fmla="*/ 35 w 59"/>
                <a:gd name="T15" fmla="*/ 53 h 60"/>
                <a:gd name="T16" fmla="*/ 23 w 59"/>
                <a:gd name="T17" fmla="*/ 41 h 60"/>
                <a:gd name="T18" fmla="*/ 17 w 59"/>
                <a:gd name="T19" fmla="*/ 35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1 h 204"/>
                <a:gd name="T2" fmla="*/ 245 w 245"/>
                <a:gd name="T3" fmla="*/ 47 h 204"/>
                <a:gd name="T4" fmla="*/ 209 w 245"/>
                <a:gd name="T5" fmla="*/ 89 h 204"/>
                <a:gd name="T6" fmla="*/ 143 w 245"/>
                <a:gd name="T7" fmla="*/ 142 h 204"/>
                <a:gd name="T8" fmla="*/ 167 w 245"/>
                <a:gd name="T9" fmla="*/ 166 h 204"/>
                <a:gd name="T10" fmla="*/ 179 w 245"/>
                <a:gd name="T11" fmla="*/ 219 h 204"/>
                <a:gd name="T12" fmla="*/ 77 w 245"/>
                <a:gd name="T13" fmla="*/ 142 h 204"/>
                <a:gd name="T14" fmla="*/ 47 w 245"/>
                <a:gd name="T15" fmla="*/ 89 h 204"/>
                <a:gd name="T16" fmla="*/ 89 w 245"/>
                <a:gd name="T17" fmla="*/ 71 h 204"/>
                <a:gd name="T18" fmla="*/ 59 w 245"/>
                <a:gd name="T19" fmla="*/ 41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1 h 204"/>
                <a:gd name="T50" fmla="*/ 233 w 245"/>
                <a:gd name="T51" fmla="*/ 41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2597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597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7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7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C3E38D9-E409-47EA-973D-8D1AD5D1C4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0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29.gif"/><Relationship Id="rId2" Type="http://schemas.openxmlformats.org/officeDocument/2006/relationships/hyperlink" Target="http://www.animaatjes.nl/plaatjes/nieuwjaar/3/nieuwjaar37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animaatjes.nl/plaatjes/nieuwjaar/3/nieuwjaar37.gif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atjes.nl/plaatjes/nieuwjaar/3/nieuwjaar37.gif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atjes.nl/plaatjes/nieuwjaar/3/nieuwjaar37.gi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atjes.nl/plaatjes/nieuwjaar/3/nieuwjaar37.gi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400">
                <a:latin typeface="Arial" pitchFamily="34" charset="0"/>
              </a:rPr>
              <a:t> Vũ Thị Thuỳ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hade val="90000"/>
                  </a:schemeClr>
                </a:solidFill>
                <a:latin typeface="+mn-lt"/>
              </a:rPr>
              <a:t> Yên Hưng Quảng Ninh</a:t>
            </a:r>
          </a:p>
        </p:txBody>
      </p:sp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419600"/>
            <a:ext cx="26479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j02920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9475"/>
            <a:ext cx="22860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WordArt 11"/>
          <p:cNvSpPr>
            <a:spLocks noChangeArrowheads="1" noChangeShapeType="1" noTextEdit="1"/>
          </p:cNvSpPr>
          <p:nvPr/>
        </p:nvSpPr>
        <p:spPr bwMode="auto">
          <a:xfrm>
            <a:off x="723900" y="870239"/>
            <a:ext cx="76962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7" name="Picture 18" descr="balonne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14288"/>
            <a:ext cx="11350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9" descr="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578475"/>
            <a:ext cx="1752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782749"/>
            <a:ext cx="41408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Môn</a:t>
            </a:r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tin </a:t>
            </a:r>
            <a:r>
              <a:rPr lang="en-US" sz="54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học</a:t>
            </a:r>
            <a:endParaRPr lang="en-US" sz="5400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5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Lớp</a:t>
            </a:r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3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036638"/>
            <a:ext cx="9144000" cy="609600"/>
          </a:xfrm>
        </p:spPr>
        <p:txBody>
          <a:bodyPr/>
          <a:lstStyle/>
          <a:p>
            <a:pPr marL="838200" indent="-838200" algn="l" eaLnBrk="1" hangingPunct="1">
              <a:buFontTx/>
              <a:buAutoNum type="alphaUcPeriod"/>
            </a:pPr>
            <a:r>
              <a:rPr lang="en-US" altLang="en-US" sz="3600" b="1" dirty="0" smtClean="0">
                <a:solidFill>
                  <a:schemeClr val="tx1"/>
                </a:solidFill>
                <a:latin typeface=".VnTime" panose="020B7200000000000000" pitchFamily="34" charset="0"/>
              </a:rPr>
              <a:t>Ho¹t ®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.VnTime" panose="020B7200000000000000" pitchFamily="34" charset="0"/>
              </a:rPr>
              <a:t>éng</a:t>
            </a:r>
            <a:r>
              <a:rPr lang="en-US" altLang="en-US" sz="3600" b="1" dirty="0" smtClean="0">
                <a:solidFill>
                  <a:schemeClr val="tx1"/>
                </a:solidFill>
                <a:latin typeface=".VnTime" panose="020B7200000000000000" pitchFamily="34" charset="0"/>
              </a:rPr>
              <a:t> c¬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.VnTime" panose="020B7200000000000000" pitchFamily="34" charset="0"/>
              </a:rPr>
              <a:t>b¶n</a:t>
            </a:r>
            <a:r>
              <a:rPr lang="en-US" altLang="en-US" sz="3600" b="1" dirty="0" smtClean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dirty="0" smtClean="0">
                <a:solidFill>
                  <a:schemeClr val="accent1"/>
                </a:solidFill>
                <a:latin typeface=".VnTime" panose="020B7200000000000000" pitchFamily="34" charset="0"/>
              </a:rPr>
              <a:t/>
            </a:r>
            <a:br>
              <a:rPr lang="en-US" altLang="en-US" sz="4000" dirty="0" smtClean="0">
                <a:solidFill>
                  <a:schemeClr val="accent1"/>
                </a:solidFill>
                <a:latin typeface=".VnTime" panose="020B7200000000000000" pitchFamily="34" charset="0"/>
              </a:rPr>
            </a:br>
            <a:endParaRPr lang="vi-VN" altLang="en-US" sz="3200" dirty="0" smtClean="0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  <p:pic>
        <p:nvPicPr>
          <p:cNvPr id="9219" name="Picture 3" descr="Das-Keyboard (800x33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86000"/>
            <a:ext cx="88201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800" y="3429000"/>
            <a:ext cx="5400675" cy="1905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1828800" y="5257800"/>
            <a:ext cx="287338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81000" y="6248400"/>
            <a:ext cx="3095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cs typeface="Arial" panose="020B0604020202020204" pitchFamily="34" charset="0"/>
              </a:rPr>
              <a:t>Khu vực chính</a:t>
            </a: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28600" y="1690688"/>
            <a:ext cx="762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Arial" panose="020B0604020202020204" pitchFamily="34" charset="0"/>
              </a:rPr>
              <a:t>1. Tìm hiểu về bàn phím máy tính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0" y="5761038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.VnTime" panose="020B7200000000000000" pitchFamily="34" charset="0"/>
              </a:rPr>
              <a:t>Bµn phÝm m¸y tÝnh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9220" grpId="0" animBg="1"/>
      <p:bldP spid="9224" grpId="0"/>
      <p:bldP spid="9226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506413" y="1011238"/>
            <a:ext cx="7696201" cy="1143000"/>
          </a:xfrm>
        </p:spPr>
        <p:txBody>
          <a:bodyPr/>
          <a:lstStyle/>
          <a:p>
            <a:pPr marL="838200" indent="-838200" algn="l" eaLnBrk="1" hangingPunct="1"/>
            <a:r>
              <a:rPr lang="en-US" altLang="en-US" sz="3200" b="1" smtClean="0">
                <a:solidFill>
                  <a:schemeClr val="tx1"/>
                </a:solidFill>
                <a:latin typeface=".VnTime" panose="020B7200000000000000" pitchFamily="34" charset="0"/>
              </a:rPr>
              <a:t>       2. Khu vùc chÝnh cña bµn phÝm</a:t>
            </a:r>
            <a:endParaRPr lang="vi-VN" altLang="en-US" sz="3200" b="1" smtClean="0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  <p:pic>
        <p:nvPicPr>
          <p:cNvPr id="14339" name="Picture 3" descr="khu vuc ban ph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048000"/>
            <a:ext cx="672941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-15875" y="3395663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FF"/>
                </a:solidFill>
                <a:cs typeface="Arial" panose="020B0604020202020204" pitchFamily="34" charset="0"/>
              </a:rPr>
              <a:t>Hàng phím số</a:t>
            </a:r>
            <a:endParaRPr lang="vi-VN" altLang="en-US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0" y="4114800"/>
            <a:ext cx="2052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FF"/>
                </a:solidFill>
                <a:cs typeface="Arial" panose="020B0604020202020204" pitchFamily="34" charset="0"/>
              </a:rPr>
              <a:t>Hàng phím </a:t>
            </a:r>
            <a:r>
              <a:rPr lang="vi-VN" altLang="en-US">
                <a:solidFill>
                  <a:srgbClr val="0066FF"/>
                </a:solidFill>
                <a:cs typeface="Arial" panose="020B0604020202020204" pitchFamily="34" charset="0"/>
              </a:rPr>
              <a:t>trên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0" y="4691063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FF"/>
                </a:solidFill>
                <a:cs typeface="Arial" panose="020B0604020202020204" pitchFamily="34" charset="0"/>
              </a:rPr>
              <a:t>Hàng phím cơ sở</a:t>
            </a:r>
            <a:endParaRPr lang="vi-VN" altLang="en-US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0" y="5411788"/>
            <a:ext cx="1979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FF"/>
                </a:solidFill>
                <a:cs typeface="Arial" panose="020B0604020202020204" pitchFamily="34" charset="0"/>
              </a:rPr>
              <a:t>Hàng phím dưới</a:t>
            </a:r>
            <a:endParaRPr lang="vi-VN" altLang="en-US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1619250" y="3395663"/>
            <a:ext cx="11525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V="1">
            <a:off x="1692275" y="4114800"/>
            <a:ext cx="1366838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flipV="1">
            <a:off x="1908175" y="4691063"/>
            <a:ext cx="12239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V="1">
            <a:off x="1828800" y="5237163"/>
            <a:ext cx="151288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2438400" y="3141663"/>
            <a:ext cx="6705600" cy="57626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2438400" y="3754438"/>
            <a:ext cx="6705600" cy="57626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2438400" y="4398963"/>
            <a:ext cx="6705600" cy="50482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2438400" y="4979988"/>
            <a:ext cx="6705600" cy="54451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2438400" y="5562600"/>
            <a:ext cx="6705600" cy="57626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V="1">
            <a:off x="1981200" y="5999163"/>
            <a:ext cx="151288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0" y="6151563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FF"/>
                </a:solidFill>
                <a:cs typeface="Arial" panose="020B0604020202020204" pitchFamily="34" charset="0"/>
              </a:rPr>
              <a:t>Hàng phím dưới cùng</a:t>
            </a:r>
            <a:endParaRPr lang="vi-VN" altLang="en-US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14355" name="Text Box 25"/>
          <p:cNvSpPr txBox="1">
            <a:spLocks noChangeArrowheads="1"/>
          </p:cNvSpPr>
          <p:nvPr/>
        </p:nvSpPr>
        <p:spPr bwMode="auto">
          <a:xfrm>
            <a:off x="90488" y="2101850"/>
            <a:ext cx="90535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      </a:t>
            </a: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a, ChØ vµ gäi tªn c¸c hµng phÝm trong khu vùc chÝnh cña bµn phÝm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5" grpId="0" animBg="1"/>
      <p:bldP spid="36" grpId="0" animBg="1"/>
      <p:bldP spid="37" grpId="0" animBg="1"/>
      <p:bldP spid="38" grpId="0" animBg="1"/>
      <p:bldP spid="39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/>
              <a:t>Hàng phím số</a:t>
            </a:r>
          </a:p>
        </p:txBody>
      </p:sp>
      <p:pic>
        <p:nvPicPr>
          <p:cNvPr id="15363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39738" b="2554"/>
          <a:stretch>
            <a:fillRect/>
          </a:stretch>
        </p:blipFill>
        <p:spPr bwMode="auto">
          <a:xfrm>
            <a:off x="1752600" y="4427538"/>
            <a:ext cx="6096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1768475" y="4427538"/>
            <a:ext cx="5799138" cy="384175"/>
          </a:xfrm>
          <a:prstGeom prst="rect">
            <a:avLst/>
          </a:prstGeom>
          <a:noFill/>
          <a:ln w="57150">
            <a:solidFill>
              <a:srgbClr val="FF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73" name="Picture 30" descr="1076442l03b3w328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5100"/>
            <a:ext cx="16811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Line 34"/>
          <p:cNvSpPr>
            <a:spLocks noChangeShapeType="1"/>
          </p:cNvSpPr>
          <p:nvPr/>
        </p:nvSpPr>
        <p:spPr bwMode="auto">
          <a:xfrm flipV="1">
            <a:off x="847725" y="4657725"/>
            <a:ext cx="920750" cy="3968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232" name="Group 64"/>
          <p:cNvGraphicFramePr>
            <a:graphicFrameLocks noGrp="1"/>
          </p:cNvGraphicFramePr>
          <p:nvPr/>
        </p:nvGraphicFramePr>
        <p:xfrm>
          <a:off x="838200" y="2971800"/>
          <a:ext cx="6951663" cy="762000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@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^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2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 animBg="1"/>
      <p:bldP spid="718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219200" y="20574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/>
              <a:t>Hàng phím trên</a:t>
            </a:r>
          </a:p>
        </p:txBody>
      </p:sp>
      <p:pic>
        <p:nvPicPr>
          <p:cNvPr id="16387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39738" b="2554"/>
          <a:stretch>
            <a:fillRect/>
          </a:stretch>
        </p:blipFill>
        <p:spPr bwMode="auto">
          <a:xfrm>
            <a:off x="1752600" y="4427538"/>
            <a:ext cx="6096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1960563" y="4773613"/>
            <a:ext cx="5837237" cy="384175"/>
          </a:xfrm>
          <a:prstGeom prst="rect">
            <a:avLst/>
          </a:prstGeom>
          <a:noFill/>
          <a:ln w="57150">
            <a:solidFill>
              <a:srgbClr val="FF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97" name="Picture 46" descr="916380xpqefk44q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65100"/>
            <a:ext cx="10382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95" name="Group 75"/>
          <p:cNvGraphicFramePr>
            <a:graphicFrameLocks noGrp="1"/>
          </p:cNvGraphicFramePr>
          <p:nvPr/>
        </p:nvGraphicFramePr>
        <p:xfrm>
          <a:off x="1447800" y="2895600"/>
          <a:ext cx="6456363" cy="695325"/>
        </p:xfrm>
        <a:graphic>
          <a:graphicData uri="http://schemas.openxmlformats.org/drawingml/2006/table">
            <a:tbl>
              <a:tblPr/>
              <a:tblGrid>
                <a:gridCol w="536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81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T="45745" marB="457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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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196" name="Line 76"/>
          <p:cNvSpPr>
            <a:spLocks noChangeShapeType="1"/>
          </p:cNvSpPr>
          <p:nvPr/>
        </p:nvSpPr>
        <p:spPr bwMode="auto">
          <a:xfrm flipV="1">
            <a:off x="846138" y="4964113"/>
            <a:ext cx="920750" cy="3968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2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9" grpId="0" animBg="1"/>
      <p:bldP spid="514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685800" y="216217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/>
              <a:t>Hàng phím cơ sở 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320675" y="1233488"/>
            <a:ext cx="87360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Khu vực chính của bàn phím gồm các hàng phím sau: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39738" b="2554"/>
          <a:stretch>
            <a:fillRect/>
          </a:stretch>
        </p:blipFill>
        <p:spPr bwMode="auto">
          <a:xfrm>
            <a:off x="1752600" y="4619625"/>
            <a:ext cx="6096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7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8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9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0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1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2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3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4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2243138" y="5372100"/>
            <a:ext cx="5300662" cy="384175"/>
          </a:xfrm>
          <a:prstGeom prst="rect">
            <a:avLst/>
          </a:prstGeom>
          <a:noFill/>
          <a:ln w="57150">
            <a:solidFill>
              <a:srgbClr val="FF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22" name="Picture 64" descr="maro171_decor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1493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" name="Line 71"/>
          <p:cNvSpPr>
            <a:spLocks noChangeShapeType="1"/>
          </p:cNvSpPr>
          <p:nvPr/>
        </p:nvSpPr>
        <p:spPr bwMode="auto">
          <a:xfrm>
            <a:off x="579438" y="5580063"/>
            <a:ext cx="1112837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205" name="Group 109"/>
          <p:cNvGraphicFramePr>
            <a:graphicFrameLocks noGrp="1"/>
          </p:cNvGraphicFramePr>
          <p:nvPr/>
        </p:nvGraphicFramePr>
        <p:xfrm>
          <a:off x="1154113" y="2776538"/>
          <a:ext cx="6567487" cy="762000"/>
        </p:xfrm>
        <a:graphic>
          <a:graphicData uri="http://schemas.openxmlformats.org/drawingml/2006/table">
            <a:tbl>
              <a:tblPr/>
              <a:tblGrid>
                <a:gridCol w="596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84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84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84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6426" name="Line 100"/>
          <p:cNvSpPr>
            <a:spLocks noChangeShapeType="1"/>
          </p:cNvSpPr>
          <p:nvPr/>
        </p:nvSpPr>
        <p:spPr bwMode="auto">
          <a:xfrm>
            <a:off x="3152775" y="331311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Line 101"/>
          <p:cNvSpPr>
            <a:spLocks noChangeShapeType="1"/>
          </p:cNvSpPr>
          <p:nvPr/>
        </p:nvSpPr>
        <p:spPr bwMode="auto">
          <a:xfrm>
            <a:off x="4956175" y="3298825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2921000" y="2698750"/>
            <a:ext cx="2611438" cy="1843088"/>
            <a:chOff x="1840" y="1700"/>
            <a:chExt cx="1645" cy="1161"/>
          </a:xfrm>
        </p:grpSpPr>
        <p:grpSp>
          <p:nvGrpSpPr>
            <p:cNvPr id="17455" name="Group 106"/>
            <p:cNvGrpSpPr>
              <a:grpSpLocks/>
            </p:cNvGrpSpPr>
            <p:nvPr/>
          </p:nvGrpSpPr>
          <p:grpSpPr bwMode="auto">
            <a:xfrm>
              <a:off x="1840" y="1700"/>
              <a:ext cx="1524" cy="920"/>
              <a:chOff x="1840" y="1700"/>
              <a:chExt cx="1524" cy="920"/>
            </a:xfrm>
          </p:grpSpPr>
          <p:sp>
            <p:nvSpPr>
              <p:cNvPr id="17457" name="Rectangle 102"/>
              <p:cNvSpPr>
                <a:spLocks noChangeArrowheads="1"/>
              </p:cNvSpPr>
              <p:nvPr/>
            </p:nvSpPr>
            <p:spPr bwMode="auto">
              <a:xfrm>
                <a:off x="1840" y="1700"/>
                <a:ext cx="411" cy="53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58" name="Rectangle 103"/>
              <p:cNvSpPr>
                <a:spLocks noChangeArrowheads="1"/>
              </p:cNvSpPr>
              <p:nvPr/>
            </p:nvSpPr>
            <p:spPr bwMode="auto">
              <a:xfrm>
                <a:off x="2953" y="1700"/>
                <a:ext cx="411" cy="53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59" name="Line 104"/>
              <p:cNvSpPr>
                <a:spLocks noChangeShapeType="1"/>
              </p:cNvSpPr>
              <p:nvPr/>
            </p:nvSpPr>
            <p:spPr bwMode="auto">
              <a:xfrm>
                <a:off x="2082" y="2233"/>
                <a:ext cx="556" cy="38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Line 105"/>
              <p:cNvSpPr>
                <a:spLocks noChangeShapeType="1"/>
              </p:cNvSpPr>
              <p:nvPr/>
            </p:nvSpPr>
            <p:spPr bwMode="auto">
              <a:xfrm flipH="1">
                <a:off x="2638" y="2233"/>
                <a:ext cx="484" cy="38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56" name="Text Box 107"/>
            <p:cNvSpPr txBox="1">
              <a:spLocks noChangeArrowheads="1"/>
            </p:cNvSpPr>
            <p:nvPr/>
          </p:nvSpPr>
          <p:spPr bwMode="auto">
            <a:xfrm>
              <a:off x="1888" y="2606"/>
              <a:ext cx="1597" cy="25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3300"/>
                  </a:solidFill>
                </a:rPr>
                <a:t>Hai phím có gai</a:t>
              </a:r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2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39725" y="4697413"/>
            <a:ext cx="8423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Hai phím này</a:t>
            </a:r>
            <a:r>
              <a:rPr lang="pt-BR" altLang="en-US" sz="2800"/>
              <a:t> có tác dụng làm mốc cho việc đặt các ngón tay khi gõ phím.</a:t>
            </a:r>
            <a:endParaRPr lang="en-US" altLang="en-US" sz="2800" u="sng">
              <a:solidFill>
                <a:srgbClr val="6600CC"/>
              </a:solidFill>
            </a:endParaRPr>
          </a:p>
        </p:txBody>
      </p:sp>
      <p:graphicFrame>
        <p:nvGraphicFramePr>
          <p:cNvPr id="68614" name="Group 6"/>
          <p:cNvGraphicFramePr>
            <a:graphicFrameLocks noGrp="1"/>
          </p:cNvGraphicFramePr>
          <p:nvPr/>
        </p:nvGraphicFramePr>
        <p:xfrm>
          <a:off x="1357313" y="2592388"/>
          <a:ext cx="6567487" cy="762000"/>
        </p:xfrm>
        <a:graphic>
          <a:graphicData uri="http://schemas.openxmlformats.org/drawingml/2006/table">
            <a:tbl>
              <a:tblPr/>
              <a:tblGrid>
                <a:gridCol w="596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84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84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84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124200" y="2514600"/>
            <a:ext cx="2611438" cy="1933575"/>
            <a:chOff x="1840" y="1700"/>
            <a:chExt cx="1645" cy="1218"/>
          </a:xfrm>
        </p:grpSpPr>
        <p:grpSp>
          <p:nvGrpSpPr>
            <p:cNvPr id="18465" name="Group 33"/>
            <p:cNvGrpSpPr>
              <a:grpSpLocks/>
            </p:cNvGrpSpPr>
            <p:nvPr/>
          </p:nvGrpSpPr>
          <p:grpSpPr bwMode="auto">
            <a:xfrm>
              <a:off x="1840" y="1700"/>
              <a:ext cx="1524" cy="920"/>
              <a:chOff x="1840" y="1700"/>
              <a:chExt cx="1524" cy="920"/>
            </a:xfrm>
          </p:grpSpPr>
          <p:sp>
            <p:nvSpPr>
              <p:cNvPr id="18467" name="Rectangle 34"/>
              <p:cNvSpPr>
                <a:spLocks noChangeArrowheads="1"/>
              </p:cNvSpPr>
              <p:nvPr/>
            </p:nvSpPr>
            <p:spPr bwMode="auto">
              <a:xfrm>
                <a:off x="1840" y="1700"/>
                <a:ext cx="411" cy="53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8" name="Rectangle 35"/>
              <p:cNvSpPr>
                <a:spLocks noChangeArrowheads="1"/>
              </p:cNvSpPr>
              <p:nvPr/>
            </p:nvSpPr>
            <p:spPr bwMode="auto">
              <a:xfrm>
                <a:off x="2953" y="1700"/>
                <a:ext cx="411" cy="53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9" name="Line 36"/>
              <p:cNvSpPr>
                <a:spLocks noChangeShapeType="1"/>
              </p:cNvSpPr>
              <p:nvPr/>
            </p:nvSpPr>
            <p:spPr bwMode="auto">
              <a:xfrm>
                <a:off x="2082" y="2233"/>
                <a:ext cx="556" cy="38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Line 37"/>
              <p:cNvSpPr>
                <a:spLocks noChangeShapeType="1"/>
              </p:cNvSpPr>
              <p:nvPr/>
            </p:nvSpPr>
            <p:spPr bwMode="auto">
              <a:xfrm flipH="1">
                <a:off x="2638" y="2233"/>
                <a:ext cx="484" cy="38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66" name="Text Box 38"/>
            <p:cNvSpPr txBox="1">
              <a:spLocks noChangeArrowheads="1"/>
            </p:cNvSpPr>
            <p:nvPr/>
          </p:nvSpPr>
          <p:spPr bwMode="auto">
            <a:xfrm>
              <a:off x="1888" y="2606"/>
              <a:ext cx="1597" cy="3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3300"/>
                  </a:solidFill>
                </a:rPr>
                <a:t>Hai phím có gai</a:t>
              </a:r>
            </a:p>
          </p:txBody>
        </p:sp>
      </p:grpSp>
      <p:sp>
        <p:nvSpPr>
          <p:cNvPr id="17439" name="Line 39"/>
          <p:cNvSpPr>
            <a:spLocks noChangeShapeType="1"/>
          </p:cNvSpPr>
          <p:nvPr/>
        </p:nvSpPr>
        <p:spPr bwMode="auto">
          <a:xfrm>
            <a:off x="3354388" y="3130550"/>
            <a:ext cx="192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Line 40"/>
          <p:cNvSpPr>
            <a:spLocks noChangeShapeType="1"/>
          </p:cNvSpPr>
          <p:nvPr/>
        </p:nvSpPr>
        <p:spPr bwMode="auto">
          <a:xfrm>
            <a:off x="5159375" y="3130550"/>
            <a:ext cx="192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AutoShape 4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13688" y="6270625"/>
            <a:ext cx="652462" cy="4222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85800" y="22098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/>
              <a:t>Hàng phím dưới</a:t>
            </a:r>
          </a:p>
        </p:txBody>
      </p:sp>
      <p:pic>
        <p:nvPicPr>
          <p:cNvPr id="19459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39738" b="2554"/>
          <a:stretch>
            <a:fillRect/>
          </a:stretch>
        </p:blipFill>
        <p:spPr bwMode="auto">
          <a:xfrm>
            <a:off x="1752600" y="4619625"/>
            <a:ext cx="6096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2443163" y="5734050"/>
            <a:ext cx="4878387" cy="460375"/>
          </a:xfrm>
          <a:prstGeom prst="rect">
            <a:avLst/>
          </a:prstGeom>
          <a:noFill/>
          <a:ln w="57150">
            <a:solidFill>
              <a:srgbClr val="FF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9469" name="Picture 30" descr="1224088f9z0urr8e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779463"/>
            <a:ext cx="12668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01" name="Group 57"/>
          <p:cNvGraphicFramePr>
            <a:graphicFrameLocks noGrp="1"/>
          </p:cNvGraphicFramePr>
          <p:nvPr/>
        </p:nvGraphicFramePr>
        <p:xfrm>
          <a:off x="838200" y="3048000"/>
          <a:ext cx="6913562" cy="762000"/>
        </p:xfrm>
        <a:graphic>
          <a:graphicData uri="http://schemas.openxmlformats.org/drawingml/2006/table">
            <a:tbl>
              <a:tblPr/>
              <a:tblGrid>
                <a:gridCol w="690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05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202" name="Line 58"/>
          <p:cNvSpPr>
            <a:spLocks noChangeShapeType="1"/>
          </p:cNvSpPr>
          <p:nvPr/>
        </p:nvSpPr>
        <p:spPr bwMode="auto">
          <a:xfrm>
            <a:off x="577850" y="5964238"/>
            <a:ext cx="1112838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2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  <p:bldP spid="6161" grpId="1" animBg="1"/>
      <p:bldP spid="6161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52400" y="1824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</a:rPr>
              <a:t>Hàng phím dưới cùng có một phím dài nhất gọi là </a:t>
            </a:r>
            <a:r>
              <a:rPr lang="en-US" altLang="en-US" sz="2400" b="1">
                <a:solidFill>
                  <a:srgbClr val="FF3300"/>
                </a:solidFill>
              </a:rPr>
              <a:t>phím cách</a:t>
            </a:r>
            <a:endParaRPr lang="en-US" altLang="en-US" sz="2400" b="1">
              <a:solidFill>
                <a:srgbClr val="000099"/>
              </a:solidFill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39738" b="2554"/>
          <a:stretch>
            <a:fillRect/>
          </a:stretch>
        </p:blipFill>
        <p:spPr bwMode="auto">
          <a:xfrm>
            <a:off x="2047875" y="4619625"/>
            <a:ext cx="6096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2036763" y="6169025"/>
            <a:ext cx="6069012" cy="384175"/>
          </a:xfrm>
          <a:prstGeom prst="rect">
            <a:avLst/>
          </a:prstGeom>
          <a:noFill/>
          <a:ln w="57150">
            <a:solidFill>
              <a:srgbClr val="FF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80618" r="39738" b="2554"/>
          <a:stretch>
            <a:fillRect/>
          </a:stretch>
        </p:blipFill>
        <p:spPr bwMode="auto">
          <a:xfrm>
            <a:off x="1447800" y="2667000"/>
            <a:ext cx="662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409950" y="2667000"/>
            <a:ext cx="3351213" cy="1676400"/>
            <a:chOff x="2148" y="1699"/>
            <a:chExt cx="2111" cy="1056"/>
          </a:xfrm>
        </p:grpSpPr>
        <p:sp>
          <p:nvSpPr>
            <p:cNvPr id="20490" name="Rectangle 16"/>
            <p:cNvSpPr>
              <a:spLocks noChangeArrowheads="1"/>
            </p:cNvSpPr>
            <p:nvPr/>
          </p:nvSpPr>
          <p:spPr bwMode="auto">
            <a:xfrm>
              <a:off x="2148" y="1699"/>
              <a:ext cx="1824" cy="432"/>
            </a:xfrm>
            <a:prstGeom prst="rect">
              <a:avLst/>
            </a:prstGeom>
            <a:noFill/>
            <a:ln w="57150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1" name="Line 37"/>
            <p:cNvSpPr>
              <a:spLocks noChangeShapeType="1"/>
            </p:cNvSpPr>
            <p:nvPr/>
          </p:nvSpPr>
          <p:spPr bwMode="auto">
            <a:xfrm flipH="1" flipV="1">
              <a:off x="3364" y="2104"/>
              <a:ext cx="339" cy="3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Text Box 39"/>
            <p:cNvSpPr txBox="1">
              <a:spLocks noChangeArrowheads="1"/>
            </p:cNvSpPr>
            <p:nvPr/>
          </p:nvSpPr>
          <p:spPr bwMode="auto">
            <a:xfrm>
              <a:off x="3267" y="2506"/>
              <a:ext cx="992" cy="249"/>
            </a:xfrm>
            <a:prstGeom prst="rect">
              <a:avLst/>
            </a:prstGeom>
            <a:noFill/>
            <a:ln w="28575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3300"/>
                  </a:solidFill>
                </a:rPr>
                <a:t>PHÍM CÁCH</a:t>
              </a:r>
            </a:p>
          </p:txBody>
        </p:sp>
      </p:grpSp>
      <p:sp>
        <p:nvSpPr>
          <p:cNvPr id="8233" name="Line 41"/>
          <p:cNvSpPr>
            <a:spLocks noChangeShapeType="1"/>
          </p:cNvSpPr>
          <p:nvPr/>
        </p:nvSpPr>
        <p:spPr bwMode="auto">
          <a:xfrm flipV="1">
            <a:off x="1116013" y="6437313"/>
            <a:ext cx="920750" cy="3968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Text Box 4"/>
          <p:cNvSpPr txBox="1">
            <a:spLocks noChangeArrowheads="1"/>
          </p:cNvSpPr>
          <p:nvPr/>
        </p:nvSpPr>
        <p:spPr bwMode="auto">
          <a:xfrm>
            <a:off x="685800" y="1228725"/>
            <a:ext cx="450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/>
              <a:t>Hàng phím dưới cùng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8213" grpId="0" animBg="1"/>
      <p:bldP spid="82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41313" y="381000"/>
            <a:ext cx="8229600" cy="15240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Quan sát bàn phím máy tính, đ</a:t>
            </a:r>
            <a:r>
              <a:rPr lang="en-US" altLang="en-US" smtClean="0">
                <a:latin typeface=".VnTime" panose="020B7200000000000000" pitchFamily="34" charset="0"/>
                <a:cs typeface="Times New Roman" panose="02020603050405020304" pitchFamily="18" charset="0"/>
              </a:rPr>
              <a:t>iÒn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tiếp các số và chữ cái còn thiếu trên các hàng phím </a:t>
            </a:r>
            <a:r>
              <a:rPr lang="en-US" altLang="en-US" smtClean="0">
                <a:latin typeface=".VnTime" panose="020B7200000000000000" pitchFamily="34" charset="0"/>
                <a:cs typeface="Times New Roman" panose="02020603050405020304" pitchFamily="18" charset="0"/>
              </a:rPr>
              <a:t>vµo phiÕu häc tËp.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0" y="0"/>
            <a:chExt cx="5760" cy="4320"/>
          </a:xfrm>
        </p:grpSpPr>
        <p:pic>
          <p:nvPicPr>
            <p:cNvPr id="21596" name="Picture 3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7" name="Picture 4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8" name="Picture 5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9" name="Picture 6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00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2371725"/>
          <a:ext cx="6096000" cy="60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smtClean="0">
                          <a:solidFill>
                            <a:srgbClr val="FA4CE5"/>
                          </a:solidFill>
                        </a:rPr>
                        <a:t>1</a:t>
                      </a:r>
                      <a:endParaRPr lang="en-US" sz="1800">
                        <a:solidFill>
                          <a:srgbClr val="FA4CE5"/>
                        </a:solidFill>
                      </a:endParaRPr>
                    </a:p>
                  </a:txBody>
                  <a:tcPr marT="45768" marB="45768"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A4CE5"/>
                        </a:solidFill>
                      </a:endParaRPr>
                    </a:p>
                  </a:txBody>
                  <a:tcPr marT="45768" marB="45768"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A4CE5"/>
                        </a:solidFill>
                      </a:endParaRPr>
                    </a:p>
                  </a:txBody>
                  <a:tcPr marT="45768" marB="45768"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A4CE5"/>
                        </a:solidFill>
                      </a:endParaRPr>
                    </a:p>
                  </a:txBody>
                  <a:tcPr marT="45768" marB="45768"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A4CE5"/>
                        </a:solidFill>
                      </a:endParaRPr>
                    </a:p>
                  </a:txBody>
                  <a:tcPr marT="45768" marB="45768"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A4CE5"/>
                        </a:solidFill>
                      </a:endParaRPr>
                    </a:p>
                  </a:txBody>
                  <a:tcPr marT="45768" marB="45768"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A4CE5"/>
                        </a:solidFill>
                      </a:endParaRPr>
                    </a:p>
                  </a:txBody>
                  <a:tcPr marT="45768" marB="45768"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A4CE5"/>
                        </a:solidFill>
                      </a:endParaRPr>
                    </a:p>
                  </a:txBody>
                  <a:tcPr marT="45768" marB="45768"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A4CE5"/>
                        </a:solidFill>
                      </a:endParaRPr>
                    </a:p>
                  </a:txBody>
                  <a:tcPr marT="45768" marB="45768"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A4CE5"/>
                        </a:solidFill>
                      </a:endParaRPr>
                    </a:p>
                  </a:txBody>
                  <a:tcPr marT="45768" marB="45768">
                    <a:solidFill>
                      <a:srgbClr val="FA4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048000"/>
          <a:ext cx="609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733800"/>
          <a:ext cx="5486402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34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28800" y="4495800"/>
          <a:ext cx="4495799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4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8229600" cy="381000"/>
          </a:xfrm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rgbClr val="FF0000"/>
                </a:solidFill>
              </a:rPr>
              <a:t>* </a:t>
            </a:r>
            <a:r>
              <a:rPr lang="en-US" altLang="en-US" sz="2800" u="sng" smtClean="0">
                <a:solidFill>
                  <a:srgbClr val="FF0000"/>
                </a:solidFill>
              </a:rPr>
              <a:t>Hàng phím trên:</a:t>
            </a:r>
          </a:p>
        </p:txBody>
      </p:sp>
      <p:graphicFrame>
        <p:nvGraphicFramePr>
          <p:cNvPr id="34860" name="Group 44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6997700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295" name="Rectangle 45"/>
          <p:cNvSpPr>
            <a:spLocks noChangeArrowheads="1"/>
          </p:cNvSpPr>
          <p:nvPr/>
        </p:nvSpPr>
        <p:spPr bwMode="auto">
          <a:xfrm>
            <a:off x="685800" y="480060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* </a:t>
            </a:r>
            <a:r>
              <a:rPr lang="en-US" altLang="en-US" sz="2800" u="sng">
                <a:solidFill>
                  <a:srgbClr val="FF0000"/>
                </a:solidFill>
              </a:rPr>
              <a:t>Hàng phím dưới:</a:t>
            </a:r>
          </a:p>
        </p:txBody>
      </p:sp>
      <p:graphicFrame>
        <p:nvGraphicFramePr>
          <p:cNvPr id="34890" name="Group 74"/>
          <p:cNvGraphicFramePr>
            <a:graphicFrameLocks noGrp="1"/>
          </p:cNvGraphicFramePr>
          <p:nvPr/>
        </p:nvGraphicFramePr>
        <p:xfrm>
          <a:off x="762000" y="5638800"/>
          <a:ext cx="4897438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320" name="Rectangle 75"/>
          <p:cNvSpPr>
            <a:spLocks noChangeArrowheads="1"/>
          </p:cNvSpPr>
          <p:nvPr/>
        </p:nvSpPr>
        <p:spPr bwMode="auto">
          <a:xfrm>
            <a:off x="609600" y="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* </a:t>
            </a:r>
            <a:r>
              <a:rPr lang="en-US" altLang="en-US" sz="2800" u="sng">
                <a:solidFill>
                  <a:srgbClr val="FF0000"/>
                </a:solidFill>
              </a:rPr>
              <a:t>Hàng phím số:</a:t>
            </a:r>
          </a:p>
        </p:txBody>
      </p:sp>
      <p:graphicFrame>
        <p:nvGraphicFramePr>
          <p:cNvPr id="34892" name="Group 76"/>
          <p:cNvGraphicFramePr>
            <a:graphicFrameLocks noGrp="1"/>
          </p:cNvGraphicFramePr>
          <p:nvPr/>
        </p:nvGraphicFramePr>
        <p:xfrm>
          <a:off x="381000" y="685800"/>
          <a:ext cx="6997700" cy="7620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Group 44"/>
          <p:cNvGraphicFramePr>
            <a:graphicFrameLocks/>
          </p:cNvGraphicFramePr>
          <p:nvPr/>
        </p:nvGraphicFramePr>
        <p:xfrm>
          <a:off x="457200" y="2209800"/>
          <a:ext cx="6997700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Group 76"/>
          <p:cNvGraphicFramePr>
            <a:graphicFrameLocks noGrp="1"/>
          </p:cNvGraphicFramePr>
          <p:nvPr/>
        </p:nvGraphicFramePr>
        <p:xfrm>
          <a:off x="381000" y="685800"/>
          <a:ext cx="6997700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0" y="3352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n-US" sz="28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en-US" sz="2800" u="sng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Hàng phím cơ sở:</a:t>
            </a:r>
            <a:r>
              <a:rPr lang="en-US" sz="28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8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12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2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800" ker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Group 121"/>
          <p:cNvGraphicFramePr>
            <a:graphicFrameLocks/>
          </p:cNvGraphicFramePr>
          <p:nvPr/>
        </p:nvGraphicFramePr>
        <p:xfrm>
          <a:off x="533400" y="3733800"/>
          <a:ext cx="6732588" cy="762000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Group 121"/>
          <p:cNvGraphicFramePr>
            <a:graphicFrameLocks/>
          </p:cNvGraphicFramePr>
          <p:nvPr/>
        </p:nvGraphicFramePr>
        <p:xfrm>
          <a:off x="533400" y="3736975"/>
          <a:ext cx="6732588" cy="762000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Group 74"/>
          <p:cNvGraphicFramePr>
            <a:graphicFrameLocks noGrp="1"/>
          </p:cNvGraphicFramePr>
          <p:nvPr/>
        </p:nvGraphicFramePr>
        <p:xfrm>
          <a:off x="762000" y="5638800"/>
          <a:ext cx="4897438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95" grpId="0"/>
      <p:bldP spid="1132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76176" bIns="3808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76200" y="2066925"/>
            <a:ext cx="868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n-US" sz="2800"/>
              <a:t> Câu 1: </a:t>
            </a:r>
            <a:r>
              <a:rPr lang="es-ES" altLang="en-US" sz="2800">
                <a:latin typeface=".VnTime" panose="020B7200000000000000" pitchFamily="34" charset="0"/>
              </a:rPr>
              <a:t>Quan s¸t vµ nªu c¸c bé phËn cña chuét m¸y tÝnh? </a:t>
            </a:r>
          </a:p>
        </p:txBody>
      </p:sp>
      <p:pic>
        <p:nvPicPr>
          <p:cNvPr id="100359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03638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7210425" y="4678363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B¸nh lăn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" y="4389438"/>
            <a:ext cx="2971800" cy="990600"/>
            <a:chOff x="240" y="2765"/>
            <a:chExt cx="1872" cy="624"/>
          </a:xfrm>
        </p:grpSpPr>
        <p:sp>
          <p:nvSpPr>
            <p:cNvPr id="5134" name="Text Box 10"/>
            <p:cNvSpPr txBox="1">
              <a:spLocks noChangeArrowheads="1"/>
            </p:cNvSpPr>
            <p:nvPr/>
          </p:nvSpPr>
          <p:spPr bwMode="auto">
            <a:xfrm>
              <a:off x="240" y="3062"/>
              <a:ext cx="11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Nót tr¸i</a:t>
              </a:r>
            </a:p>
          </p:txBody>
        </p:sp>
        <p:sp>
          <p:nvSpPr>
            <p:cNvPr id="5135" name="Line 11"/>
            <p:cNvSpPr>
              <a:spLocks noChangeShapeType="1"/>
            </p:cNvSpPr>
            <p:nvPr/>
          </p:nvSpPr>
          <p:spPr bwMode="auto">
            <a:xfrm flipH="1">
              <a:off x="1104" y="2765"/>
              <a:ext cx="1008" cy="432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19600" y="3276600"/>
            <a:ext cx="4724400" cy="655638"/>
            <a:chOff x="2784" y="2064"/>
            <a:chExt cx="2976" cy="413"/>
          </a:xfrm>
        </p:grpSpPr>
        <p:sp>
          <p:nvSpPr>
            <p:cNvPr id="5132" name="Text Box 13"/>
            <p:cNvSpPr txBox="1">
              <a:spLocks noChangeArrowheads="1"/>
            </p:cNvSpPr>
            <p:nvPr/>
          </p:nvSpPr>
          <p:spPr bwMode="auto">
            <a:xfrm>
              <a:off x="4512" y="2064"/>
              <a:ext cx="12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Nót ph¶i</a:t>
              </a:r>
            </a:p>
          </p:txBody>
        </p:sp>
        <p:sp>
          <p:nvSpPr>
            <p:cNvPr id="5133" name="Line 14"/>
            <p:cNvSpPr>
              <a:spLocks noChangeShapeType="1"/>
            </p:cNvSpPr>
            <p:nvPr/>
          </p:nvSpPr>
          <p:spPr bwMode="auto">
            <a:xfrm flipV="1">
              <a:off x="2784" y="2237"/>
              <a:ext cx="1728" cy="24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67" name="Line 15"/>
          <p:cNvSpPr>
            <a:spLocks noChangeShapeType="1"/>
          </p:cNvSpPr>
          <p:nvPr/>
        </p:nvSpPr>
        <p:spPr bwMode="auto">
          <a:xfrm>
            <a:off x="3886200" y="4008438"/>
            <a:ext cx="3429000" cy="8382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TextBox 1"/>
          <p:cNvSpPr txBox="1">
            <a:spLocks noChangeArrowheads="1"/>
          </p:cNvSpPr>
          <p:nvPr/>
        </p:nvSpPr>
        <p:spPr bwMode="auto">
          <a:xfrm>
            <a:off x="2971800" y="878681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346bd5391a2f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 t="28215" r="22641" b="28897"/>
          <a:stretch>
            <a:fillRect/>
          </a:stretch>
        </p:blipFill>
        <p:spPr bwMode="auto">
          <a:xfrm>
            <a:off x="-19050" y="381000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533400" y="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Cách đặt tay lên bàn phím máy tính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" y="4724400"/>
            <a:ext cx="8610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Hai bàn tay đặt nhẹ lên bàn phím.</a:t>
            </a:r>
          </a:p>
          <a:p>
            <a:pPr algn="just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- Hai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 trỏ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đặt trên hai phím có gai (</a:t>
            </a:r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J).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- Hai ngón cái đặt trên phím cách.</a:t>
            </a:r>
          </a:p>
          <a:p>
            <a:pPr algn="just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- Các ngón khác đặt nhẹ lên các phím như hình.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0" y="274320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/>
              <a:t>	-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Trên bàn phím có hai phím có gai, đó là phím …….và phím ……… Hai phím này thuộc hàng phím ………………, còn gọi là hai phím cơ sở.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819400" y="3151188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3151188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2788" y="3608388"/>
            <a:ext cx="1600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sở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0" y="43434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- Trên bàn phím có phím dài nhất , gọi là phím cách. Phím cách nằm ở hàng phím………. ……….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>
                <a:solidFill>
                  <a:srgbClr val="0066FF"/>
                </a:solidFill>
              </a:rPr>
              <a:t>	Quan sát bàn phím máy tính, thảo luận nhóm 2 bạn điền các chữ còn thiếu vào chỗ chấm (….) để được câu trả lời đúng.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19800" y="4764088"/>
            <a:ext cx="266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cùng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4" grpId="0"/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26670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latin typeface="Verdana" panose="020B0604030504040204" pitchFamily="34" charset="0"/>
              </a:rPr>
              <a:t>      - Trên bàn phím có khu vực chính bao gồm 5 hàng phím: hàng phím số, hàng phím trên, hàng phím cơ sở, hàng phím dưới và hàng phím dưới cùng.</a:t>
            </a:r>
          </a:p>
          <a:p>
            <a:pPr algn="just" eaLnBrk="1" hangingPunct="1"/>
            <a:r>
              <a:rPr lang="en-US" altLang="en-US" sz="2800" b="1">
                <a:latin typeface="Verdana" panose="020B0604030504040204" pitchFamily="34" charset="0"/>
              </a:rPr>
              <a:t>     - Hai phím có gai </a:t>
            </a:r>
            <a:r>
              <a:rPr lang="en-US" altLang="en-US" sz="2800" b="1">
                <a:solidFill>
                  <a:srgbClr val="0066FF"/>
                </a:solidFill>
                <a:latin typeface="Verdana" panose="020B0604030504040204" pitchFamily="34" charset="0"/>
              </a:rPr>
              <a:t>(F và J) </a:t>
            </a:r>
            <a:r>
              <a:rPr lang="en-US" altLang="en-US" sz="2800" b="1">
                <a:latin typeface="Verdana" panose="020B0604030504040204" pitchFamily="34" charset="0"/>
              </a:rPr>
              <a:t>nằm ở hàng phím cơ sở, phím cách nằm ở hàng phím dưới cùng.</a:t>
            </a:r>
          </a:p>
          <a:p>
            <a:pPr algn="just" eaLnBrk="1" hangingPunct="1"/>
            <a:r>
              <a:rPr lang="en-US" altLang="en-US" sz="2800" b="1">
                <a:solidFill>
                  <a:srgbClr val="0066FF"/>
                </a:solidFill>
                <a:latin typeface="Verdana" panose="020B0604030504040204" pitchFamily="34" charset="0"/>
              </a:rPr>
              <a:t>    *Cách đặt tay lên bàn phím: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altLang="en-US" sz="2800" b="1">
                <a:latin typeface="Verdana" panose="020B0604030504040204" pitchFamily="34" charset="0"/>
              </a:rPr>
              <a:t> Hai bàn tay đặt nhẹ lên phím;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altLang="en-US" sz="2800" b="1">
                <a:latin typeface="Verdana" panose="020B0604030504040204" pitchFamily="34" charset="0"/>
              </a:rPr>
              <a:t> Hai </a:t>
            </a:r>
            <a:r>
              <a:rPr lang="en-US" altLang="en-US" sz="2800" b="1">
                <a:solidFill>
                  <a:srgbClr val="FF0000"/>
                </a:solidFill>
                <a:latin typeface="Verdana" panose="020B0604030504040204" pitchFamily="34" charset="0"/>
              </a:rPr>
              <a:t>ngón trỏ </a:t>
            </a:r>
            <a:r>
              <a:rPr lang="en-US" altLang="en-US" sz="2800" b="1">
                <a:latin typeface="Verdana" panose="020B0604030504040204" pitchFamily="34" charset="0"/>
              </a:rPr>
              <a:t>đặt trên hai phím có gai </a:t>
            </a:r>
            <a:r>
              <a:rPr lang="en-US" altLang="en-US" sz="2800" b="1">
                <a:solidFill>
                  <a:srgbClr val="0066FF"/>
                </a:solidFill>
                <a:latin typeface="Verdana" panose="020B0604030504040204" pitchFamily="34" charset="0"/>
              </a:rPr>
              <a:t>F</a:t>
            </a:r>
            <a:r>
              <a:rPr lang="en-US" altLang="en-US" sz="2800" b="1">
                <a:latin typeface="Verdana" panose="020B0604030504040204" pitchFamily="34" charset="0"/>
              </a:rPr>
              <a:t>, </a:t>
            </a:r>
            <a:r>
              <a:rPr lang="en-US" altLang="en-US" sz="2800" b="1">
                <a:solidFill>
                  <a:srgbClr val="0066FF"/>
                </a:solidFill>
                <a:latin typeface="Verdana" panose="020B0604030504040204" pitchFamily="34" charset="0"/>
              </a:rPr>
              <a:t>J</a:t>
            </a:r>
            <a:r>
              <a:rPr lang="en-US" altLang="en-US" sz="2800" b="1">
                <a:latin typeface="Verdana" panose="020B0604030504040204" pitchFamily="34" charset="0"/>
              </a:rPr>
              <a:t>;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altLang="en-US" sz="2800" b="1">
                <a:latin typeface="Verdana" panose="020B0604030504040204" pitchFamily="34" charset="0"/>
              </a:rPr>
              <a:t> Hai ngón cái đặt lên phím cách;</a:t>
            </a:r>
          </a:p>
          <a:p>
            <a:pPr algn="just" eaLnBrk="1" hangingPunct="1"/>
            <a:endParaRPr lang="en-US" altLang="en-US" sz="3200" b="1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just" eaLnBrk="1" hangingPunct="1"/>
            <a:r>
              <a:rPr lang="en-US" altLang="en-US" sz="3200" b="1">
                <a:solidFill>
                  <a:srgbClr val="FF0000"/>
                </a:solidFill>
                <a:latin typeface="Verdana" panose="020B0604030504040204" pitchFamily="34" charset="0"/>
              </a:rPr>
              <a:t>  </a:t>
            </a:r>
          </a:p>
        </p:txBody>
      </p:sp>
      <p:sp>
        <p:nvSpPr>
          <p:cNvPr id="25603" name="Text Box 343"/>
          <p:cNvSpPr txBox="1">
            <a:spLocks noChangeArrowheads="1"/>
          </p:cNvSpPr>
          <p:nvPr/>
        </p:nvSpPr>
        <p:spPr bwMode="auto">
          <a:xfrm>
            <a:off x="609600" y="3048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u="sng">
                <a:solidFill>
                  <a:srgbClr val="FF33CC"/>
                </a:solidFill>
              </a:rPr>
              <a:t>Ghi nhớ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42" y="1217474"/>
            <a:ext cx="912119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TRÒ CHƠI</a:t>
            </a: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“AI LÀ TRIỆU PHÚ”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7924800" y="16764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" name="Oval 3"/>
          <p:cNvSpPr/>
          <p:nvPr/>
        </p:nvSpPr>
        <p:spPr>
          <a:xfrm>
            <a:off x="7947025" y="16764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7947025" y="16795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981950" y="16764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7972425" y="16764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7947025" y="16795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38200" y="3594100"/>
            <a:ext cx="283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Hàng phím số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79938" y="3594100"/>
            <a:ext cx="364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Hàng phím trên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33425" y="4478338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Hàng phím cơ sở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646613" y="4478338"/>
            <a:ext cx="328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Hàng phím dưới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52155" r="42465" b="32092"/>
          <a:stretch>
            <a:fillRect/>
          </a:stretch>
        </p:blipFill>
        <p:spPr bwMode="auto">
          <a:xfrm>
            <a:off x="1047750" y="2362200"/>
            <a:ext cx="6858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TextBox 19"/>
          <p:cNvSpPr txBox="1">
            <a:spLocks noChangeArrowheads="1"/>
          </p:cNvSpPr>
          <p:nvPr/>
        </p:nvSpPr>
        <p:spPr bwMode="auto">
          <a:xfrm>
            <a:off x="1066800" y="8382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66FF"/>
                </a:solidFill>
              </a:rPr>
              <a:t>1. Đây là hàng phím nào?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38293" r="39738" b="45276"/>
          <a:stretch>
            <a:fillRect/>
          </a:stretch>
        </p:blipFill>
        <p:spPr bwMode="auto">
          <a:xfrm>
            <a:off x="457200" y="1905000"/>
            <a:ext cx="829786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681" name="TextBox 19"/>
          <p:cNvSpPr txBox="1">
            <a:spLocks noChangeArrowheads="1"/>
          </p:cNvSpPr>
          <p:nvPr/>
        </p:nvSpPr>
        <p:spPr bwMode="auto">
          <a:xfrm>
            <a:off x="1066800" y="8382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66FF"/>
                </a:solidFill>
              </a:rPr>
              <a:t>2. Đây là hàng phím nào?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38200" y="3594100"/>
            <a:ext cx="283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Hàng phím số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579938" y="3594100"/>
            <a:ext cx="364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Hàng phím trên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33425" y="4478338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Hàng phím cơ sở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646613" y="4478338"/>
            <a:ext cx="328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Hàng phím dưới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66409" r="44510" b="18985"/>
          <a:stretch>
            <a:fillRect/>
          </a:stretch>
        </p:blipFill>
        <p:spPr bwMode="auto">
          <a:xfrm>
            <a:off x="1066800" y="1893888"/>
            <a:ext cx="653891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705" name="TextBox 19"/>
          <p:cNvSpPr txBox="1">
            <a:spLocks noChangeArrowheads="1"/>
          </p:cNvSpPr>
          <p:nvPr/>
        </p:nvSpPr>
        <p:spPr bwMode="auto">
          <a:xfrm>
            <a:off x="1066800" y="8382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66FF"/>
                </a:solidFill>
              </a:rPr>
              <a:t>3. Đây là hàng phím nào?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38200" y="3594100"/>
            <a:ext cx="283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Hàng phím số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579938" y="3594100"/>
            <a:ext cx="364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Hàng phím trên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33425" y="4478338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Hàng phím cơ sở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646613" y="4478338"/>
            <a:ext cx="328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Hàng phím dưới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42465" b="61942"/>
          <a:stretch>
            <a:fillRect/>
          </a:stretch>
        </p:blipFill>
        <p:spPr bwMode="auto">
          <a:xfrm>
            <a:off x="685800" y="1825625"/>
            <a:ext cx="7296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0729" name="TextBox 19"/>
          <p:cNvSpPr txBox="1">
            <a:spLocks noChangeArrowheads="1"/>
          </p:cNvSpPr>
          <p:nvPr/>
        </p:nvSpPr>
        <p:spPr bwMode="auto">
          <a:xfrm>
            <a:off x="1066800" y="8382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66FF"/>
                </a:solidFill>
              </a:rPr>
              <a:t>4. Đây là hàng phím nào?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38200" y="3594100"/>
            <a:ext cx="283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Hàng phím số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579938" y="3594100"/>
            <a:ext cx="364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Hàng phím trên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33425" y="4478338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Hàng phím cơ sở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646613" y="4478338"/>
            <a:ext cx="328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Hàng phím dưới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8475" y="273685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F và K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54650" y="2732088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G và J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4675" y="3616325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F và J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54650" y="3538538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A và H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116013" y="28860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  <a:contourClr>
              <a:srgbClr val="66FF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A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154113" y="37306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  <a:contourClr>
              <a:srgbClr val="66FF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C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879975" y="28098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  <a:contourClr>
              <a:srgbClr val="66FF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B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4840288" y="36925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  <a:contourClr>
              <a:srgbClr val="66FF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D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538288" y="1135063"/>
            <a:ext cx="5453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FF"/>
                </a:solidFill>
              </a:rPr>
              <a:t>Hai phím có gai là: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693738" y="1173163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5)</a:t>
            </a:r>
          </a:p>
        </p:txBody>
      </p:sp>
      <p:sp>
        <p:nvSpPr>
          <p:cNvPr id="14" name="Oval 13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8" grpId="0" animBg="1"/>
      <p:bldP spid="9" grpId="0" animBg="1"/>
      <p:bldP spid="9" grpId="1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7663" y="1755775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FF"/>
                </a:solidFill>
              </a:rPr>
              <a:t>6. Hai phím có gai F và J thuộc hàng phím nào?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143000" y="3124200"/>
            <a:ext cx="283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Hàng phím số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884738" y="3124200"/>
            <a:ext cx="364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Hàng phím trên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038225" y="4008438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Hàng phím cơ sở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951413" y="4008438"/>
            <a:ext cx="328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Hàng phím dưới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76176" bIns="3808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51208" name="Picture 8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2952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3200400"/>
            <a:ext cx="4664075" cy="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51210" name="Group 10"/>
          <p:cNvGraphicFramePr>
            <a:graphicFrameLocks noGrp="1"/>
          </p:cNvGraphicFramePr>
          <p:nvPr/>
        </p:nvGraphicFramePr>
        <p:xfrm>
          <a:off x="533400" y="2590800"/>
          <a:ext cx="4495800" cy="2743200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Symbol" pitchFamily="18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H" pitchFamily="34" charset="0"/>
                          <a:cs typeface="Arial" charset="0"/>
                        </a:rPr>
                        <a:t>- </a:t>
                      </a: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C</a:t>
                      </a: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Çm chuét b»ng tay ph¶i</a:t>
                      </a: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, ngãn trá ®Æt vµo nót tr¸i cña chuét, ngãn giữa ®Æt vµo nót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ph¶i</a:t>
                      </a: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 cña chuét.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Symbol" pitchFamily="18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Ngón cái và các ngón còn lại cầm giữ hai bên chuột.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1219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54" name="Rectangle 17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55" name="Rectangle 18"/>
          <p:cNvSpPr>
            <a:spLocks noChangeArrowheads="1"/>
          </p:cNvSpPr>
          <p:nvPr/>
        </p:nvSpPr>
        <p:spPr bwMode="auto">
          <a:xfrm>
            <a:off x="0" y="3292475"/>
            <a:ext cx="269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200">
                <a:latin typeface=".VnArial" panose="020B7200000000000000" pitchFamily="34" charset="0"/>
                <a:cs typeface="Times New Roman" panose="02020603050405020304" pitchFamily="18" charset="0"/>
              </a:rPr>
              <a:t>, </a:t>
            </a:r>
            <a:endParaRPr lang="pt-BR" altLang="en-US"/>
          </a:p>
        </p:txBody>
      </p:sp>
      <p:sp>
        <p:nvSpPr>
          <p:cNvPr id="6156" name="Rectangle 1"/>
          <p:cNvSpPr>
            <a:spLocks noChangeArrowheads="1"/>
          </p:cNvSpPr>
          <p:nvPr/>
        </p:nvSpPr>
        <p:spPr bwMode="auto">
          <a:xfrm>
            <a:off x="457200" y="1462088"/>
            <a:ext cx="564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n-US" sz="2800">
                <a:latin typeface=".VnTime" panose="020B7200000000000000" pitchFamily="34" charset="0"/>
              </a:rPr>
              <a:t>C©u 2: Nªu c¸ch cÇm chuét m¸y tÝnh?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19125" y="156368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FF"/>
                </a:solidFill>
              </a:rPr>
              <a:t>7. Phím số 0 thuộc hàng phím nào?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066800" y="2743200"/>
            <a:ext cx="283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Hàng phím số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808538" y="2743200"/>
            <a:ext cx="364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Hàng phím trên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962025" y="3627438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Hàng phím cơ sở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875213" y="3627438"/>
            <a:ext cx="328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Hàng phím dưới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73075" y="1560513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FF"/>
                </a:solidFill>
              </a:rPr>
              <a:t>8. Phím  A thuộc hàng phím nào?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990600" y="2895600"/>
            <a:ext cx="283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Hàng phím số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732338" y="2895600"/>
            <a:ext cx="364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Hàng phím trên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885825" y="3779838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Hàng phím cơ sở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799013" y="3779838"/>
            <a:ext cx="328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Hàng phím dưới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FF"/>
                </a:solidFill>
              </a:rPr>
              <a:t>9. Phím  C thuộc hàng phím nào?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990600" y="3124200"/>
            <a:ext cx="283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Hàng phím số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732338" y="3124200"/>
            <a:ext cx="364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Hàng phím trên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885825" y="4008438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Hàng phím cơ sở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799013" y="4008438"/>
            <a:ext cx="328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Hàng phím dưới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202723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FF"/>
                </a:solidFill>
              </a:rPr>
              <a:t>10. Khu vực chính của bàn phím có bao nhiêu hàng?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3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4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715000" y="3849688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6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5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FF"/>
                </a:solidFill>
              </a:rPr>
              <a:t>11. Phím cách thuộc hàng phím nào ?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38200" y="3163888"/>
            <a:ext cx="283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Hàng phím số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579938" y="3163888"/>
            <a:ext cx="364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Hàng phím trên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33425" y="4048125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Hàng phím dưới 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572000" y="4048125"/>
            <a:ext cx="4230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Hàng phím dưới cùng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1941513"/>
            <a:ext cx="8489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FF"/>
                </a:solidFill>
              </a:rPr>
              <a:t>12. Cách đặt tay đúng trên bàn phím là 2 ngón trỏ đặt trên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416050" y="3232150"/>
            <a:ext cx="5060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Đặt trên phím cách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435100" y="3968750"/>
            <a:ext cx="466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Đặt trên phím F và J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1436688" y="5343525"/>
            <a:ext cx="389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Đặt trên phím H và J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435100" y="4660900"/>
            <a:ext cx="4027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Đặt trên phím F và G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3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162800" y="2743200"/>
            <a:ext cx="1828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5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7600" y="685800"/>
            <a:ext cx="152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4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27660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4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4762500"/>
            <a:ext cx="1752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32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7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8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21832" y="3450432"/>
            <a:ext cx="66722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20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15000" y="3429000"/>
            <a:ext cx="662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8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4206875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9" descr="b25788865kk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5821363"/>
            <a:ext cx="38862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2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1" name="WordArt 10" descr="Green marble"/>
          <p:cNvSpPr>
            <a:spLocks noChangeArrowheads="1" noChangeShapeType="1" noTextEdit="1"/>
          </p:cNvSpPr>
          <p:nvPr/>
        </p:nvSpPr>
        <p:spPr bwMode="auto">
          <a:xfrm>
            <a:off x="914400" y="4154488"/>
            <a:ext cx="7124700" cy="1179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19578596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19578596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19578596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19578596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19578596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19578596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19578596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19578596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19578596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19578596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19578596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19578596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19578596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2" name="WordArt 10" descr="Green marble"/>
          <p:cNvSpPr>
            <a:spLocks noChangeArrowheads="1" noChangeShapeType="1" noTextEdit="1"/>
          </p:cNvSpPr>
          <p:nvPr/>
        </p:nvSpPr>
        <p:spPr bwMode="auto">
          <a:xfrm>
            <a:off x="1447800" y="1676400"/>
            <a:ext cx="64770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227000" prstMaterial="legacyMatte">
              <a:extrusionClr>
                <a:srgbClr val="3399FF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TIẾT HỌC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01" y="3283481"/>
            <a:ext cx="2522599" cy="1958760"/>
          </a:xfrm>
          <a:prstGeom prst="rect">
            <a:avLst/>
          </a:prstGeom>
        </p:spPr>
      </p:pic>
      <p:sp>
        <p:nvSpPr>
          <p:cNvPr id="4098" name="WordArt 21"/>
          <p:cNvSpPr>
            <a:spLocks noChangeArrowheads="1" noChangeShapeType="1" noTextEdit="1"/>
          </p:cNvSpPr>
          <p:nvPr/>
        </p:nvSpPr>
        <p:spPr bwMode="auto">
          <a:xfrm>
            <a:off x="1892048" y="484750"/>
            <a:ext cx="1600200" cy="800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27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Chủ đề </a:t>
            </a:r>
            <a:r>
              <a:rPr lang="vi-VN" sz="27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I</a:t>
            </a:r>
            <a:endParaRPr lang="en-US" sz="27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265787"/>
            <a:ext cx="9144000" cy="6516013"/>
            <a:chOff x="0" y="0"/>
            <a:chExt cx="9144000" cy="6858000"/>
          </a:xfrm>
        </p:grpSpPr>
        <p:pic>
          <p:nvPicPr>
            <p:cNvPr id="4099" name="Picture 22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7850188" y="1587"/>
              <a:ext cx="1295400" cy="129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23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676400" cy="167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24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7391400" y="5110163"/>
              <a:ext cx="1752600" cy="174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2" name="Picture 25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00840" y="5581705"/>
            <a:ext cx="1257300" cy="125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WordArt 26"/>
          <p:cNvSpPr>
            <a:spLocks noChangeArrowheads="1" noChangeShapeType="1" noTextEdit="1"/>
          </p:cNvSpPr>
          <p:nvPr/>
        </p:nvSpPr>
        <p:spPr bwMode="auto">
          <a:xfrm>
            <a:off x="2699075" y="1474624"/>
            <a:ext cx="4990317" cy="6351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LÀM QUEN VỚI MÁY TÍNH</a:t>
            </a:r>
            <a:endParaRPr lang="en-US" sz="27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01789" y="2423092"/>
            <a:ext cx="711241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5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405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4: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Bàn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phím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máy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tính</a:t>
            </a:r>
            <a:endParaRPr lang="en-US" sz="405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Group 158"/>
          <p:cNvGrpSpPr>
            <a:grpSpLocks/>
          </p:cNvGrpSpPr>
          <p:nvPr/>
        </p:nvGrpSpPr>
        <p:grpSpPr bwMode="auto">
          <a:xfrm>
            <a:off x="1057637" y="4824843"/>
            <a:ext cx="1485900" cy="1085850"/>
            <a:chOff x="5760" y="2544"/>
            <a:chExt cx="1111" cy="768"/>
          </a:xfrm>
        </p:grpSpPr>
        <p:pic>
          <p:nvPicPr>
            <p:cNvPr id="19" name="Picture 159" descr="FLOWERS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0" descr="aaf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158"/>
          <p:cNvGrpSpPr>
            <a:grpSpLocks/>
          </p:cNvGrpSpPr>
          <p:nvPr/>
        </p:nvGrpSpPr>
        <p:grpSpPr bwMode="auto">
          <a:xfrm>
            <a:off x="6946442" y="5121122"/>
            <a:ext cx="1485900" cy="1085850"/>
            <a:chOff x="5760" y="2544"/>
            <a:chExt cx="1111" cy="768"/>
          </a:xfrm>
        </p:grpSpPr>
        <p:pic>
          <p:nvPicPr>
            <p:cNvPr id="22" name="Picture 159" descr="FLOWERS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60" descr="aaf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2" descr="rose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8809" y="3376309"/>
            <a:ext cx="5294441" cy="3515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143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66687" y="1828800"/>
          <a:ext cx="8810625" cy="4832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685800" y="2286000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066800" y="38862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685800" y="5373688"/>
            <a:ext cx="45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447800" y="762000"/>
            <a:ext cx="64389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 PHÍM MÁY TÍNH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3399"/>
                </a:solidFill>
              </a:rPr>
              <a:t>MỘT VÀI HÌNH ẢNH VỀ BÀN PHÍM</a:t>
            </a:r>
          </a:p>
        </p:txBody>
      </p:sp>
      <p:pic>
        <p:nvPicPr>
          <p:cNvPr id="9219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650875" y="26606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536575" y="433388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05700" y="50577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4613" y="4953000"/>
            <a:ext cx="1905001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97788" y="5873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10163" y="5541963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28850" y="54260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83500" y="26225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6" name="Picture 30" descr="41264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55725"/>
            <a:ext cx="69135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3492" name="Picture 4" descr="Colorvis-CB38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624013"/>
            <a:ext cx="698976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650875" y="26606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536575" y="433388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05700" y="50577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4613" y="4953000"/>
            <a:ext cx="1905001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97788" y="5873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10163" y="5541963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28850" y="54260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83500" y="26225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34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4516" name="Picture 4" descr="b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16038"/>
            <a:ext cx="6799262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650875" y="26606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536575" y="433388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05700" y="50577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4613" y="4953000"/>
            <a:ext cx="1905001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97788" y="5873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10163" y="5541963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28850" y="54260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83500" y="26225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5541" name="Picture 5" descr="20875828-images1873435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277938"/>
            <a:ext cx="6491287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650875" y="26606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536575" y="433388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05700" y="50577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4613" y="4953000"/>
            <a:ext cx="1905001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97788" y="5873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10163" y="5541963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28850" y="54260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83500" y="26225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</TotalTime>
  <Words>1059</Words>
  <Application>Microsoft Office PowerPoint</Application>
  <PresentationFormat>On-screen Show (4:3)</PresentationFormat>
  <Paragraphs>340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VÀI HÌNH ẢNH VỀ BÀN PHÍM</vt:lpstr>
      <vt:lpstr>PowerPoint Presentation</vt:lpstr>
      <vt:lpstr>PowerPoint Presentation</vt:lpstr>
      <vt:lpstr>PowerPoint Presentation</vt:lpstr>
      <vt:lpstr>Ho¹t ®éng c¬ b¶n  </vt:lpstr>
      <vt:lpstr>       2. Khu vùc chÝnh cña bµn phÝm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Hàng phím trên: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</dc:title>
  <dc:creator>SON</dc:creator>
  <cp:lastModifiedBy>Admin</cp:lastModifiedBy>
  <cp:revision>168</cp:revision>
  <dcterms:created xsi:type="dcterms:W3CDTF">2008-03-09T14:33:50Z</dcterms:created>
  <dcterms:modified xsi:type="dcterms:W3CDTF">2021-03-26T08:47:40Z</dcterms:modified>
</cp:coreProperties>
</file>