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32"/>
  </p:notesMasterIdLst>
  <p:sldIdLst>
    <p:sldId id="340" r:id="rId2"/>
    <p:sldId id="404" r:id="rId3"/>
    <p:sldId id="342" r:id="rId4"/>
    <p:sldId id="371" r:id="rId5"/>
    <p:sldId id="390" r:id="rId6"/>
    <p:sldId id="407" r:id="rId7"/>
    <p:sldId id="359" r:id="rId8"/>
    <p:sldId id="362" r:id="rId9"/>
    <p:sldId id="391" r:id="rId10"/>
    <p:sldId id="392" r:id="rId11"/>
    <p:sldId id="388" r:id="rId12"/>
    <p:sldId id="385" r:id="rId13"/>
    <p:sldId id="403" r:id="rId14"/>
    <p:sldId id="409" r:id="rId15"/>
    <p:sldId id="410" r:id="rId16"/>
    <p:sldId id="411" r:id="rId17"/>
    <p:sldId id="439" r:id="rId18"/>
    <p:sldId id="440" r:id="rId19"/>
    <p:sldId id="405" r:id="rId20"/>
    <p:sldId id="374" r:id="rId21"/>
    <p:sldId id="438" r:id="rId22"/>
    <p:sldId id="437" r:id="rId23"/>
    <p:sldId id="401" r:id="rId24"/>
    <p:sldId id="366" r:id="rId25"/>
    <p:sldId id="365" r:id="rId26"/>
    <p:sldId id="367" r:id="rId27"/>
    <p:sldId id="398" r:id="rId28"/>
    <p:sldId id="369" r:id="rId29"/>
    <p:sldId id="370" r:id="rId30"/>
    <p:sldId id="368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FF"/>
    <a:srgbClr val="0000CC"/>
    <a:srgbClr val="49B756"/>
    <a:srgbClr val="38AA4E"/>
    <a:srgbClr val="FFCCCC"/>
    <a:srgbClr val="FF99CC"/>
    <a:srgbClr val="660033"/>
    <a:srgbClr val="000066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>
      <p:cViewPr varScale="1">
        <p:scale>
          <a:sx n="88" d="100"/>
          <a:sy n="88" d="100"/>
        </p:scale>
        <p:origin x="1344" y="62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8E5A720D-178F-4880-BFF4-68C03B17C1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85446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E5A720D-178F-4880-BFF4-68C03B17C118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339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32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2636340-CD10-434A-AD8A-A36531D595E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5877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DF6EACB-9893-46C3-A996-4767F4393CF6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841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22B3FE-8C9B-4A29-842F-4D798D8C941C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6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4DB6FC-8B5A-49E2-BB71-B165F1F8ED2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625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D6E830-E516-4A42-B078-2187DAF768E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247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BBACD2-43A0-429D-8F9E-73619BEC428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243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D97154-3812-44BC-947E-341FA29205C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00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04CFEA0-B269-4F90-9BE8-A22FC82A3B6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393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30D20ED-B10B-40D0-B3E0-E4A117FDA89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7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A59279-A010-47EC-B208-17A0C2B167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919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0E664A-DFB7-4E1B-B3DF-AEAF044FE66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904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wmf"/><Relationship Id="rId3" Type="http://schemas.openxmlformats.org/officeDocument/2006/relationships/image" Target="../media/image2.gif"/><Relationship Id="rId7" Type="http://schemas.openxmlformats.org/officeDocument/2006/relationships/image" Target="../media/image6.w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wmf"/><Relationship Id="rId5" Type="http://schemas.openxmlformats.org/officeDocument/2006/relationships/image" Target="../media/image4.jpeg"/><Relationship Id="rId4" Type="http://schemas.openxmlformats.org/officeDocument/2006/relationships/image" Target="../media/image3.wmf"/><Relationship Id="rId9" Type="http://schemas.openxmlformats.org/officeDocument/2006/relationships/image" Target="../media/image8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5.wmf"/><Relationship Id="rId7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wmf"/><Relationship Id="rId5" Type="http://schemas.openxmlformats.org/officeDocument/2006/relationships/image" Target="../media/image7.wmf"/><Relationship Id="rId4" Type="http://schemas.openxmlformats.org/officeDocument/2006/relationships/image" Target="../media/image6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Admin\Desktop\Bai%20day%20on%20line%201\TUAN%2021%20PHONG%20D&#7882;CH\Tap%20vi&#234;t%20on%20t&#226;p\b&#224;i%2089%20I&#202;P%20-%20LI&#7870;P%20-%20&#431;&#7898;P%20-%20M&#431;&#7898;P\GHi%20&#226;m%20tap%20viet\VIET%20VO.m4a" TargetMode="External"/><Relationship Id="rId6" Type="http://schemas.openxmlformats.org/officeDocument/2006/relationships/image" Target="../media/image25.jpeg"/><Relationship Id="rId5" Type="http://schemas.openxmlformats.org/officeDocument/2006/relationships/image" Target="../media/image24.wmf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2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gif"/><Relationship Id="rId12" Type="http://schemas.openxmlformats.org/officeDocument/2006/relationships/image" Target="../media/image36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gif"/><Relationship Id="rId11" Type="http://schemas.openxmlformats.org/officeDocument/2006/relationships/image" Target="../media/image35.gif"/><Relationship Id="rId5" Type="http://schemas.openxmlformats.org/officeDocument/2006/relationships/image" Target="../media/image29.gif"/><Relationship Id="rId10" Type="http://schemas.openxmlformats.org/officeDocument/2006/relationships/image" Target="../media/image34.gif"/><Relationship Id="rId4" Type="http://schemas.openxmlformats.org/officeDocument/2006/relationships/audio" Target="../media/audio2.wav"/><Relationship Id="rId9" Type="http://schemas.openxmlformats.org/officeDocument/2006/relationships/image" Target="../media/image33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8.png"/><Relationship Id="rId5" Type="http://schemas.openxmlformats.org/officeDocument/2006/relationships/image" Target="../media/image33.gif"/><Relationship Id="rId4" Type="http://schemas.openxmlformats.org/officeDocument/2006/relationships/image" Target="../media/image3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gif"/><Relationship Id="rId5" Type="http://schemas.openxmlformats.org/officeDocument/2006/relationships/image" Target="../media/image43.gif"/><Relationship Id="rId4" Type="http://schemas.openxmlformats.org/officeDocument/2006/relationships/image" Target="../media/image42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image" Target="../media/image44.gif"/><Relationship Id="rId7" Type="http://schemas.openxmlformats.org/officeDocument/2006/relationships/image" Target="../media/image4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2.gif"/><Relationship Id="rId10" Type="http://schemas.openxmlformats.org/officeDocument/2006/relationships/image" Target="../media/image33.gif"/><Relationship Id="rId4" Type="http://schemas.openxmlformats.org/officeDocument/2006/relationships/image" Target="../media/image41.gif"/><Relationship Id="rId9" Type="http://schemas.openxmlformats.org/officeDocument/2006/relationships/image" Target="../media/image3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gif"/><Relationship Id="rId5" Type="http://schemas.openxmlformats.org/officeDocument/2006/relationships/image" Target="../media/image47.jpeg"/><Relationship Id="rId4" Type="http://schemas.openxmlformats.org/officeDocument/2006/relationships/image" Target="../media/image46.gi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4" descr="MCj04358090000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10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48600" y="434497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11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38100" y="228600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4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191786" y="1452603"/>
            <a:ext cx="19050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5" descr="Dove-02-jun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0220" y="2023656"/>
            <a:ext cx="1676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WordArt 11"/>
          <p:cNvSpPr>
            <a:spLocks noChangeArrowheads="1" noChangeShapeType="1" noTextEdit="1"/>
          </p:cNvSpPr>
          <p:nvPr/>
        </p:nvSpPr>
        <p:spPr bwMode="auto">
          <a:xfrm>
            <a:off x="1416298" y="4267200"/>
            <a:ext cx="62484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BÀI 34: </a:t>
            </a:r>
            <a:r>
              <a:rPr lang="en-US" sz="3600" b="1" kern="10" err="1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</a:t>
            </a:r>
            <a:r>
              <a:rPr lang="en-US" sz="3600" b="1" kern="10" err="1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3600" b="1" kern="1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m  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081" name="Picture 12" descr="Firewrk8"/>
          <p:cNvPicPr>
            <a:picLocks noChangeAspect="1" noChangeArrowheads="1"/>
          </p:cNvPicPr>
          <p:nvPr/>
        </p:nvPicPr>
        <p:blipFill>
          <a:blip r:embed="rId4">
            <a:lum bright="6000" contrast="30000"/>
          </a:blip>
          <a:srcRect/>
          <a:stretch>
            <a:fillRect/>
          </a:stretch>
        </p:blipFill>
        <p:spPr bwMode="auto">
          <a:xfrm>
            <a:off x="6923213" y="5045976"/>
            <a:ext cx="1905000" cy="1492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2" name="WordArt 15"/>
          <p:cNvSpPr>
            <a:spLocks noChangeArrowheads="1" noChangeShapeType="1" noTextEdit="1"/>
          </p:cNvSpPr>
          <p:nvPr/>
        </p:nvSpPr>
        <p:spPr bwMode="auto">
          <a:xfrm>
            <a:off x="1656484" y="3214165"/>
            <a:ext cx="5867400" cy="600681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 – LỚP 1</a:t>
            </a:r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670797" y="1769958"/>
            <a:ext cx="1739403" cy="1005761"/>
            <a:chOff x="5225" y="9335"/>
            <a:chExt cx="2520" cy="1750"/>
          </a:xfrm>
        </p:grpSpPr>
        <p:sp>
          <p:nvSpPr>
            <p:cNvPr id="15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5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3085" name="Picture 26" descr="cosmoS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6" name="Picture 25" descr="BOOK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7" name="Picture 24" descr="BOOK1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88" name="Picture 23" descr="QUILLPEN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089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3090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3091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3092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sp>
        <p:nvSpPr>
          <p:cNvPr id="21" name="WordArt 9"/>
          <p:cNvSpPr>
            <a:spLocks noChangeArrowheads="1" noChangeShapeType="1" noTextEdit="1"/>
          </p:cNvSpPr>
          <p:nvPr/>
        </p:nvSpPr>
        <p:spPr bwMode="auto">
          <a:xfrm>
            <a:off x="984957" y="290125"/>
            <a:ext cx="7010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PHÒNG GD &amp; ĐT QUẬN LONG BIÊN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p:transition advTm="6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1021775" y="330062"/>
            <a:ext cx="7086600" cy="4562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612527" y="4953000"/>
            <a:ext cx="4251615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 sâm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08034" y="4949199"/>
            <a:ext cx="3886361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127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060831" y="392722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-110740" y="3950677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quả cam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895602" y="396240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tăm tre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9" y="1600199"/>
            <a:ext cx="2544971" cy="2574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2" y="1600200"/>
            <a:ext cx="2667000" cy="25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5867400" y="1600201"/>
            <a:ext cx="2645928" cy="2548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872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-6925" y="61546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44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44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303632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cam   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khám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0421" y="3059811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44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ằm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473875" y="2939594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nhẩm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096000" y="5460281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ủ sâm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76200" y="555380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5550340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4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44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419084" y="2209800"/>
            <a:ext cx="2054791" cy="1295400"/>
          </a:xfrm>
          <a:prstGeom prst="rect">
            <a:avLst/>
          </a:prstGeom>
          <a:noFill/>
          <a:ln w="38100">
            <a:solidFill>
              <a:srgbClr val="FFFF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514" y="4961902"/>
            <a:ext cx="1620715" cy="998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224" y="4955443"/>
            <a:ext cx="1580887" cy="100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\Desktop\BÀI 34- TUAN 7- TV\củ sâm to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0" r="29317"/>
          <a:stretch/>
        </p:blipFill>
        <p:spPr bwMode="auto">
          <a:xfrm>
            <a:off x="6521119" y="4911901"/>
            <a:ext cx="1752600" cy="1019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281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>
            <a:extLst>
              <a:ext uri="{FF2B5EF4-FFF2-40B4-BE49-F238E27FC236}">
                <a16:creationId xmlns:a16="http://schemas.microsoft.com/office/drawing/2014/main" id="{4B46DF8A-1CAE-41AB-AF0D-9BE955DFAE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5" y="1066800"/>
            <a:ext cx="9138047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AutoShape 10">
            <a:extLst>
              <a:ext uri="{FF2B5EF4-FFF2-40B4-BE49-F238E27FC236}">
                <a16:creationId xmlns:a16="http://schemas.microsoft.com/office/drawing/2014/main" id="{45B27D8A-34FE-448F-A4AD-7A2AE8BEB4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71701" y="2384823"/>
            <a:ext cx="4812506" cy="1729978"/>
          </a:xfrm>
          <a:prstGeom prst="horizontalScroll">
            <a:avLst>
              <a:gd name="adj" fmla="val 12500"/>
            </a:avLst>
          </a:prstGeom>
          <a:solidFill>
            <a:srgbClr val="D7E927"/>
          </a:solidFill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2700">
              <a:solidFill>
                <a:schemeClr val="folHlink"/>
              </a:solidFill>
            </a:endParaRPr>
          </a:p>
        </p:txBody>
      </p:sp>
      <p:sp>
        <p:nvSpPr>
          <p:cNvPr id="3277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450" y="2686050"/>
            <a:ext cx="44005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5400" b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vi-VN" altLang="en-US" sz="5400" b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altLang="en-US" sz="5400" b="1" dirty="0">
              <a:solidFill>
                <a:srgbClr val="0099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842194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0 A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199" y="76200"/>
            <a:ext cx="9026769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734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1 Ă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52400"/>
            <a:ext cx="87884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61 ÂM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0676" y="76200"/>
            <a:ext cx="8884227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547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7204" t="16667" r="15445" b="31250"/>
          <a:stretch/>
        </p:blipFill>
        <p:spPr>
          <a:xfrm>
            <a:off x="224248" y="1752600"/>
            <a:ext cx="8763001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6618" t="11459" r="15447" b="27083"/>
          <a:stretch/>
        </p:blipFill>
        <p:spPr>
          <a:xfrm>
            <a:off x="228599" y="609600"/>
            <a:ext cx="883920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879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2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AutoShape 2" descr="BST] Ảnh động Powerpoint xin chào, mở đầu cho Slide đẹ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9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WordArt 15"/>
          <p:cNvSpPr>
            <a:spLocks noChangeArrowheads="1" noChangeShapeType="1" noTextEdit="1"/>
          </p:cNvSpPr>
          <p:nvPr/>
        </p:nvSpPr>
        <p:spPr bwMode="auto">
          <a:xfrm>
            <a:off x="1656484" y="2133600"/>
            <a:ext cx="5277716" cy="99544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FFFFCC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TIẾT 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FFFFCC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3505200" y="4953000"/>
            <a:ext cx="1739403" cy="1005761"/>
            <a:chOff x="5225" y="9335"/>
            <a:chExt cx="2520" cy="1750"/>
          </a:xfrm>
        </p:grpSpPr>
        <p:sp>
          <p:nvSpPr>
            <p:cNvPr id="7" name="AutoShape 27" descr="2"/>
            <p:cNvSpPr>
              <a:spLocks noChangeArrowheads="1"/>
            </p:cNvSpPr>
            <p:nvPr/>
          </p:nvSpPr>
          <p:spPr bwMode="auto">
            <a:xfrm>
              <a:off x="5225" y="10186"/>
              <a:ext cx="2520" cy="899"/>
            </a:xfrm>
            <a:prstGeom prst="wave">
              <a:avLst>
                <a:gd name="adj1" fmla="val 20644"/>
                <a:gd name="adj2" fmla="val 0"/>
              </a:avLst>
            </a:prstGeom>
            <a:blipFill dpi="0" rotWithShape="0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  <a:effectLst>
              <a:outerShdw dist="107763" dir="2700000" algn="ctr" rotWithShape="0">
                <a:srgbClr val="C0C0C0"/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Arial" charset="0"/>
              </a:endParaRPr>
            </a:p>
          </p:txBody>
        </p:sp>
        <p:pic>
          <p:nvPicPr>
            <p:cNvPr id="8" name="Picture 26" descr="cosmo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302" y="9335"/>
              <a:ext cx="1080" cy="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Picture 25" descr="BOOK2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014" y="10122"/>
              <a:ext cx="1260" cy="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Picture 24" descr="BOOK1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42" y="9848"/>
              <a:ext cx="1635" cy="7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3" descr="QUILLPEN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615" y="9336"/>
              <a:ext cx="702" cy="1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22"/>
            <p:cNvSpPr txBox="1">
              <a:spLocks noChangeArrowheads="1"/>
            </p:cNvSpPr>
            <p:nvPr/>
          </p:nvSpPr>
          <p:spPr bwMode="auto">
            <a:xfrm>
              <a:off x="5867" y="9897"/>
              <a:ext cx="90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r"/>
              <a:r>
                <a:rPr lang="en-US" sz="800">
                  <a:latin typeface="VnBangkok"/>
                  <a:cs typeface="Times New Roman" pitchFamily="18" charset="0"/>
                </a:rPr>
                <a:t> </a:t>
              </a:r>
              <a:endParaRPr lang="en-US">
                <a:latin typeface="Calibri" pitchFamily="34" charset="0"/>
                <a:cs typeface="Times New Roman" pitchFamily="18" charset="0"/>
              </a:endParaRPr>
            </a:p>
          </p:txBody>
        </p:sp>
        <p:sp>
          <p:nvSpPr>
            <p:cNvPr id="13" name="Text Box 21"/>
            <p:cNvSpPr txBox="1">
              <a:spLocks noChangeArrowheads="1"/>
            </p:cNvSpPr>
            <p:nvPr/>
          </p:nvSpPr>
          <p:spPr bwMode="auto">
            <a:xfrm>
              <a:off x="6665" y="9863"/>
              <a:ext cx="577" cy="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14" name="WordArt 20"/>
            <p:cNvSpPr>
              <a:spLocks noChangeArrowheads="1" noChangeShapeType="1" noTextEdit="1"/>
            </p:cNvSpPr>
            <p:nvPr/>
          </p:nvSpPr>
          <p:spPr bwMode="auto">
            <a:xfrm rot="1334491">
              <a:off x="6130" y="10696"/>
              <a:ext cx="600" cy="125"/>
            </a:xfrm>
            <a:prstGeom prst="rect">
              <a:avLst/>
            </a:prstGeom>
          </p:spPr>
          <p:txBody>
            <a:bodyPr wrap="none" fromWordArt="1">
              <a:prstTxWarp prst="textPlain">
                <a:avLst>
                  <a:gd name="adj" fmla="val 59282"/>
                </a:avLst>
              </a:prstTxWarp>
            </a:bodyPr>
            <a:lstStyle/>
            <a:p>
              <a:pPr algn="ctr"/>
              <a:r>
                <a:rPr lang="en-US" kern="10">
                  <a:ln w="9525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latin typeface="VNbritannic"/>
                </a:rPr>
                <a:t>NÀM </a:t>
              </a:r>
            </a:p>
          </p:txBody>
        </p:sp>
        <p:sp>
          <p:nvSpPr>
            <p:cNvPr id="15" name="Text Box 19"/>
            <p:cNvSpPr txBox="1">
              <a:spLocks noChangeArrowheads="1"/>
            </p:cNvSpPr>
            <p:nvPr/>
          </p:nvSpPr>
          <p:spPr bwMode="auto">
            <a:xfrm>
              <a:off x="6623" y="10049"/>
              <a:ext cx="720" cy="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>
                <a:latin typeface="Calibri" pitchFamily="34" charset="0"/>
              </a:endParaRPr>
            </a:p>
          </p:txBody>
        </p:sp>
      </p:grpSp>
      <p:pic>
        <p:nvPicPr>
          <p:cNvPr id="16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4962525"/>
            <a:ext cx="121920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MCj04358090000[1]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flipH="1">
            <a:off x="7943489" y="5249911"/>
            <a:ext cx="1175276" cy="1582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150" y="128452"/>
            <a:ext cx="4972050" cy="70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7" descr="Picture1"/>
          <p:cNvSpPr>
            <a:spLocks noChangeArrowheads="1" noChangeShapeType="1" noTextEdit="1"/>
          </p:cNvSpPr>
          <p:nvPr/>
        </p:nvSpPr>
        <p:spPr bwMode="auto">
          <a:xfrm>
            <a:off x="1793875" y="457200"/>
            <a:ext cx="5749925" cy="1439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9050">
                  <a:solidFill>
                    <a:srgbClr val="0000FF"/>
                  </a:solidFill>
                  <a:round/>
                  <a:headEnd/>
                  <a:tailEnd/>
                </a:ln>
                <a:blipFill dpi="0" rotWithShape="1">
                  <a:blip r:embed="rId4"/>
                  <a:srcRect/>
                  <a:stretch>
                    <a:fillRect/>
                  </a:stretch>
                </a:blipFill>
                <a:effectLst>
                  <a:outerShdw dist="35921" dir="2700000" algn="ctr" rotWithShape="0">
                    <a:srgbClr val="990000"/>
                  </a:outerShdw>
                </a:effectLst>
                <a:latin typeface=".VnCooperH" panose="020B7200000000000000" pitchFamily="34" charset="0"/>
              </a:rPr>
              <a:t>LuyÖn viÕt vë</a:t>
            </a:r>
          </a:p>
        </p:txBody>
      </p:sp>
      <p:pic>
        <p:nvPicPr>
          <p:cNvPr id="14339" name="Picture 24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41312" y="341312"/>
            <a:ext cx="2732088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25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8538"/>
            <a:ext cx="2732088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26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411913" y="0"/>
            <a:ext cx="2732087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27" descr="CS0007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53225" y="4467226"/>
            <a:ext cx="2732087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tu the ngoi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1"/>
          <a:stretch>
            <a:fillRect/>
          </a:stretch>
        </p:blipFill>
        <p:spPr bwMode="auto">
          <a:xfrm>
            <a:off x="2630488" y="2170113"/>
            <a:ext cx="4227512" cy="428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IET VO.m4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1242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324120"/>
      </p:ext>
    </p:extLst>
  </p:cSld>
  <p:clrMapOvr>
    <a:masterClrMapping/>
  </p:clrMapOvr>
  <p:transition spd="slow" advClick="0" advTm="22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04" t="-1434" r="12440"/>
          <a:stretch/>
        </p:blipFill>
        <p:spPr bwMode="auto">
          <a:xfrm>
            <a:off x="114926" y="-106179"/>
            <a:ext cx="9713627" cy="7040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5153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4" r="12395"/>
          <a:stretch/>
        </p:blipFill>
        <p:spPr bwMode="auto">
          <a:xfrm>
            <a:off x="5255" y="0"/>
            <a:ext cx="93673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33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suongdongla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4533" name="WordArt 5" descr="catanim[1]"/>
          <p:cNvSpPr>
            <a:spLocks noChangeArrowheads="1" noChangeShapeType="1" noTextEdit="1"/>
          </p:cNvSpPr>
          <p:nvPr/>
        </p:nvSpPr>
        <p:spPr bwMode="auto">
          <a:xfrm rot="242481">
            <a:off x="914400" y="533400"/>
            <a:ext cx="6919913" cy="1754188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  <a:scene3d>
              <a:camera prst="legacyPerspectiveFront">
                <a:rot lat="20519997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stretch>
                    <a:fillRect/>
                  </a:stretch>
                </a:blipFill>
                <a:latin typeface="Ariston"/>
              </a:rPr>
              <a:t>Thư Giãn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stretch>
                  <a:fillRect/>
                </a:stretch>
              </a:blipFill>
              <a:latin typeface="Ariston"/>
            </a:endParaRPr>
          </a:p>
        </p:txBody>
      </p:sp>
      <p:pic>
        <p:nvPicPr>
          <p:cNvPr id="18436" name="Picture 6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830045">
            <a:off x="533400" y="838200"/>
            <a:ext cx="3417888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Picture 7" descr="th_54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113">
            <a:off x="4724400" y="1828800"/>
            <a:ext cx="3429000" cy="351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267200"/>
            <a:ext cx="8001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439" name="Group 9"/>
          <p:cNvGrpSpPr>
            <a:grpSpLocks/>
          </p:cNvGrpSpPr>
          <p:nvPr/>
        </p:nvGrpSpPr>
        <p:grpSpPr bwMode="auto">
          <a:xfrm>
            <a:off x="12700" y="0"/>
            <a:ext cx="9144000" cy="7010400"/>
            <a:chOff x="0" y="-10"/>
            <a:chExt cx="5760" cy="4330"/>
          </a:xfrm>
        </p:grpSpPr>
        <p:pic>
          <p:nvPicPr>
            <p:cNvPr id="18444" name="Picture 10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5" name="Picture 11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6" name="Picture 12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7" name="Picture 13" descr="Animat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4542" name="Picture 14" descr="17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801967">
            <a:off x="-1600201" y="3352801"/>
            <a:ext cx="893763" cy="89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3" name="Picture 15" descr="8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228600"/>
            <a:ext cx="912812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4" name="Picture 16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-233363"/>
            <a:ext cx="800100" cy="46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4545" name="Picture 17" descr="1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0" y="762000"/>
            <a:ext cx="800100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V.A – Con 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48600" y="5943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4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0" presetClass="path" presetSubtype="0" repeatCount="2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172 C 0.01024 -0.13588 0.01875 -0.14283 0.02812 -0.14561 C 0.03507 -0.14769 0.04896 -0.15116 0.04896 -0.15093 C 0.05851 -0.15093 0.16128 -0.15024 0.19687 -0.14561 C 0.21753 -0.14306 0.23229 -0.12616 0.25104 -0.11783 C 0.26944 -0.10973 0.27934 -0.10857 0.30104 -0.10672 C 0.31892 -0.09885 0.3092 -0.10186 0.33021 -0.09838 C 0.35538 -0.08727 0.33003 -0.09746 0.35521 -0.09005 C 0.36667 -0.08658 0.35642 -0.08843 0.36771 -0.08172 C 0.37378 -0.07825 0.38003 -0.07547 0.38646 -0.07338 C 0.41215 -0.06482 0.43767 -0.05533 0.46354 -0.04838 C 0.48316 -0.03079 0.51805 -0.02616 0.54062 -0.02338 C 0.5658 -0.01667 0.59219 -0.0169 0.61771 -0.01505 C 0.6408 -0.01065 0.66319 -0.00649 0.68646 -0.00394 C 0.76632 -0.00556 0.78976 -0.0044 0.84896 -0.01227 C 0.86979 -0.01922 0.88767 -0.02362 0.90937 -0.02616 C 0.91823 -0.0301 0.93646 -0.0345 0.93646 -0.03426 C 0.9467 -0.04352 0.95 -0.06019 0.95729 -0.07338 C 0.9566 -0.08357 0.95937 -0.10533 0.95104 -0.11505 C 0.93281 -0.13635 0.88611 -0.14746 0.86354 -0.14838 C 0.82118 -0.15 0.77882 -0.15024 0.73646 -0.15116 C 0.71771 -0.1595 0.70278 -0.15556 0.68229 -0.15394 C 0.66024 -0.15672 0.6434 -0.16436 0.62187 -0.16783 C 0.59653 -0.17917 0.56719 -0.1794 0.54062 -0.1845 C 0.52569 -0.19121 0.51059 -0.19121 0.49479 -0.19283 C 0.47743 -0.19746 0.4625 -0.20163 0.44479 -0.20394 C 0.43038 -0.21667 0.43698 -0.21297 0.42604 -0.21783 C 0.42465 -0.22061 0.42292 -0.22315 0.42187 -0.22616 C 0.42014 -0.23149 0.41771 -0.24283 0.41771 -0.2426 C 0.41875 -0.25024 0.41788 -0.25973 0.42187 -0.26505 C 0.44635 -0.29769 0.5033 -0.28913 0.52812 -0.29005 C 0.53802 -0.29329 0.5467 -0.2963 0.55521 -0.30394 C 0.56476 -0.32315 0.56198 -0.31436 0.56562 -0.32894 C 0.56319 -0.3669 0.56354 -0.35116 0.56354 -0.37616 " pathEditMode="relative" rAng="0" ptsTypes="fffffffffffffffffffffffffffffffffA">
                                      <p:cBhvr>
                                        <p:cTn id="10" dur="2000" fill="hold"/>
                                        <p:tgtEl>
                                          <p:spTgt spid="5345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17" y="-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2" presetID="0" presetClass="path" presetSubtype="0" repeatCount="5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17 0.00555 C 0.06997 0.00972 0.08316 0.01759 0.09792 0.025 C 0.10851 0.03032 0.11736 0.0331 0.12709 0.04166 C 0.13473 0.05717 0.14219 0.07291 0.15209 0.08611 C 0.154 0.09398 0.1599 0.10555 0.16459 0.11111 C 0.16841 0.1155 0.17361 0.11759 0.17709 0.12222 C 0.18177 0.12847 0.18455 0.13125 0.1875 0.13888 C 0.18855 0.14143 0.1882 0.1449 0.18959 0.14722 C 0.19115 0.14976 0.19393 0.15069 0.19584 0.15277 C 0.20782 0.16597 0.21771 0.17824 0.23334 0.18333 C 0.24045 0.18958 0.24584 0.19166 0.25417 0.19444 C 0.29011 0.22314 0.32414 0.22731 0.3625 0.24444 C 0.37101 0.24814 0.38056 0.24606 0.38959 0.24722 C 0.44393 0.25347 0.36927 0.24838 0.48125 0.25277 C 0.51632 0.26064 0.52118 0.26064 0.56459 0.25833 C 0.58855 0.24768 0.6125 0.24444 0.6375 0.23888 C 0.64167 0.23796 0.64584 0.23703 0.65 0.23611 C 0.65417 0.23518 0.6625 0.23333 0.6625 0.23333 C 0.69792 0.23425 0.73316 0.23425 0.76875 0.23611 C 0.78403 0.23703 0.81459 0.24166 0.81459 0.24166 C 0.82813 0.24768 0.83959 0.25046 0.85417 0.25277 C 0.87466 0.2618 0.89514 0.26689 0.91667 0.26944 C 0.93629 0.27824 0.9566 0.28032 0.97709 0.28333 C 1.12882 0.28101 1.12014 0.2831 1.21042 0.27222 C 1.21858 0.26851 1.22709 0.26666 1.23542 0.26388 C 1.24289 0.25717 1.23941 0.25972 1.24584 0.25555 " pathEditMode="relative" ptsTypes="fffffffffffffffffffffffffA">
                                      <p:cBhvr>
                                        <p:cTn id="13" dur="5000" fill="hold"/>
                                        <p:tgtEl>
                                          <p:spTgt spid="5345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2963 C -0.01614 0.02269 -0.03645 0.03426 -0.05 0.0463 C -0.05989 0.06597 -0.04705 0.04236 -0.0625 0.06296 C -0.07343 0.07755 -0.0783 0.0956 -0.09166 0.10741 C -0.09583 0.12431 -0.10086 0.13981 -0.10416 0.15741 C -0.10729 0.17407 -0.10677 0.19491 -0.1125 0.21019 C -0.1158 0.21921 -0.11753 0.22894 -0.12083 0.23796 C -0.12882 0.25903 -0.13593 0.28102 -0.14375 0.30185 C -0.15555 0.33333 -0.14114 0.29838 -0.15 0.32963 C -0.15277 0.33981 -0.15902 0.35 -0.16458 0.35741 C -0.16597 0.36296 -0.16632 0.36921 -0.16875 0.37407 C -0.17291 0.38241 -0.17882 0.38958 -0.18125 0.39907 C -0.18628 0.41921 -0.19514 0.43588 -0.20208 0.45463 C -0.20555 0.46412 -0.2059 0.47523 -0.20833 0.48519 C -0.21128 0.49722 -0.21406 0.50903 -0.21666 0.5213 C -0.21753 0.525 -0.21736 0.52917 -0.21875 0.53241 C -0.22014 0.53588 -0.22326 0.5375 -0.225 0.54074 C -0.23455 0.5588 -0.22309 0.54653 -0.23541 0.55741 C -0.24878 0.59329 -0.26632 0.62685 -0.28541 0.65741 C -0.28889 0.66296 -0.2927 0.66829 -0.29583 0.67407 C -0.30156 0.68495 -0.30173 0.69144 -0.31041 0.69907 C -0.32708 0.73241 -0.30139 0.68333 -0.32083 0.71296 C -0.32413 0.71806 -0.32448 0.72755 -0.32916 0.72963 C -0.33593 0.73264 -0.34097 0.73866 -0.34791 0.74074 C -0.36111 0.74491 -0.37448 0.74745 -0.3875 0.75185 C -0.40989 0.77176 -0.37586 0.74074 -0.4 0.76574 C -0.40885 0.775 -0.4177 0.78056 -0.42708 0.78796 C -0.43142 0.79144 -0.43472 0.79745 -0.43958 0.79907 C -0.45 0.80255 -0.46024 0.80671 -0.47083 0.81019 C -0.47361 0.81111 -0.47916 0.81296 -0.47916 0.81319 C -0.51979 0.81157 -0.55 0.81019 -0.5875 0.80463 C -0.61406 0.79282 -0.64062 0.78218 -0.66875 0.77685 C -0.68368 0.77014 -0.66788 0.77662 -0.69791 0.7713 C -0.70625 0.76991 -0.71458 0.76759 -0.72291 0.76574 C -0.72916 0.76435 -0.73541 0.76389 -0.74166 0.76296 C -0.77569 0.74792 -0.73298 0.76574 -0.76666 0.75463 C -0.77777 0.75093 -0.78663 0.74375 -0.79791 0.74074 C -0.80208 0.73704 -0.80573 0.73218 -0.81041 0.72963 C -0.81597 0.72662 -0.82187 0.72523 -0.82708 0.7213 C -0.83836 0.71296 -0.84357 0.70602 -0.85625 0.70185 C -0.8618 0.69074 -0.86649 0.68889 -0.875 0.68241 C -0.88194 0.67708 -0.89027 0.66759 -0.89583 0.66019 C -0.89757 0.65787 -0.89826 0.65417 -0.9 0.65185 C -0.90173 0.64954 -0.90434 0.64838 -0.90625 0.6463 C -0.91059 0.6419 -0.9151 0.63773 -0.91875 0.63241 C -0.92205 0.62755 -0.92291 0.61944 -0.92708 0.61574 C -0.93125 0.61204 -0.93663 0.60995 -0.93958 0.60463 C -0.94288 0.59884 -0.94739 0.58958 -0.95208 0.58519 C -0.95468 0.58287 -0.95781 0.58194 -0.96041 0.57963 C -0.97378 0.5669 -0.95885 0.57384 -0.975 0.56852 C -0.98055 0.56296 -0.9868 0.55833 -0.99166 0.55185 C -0.99375 0.54907 -0.99566 0.54583 -0.99791 0.54352 C -1.00191 0.53935 -1.01041 0.53241 -1.01041 0.53264 C -1.0118 0.52963 -1.0125 0.52593 -1.01458 0.52407 C -1.01823 0.52106 -1.02291 0.52037 -1.02708 0.51852 C -1.02951 0.51736 -1.0309 0.51412 -1.03333 0.51296 C -1.03732 0.51111 -1.04166 0.51111 -1.04583 0.51019 C -1.06041 0.49861 -1.07014 0.48218 -1.07916 0.46296 C -1.08437 0.45185 -1.08524 0.44537 -1.09375 0.43796 C -1.10052 0.41042 -1.08889 0.45255 -1.10208 0.4213 C -1.10416 0.4162 -1.10382 0.40949 -1.10625 0.40463 C -1.10764 0.40185 -1.10902 0.39907 -1.11041 0.3963 C -1.11267 0.38125 -1.1158 0.36667 -1.11875 0.35185 C -1.12031 0.34444 -1.12291 0.32963 -1.12291 0.32986 C -1.12708 0.2794 -1.12361 0.19606 -1.11041 0.14352 C -1.1092 0.12106 -1.10816 0.10347 -1.10416 0.08241 C -1.10347 0.04722 -1.1033 0.01227 -1.10208 -0.02315 C -1.10156 -0.03542 -1.09218 -0.05903 -1.08333 -0.06204 C -1.075 -0.06481 -1.06961 -0.0669 -1.0625 -0.07315 C -1.0033 -0.07176 -0.96614 -0.0706 -0.91458 -0.06481 C -0.90139 -0.06343 -0.88819 -0.06319 -0.875 -0.06204 C -0.85902 -0.06042 -0.82708 -0.05648 -0.82708 -0.05625 C -0.81909 -0.05301 -0.81423 -0.05231 -0.80833 -0.04537 C -0.80399 -0.04005 -0.79583 -0.02824 -0.79583 -0.02801 C -0.79444 -0.02315 -0.79305 -0.01713 -0.79166 -0.01204 C -0.79097 -0.00926 -0.78958 -0.0037 -0.78958 -0.00347 C -0.78889 0.00278 -0.78871 0.00949 -0.7875 0.01597 C -0.78663 0.01968 -0.7842 0.02315 -0.78333 0.02685 C -0.78211 0.0331 -0.78229 0.03981 -0.78125 0.0463 C -0.7809 0.04907 -0.77986 0.05185 -0.77916 0.05463 C -0.78107 0.13171 -0.78333 0.2081 -0.78541 0.28519 C -0.78576 0.30069 -0.78871 0.36181 -0.8 0.37685 C -0.80382 0.38194 -0.80989 0.38194 -0.81458 0.38519 C -0.81718 0.39537 -0.82048 0.40394 -0.825 0.41296 C -0.82569 0.41759 -0.82586 0.42245 -0.82708 0.42685 C -0.82795 0.43009 -0.83038 0.43194 -0.83125 0.43519 C -0.83246 0.43958 -0.83229 0.44444 -0.83333 0.44907 C -0.83437 0.45394 -0.83611 0.45833 -0.8375 0.46296 C -0.84392 0.56551 -0.83802 0.50116 -0.84375 0.54352 C -0.84444 0.54907 -0.84427 0.55509 -0.84583 0.56019 C -0.84774 0.56644 -0.8526 0.5706 -0.85416 0.57685 C -0.86163 0.60694 -0.86614 0.63727 -0.87083 0.66852 C -0.86996 0.69954 -0.87014 0.74792 -0.86458 0.78241 C -0.86302 0.79259 -0.85764 0.8037 -0.85416 0.81296 C -0.8434 0.84144 -0.8309 0.86968 -0.81041 0.88796 C -0.80104 0.90671 -0.81319 0.88426 -0.79583 0.90741 C -0.79409 0.90972 -0.7934 0.91343 -0.79166 0.91574 C -0.7835 0.92662 -0.7717 0.93472 -0.7625 0.94352 C -0.74913 0.95625 -0.76406 0.94931 -0.74791 0.95463 C -0.72222 0.97731 -0.69479 0.99097 -0.66458 0.99907 C -0.61111 0.99745 -0.58073 1.0 -0.53541 0.98796 C -0.52326 0.97986 -0.50989 0.97662 -0.49791 0.96852 C -0.49566 0.96713 -0.49392 0.96435 -0.49166 0.96296 C -0.48645 0.95995 -0.47274 0.95833 -0.46875 0.95741 C -0.46041 0.95532 -0.45191 0.95278 -0.44375 0.94907 C -0.43229 0.9338 -0.41527 0.93241 -0.4 0.92685 C -0.38732 0.92222 -0.37673 0.91273 -0.36458 0.90741 C -0.35764 0.89815 -0.34895 0.89213 -0.33958 0.88796 C -0.33125 0.87685 -0.32552 0.86505 -0.31458 0.86019 C -0.30711 0.85023 -0.29687 0.84491 -0.28958 0.83519 C -0.28333 0.82685 -0.28125 0.81944 -0.27291 0.81574 C -0.26093 0.7919 -0.27691 0.81991 -0.2625 0.80463 C -0.26059 0.80255 -0.26007 0.79861 -0.25833 0.7963 C -0.25347 0.78981 -0.25017 0.79005 -0.24375 0.78796 C -0.23038 0.77616 -0.23472 0.78148 -0.22916 0.77407 " pathEditMode="relative" rAng="0" ptsTypes="ffffffffffffffffffffffffffffffffffffffffffffffffffffffffffffffffffffffffffffffffffffffffffffffffffffffffffffffffffA">
                                      <p:cBhvr>
                                        <p:cTn id="15" dur="5000" fill="hold"/>
                                        <p:tgtEl>
                                          <p:spTgt spid="5345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354" y="4338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repeatCount="4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5.55556E-6 C -0.01337 0.00231 -0.02483 0.00555 -0.0375 0.01111 C -0.04028 0.01388 -0.04358 0.01597 -0.04584 0.01944 C -0.04792 0.02268 -0.04844 0.02685 -0.05 0.03055 C -0.05591 0.04421 -0.06007 0.05902 -0.06667 0.07222 C -0.06893 0.08449 -0.07275 0.09606 -0.075 0.10833 C -0.0757 0.11203 -0.0757 0.1162 -0.07709 0.11944 C -0.07848 0.12291 -0.08125 0.12499 -0.08334 0.12777 C -0.08403 0.13333 -0.08403 0.13911 -0.08542 0.14444 C -0.08629 0.14768 -0.08854 0.14976 -0.08959 0.15277 C -0.09254 0.16064 -0.09601 0.16921 -0.09792 0.17777 C -0.09879 0.18148 -0.09879 0.18541 -0.1 0.18888 C -0.10226 0.1949 -0.10834 0.20555 -0.10834 0.20555 C -0.11146 0.22245 -0.11979 0.23564 -0.12709 0.24999 C -0.13056 0.25694 -0.13195 0.26527 -0.13542 0.27222 C -0.13681 0.27499 -0.13854 0.27754 -0.13959 0.28055 C -0.14132 0.28587 -0.14132 0.29236 -0.14375 0.29722 C -0.14514 0.29999 -0.14688 0.30254 -0.14792 0.30555 C -0.14896 0.3081 -0.14896 0.31134 -0.15 0.31388 C -0.15243 0.31967 -0.15677 0.3243 -0.15834 0.33055 C -0.1625 0.34699 -0.16233 0.35995 -0.17292 0.36944 C -0.1757 0.37499 -0.17969 0.37986 -0.18125 0.38611 C -0.18195 0.38888 -0.18212 0.39189 -0.18334 0.39444 C -0.1849 0.39768 -0.18785 0.39953 -0.18959 0.40277 C -0.19132 0.40624 -0.19202 0.41041 -0.19375 0.41388 C -0.19948 0.42476 -0.20035 0.41898 -0.20417 0.43055 C -0.21407 0.46041 -0.20313 0.4368 -0.2125 0.45555 C -0.21684 0.4787 -0.22813 0.49675 -0.2375 0.51666 C -0.24271 0.52777 -0.24358 0.53425 -0.25209 0.54166 C -0.26007 0.55763 -0.26702 0.578 -0.27917 0.58888 C -0.28334 0.60532 -0.29375 0.61574 -0.30417 0.62499 C -0.31094 0.63101 -0.3165 0.64074 -0.32292 0.64722 C -0.37309 0.69907 -0.41441 0.67893 -0.48559 0.68055 C -0.49167 0.68263 -0.49809 0.6831 -0.50417 0.68611 C -0.51563 0.69189 -0.5257 0.703 -0.5375 0.70833 C -0.55764 0.71736 -0.57917 0.71828 -0.6 0.72222 C -0.63403 0.72129 -0.66806 0.72152 -0.70209 0.71944 C -0.73264 0.71759 -0.76511 0.70624 -0.79167 0.68611 C -0.81285 0.67013 -0.829 0.64351 -0.85209 0.63333 C -0.8599 0.62546 -0.86407 0.61736 -0.87084 0.60833 C -0.87691 0.58425 -0.89566 0.57523 -0.90834 0.55833 C -0.91962 0.54328 -0.90886 0.54976 -0.92084 0.54444 C -0.92622 0.53379 -0.92969 0.52152 -0.93542 0.51111 C -0.94618 0.49189 -0.93785 0.51597 -0.94792 0.48888 C -0.94896 0.48634 -0.94879 0.4831 -0.95 0.48055 C -0.95365 0.47268 -0.95886 0.4662 -0.9625 0.45833 C -0.96459 0.4537 -0.96667 0.44907 -0.96875 0.44444 C -0.97205 0.42731 -0.97535 0.4074 -0.98125 0.39166 C -0.98629 0.35138 -0.98629 0.30902 -0.99375 0.26944 C -0.99584 0.24143 -1.00209 0.21643 -1.00625 0.18888 C -1.0092 0.09999 -1.01042 0.07407 -1.01042 -0.03612 C -1.01042 -0.07107 -1.01806 -0.15487 -0.99584 -0.19445 C -0.99427 -0.20093 -0.99358 -0.20741 -0.99167 -0.21366 C -0.9875 -0.22686 -0.97691 -0.23589 -0.97084 -0.24723 C -0.9625 -0.26297 -0.96302 -0.27107 -0.94792 -0.27778 C -0.93907 -0.28658 -0.92657 -0.29237 -0.91875 -0.30278 C -0.91042 -0.31389 -0.91528 -0.31019 -0.90417 -0.31389 C -0.83577 -0.31204 -0.77223 -0.30857 -0.70417 -0.31112 C -0.65851 -0.3213 -0.61077 -0.31181 -0.56459 -0.30834 C -0.55157 -0.30255 -0.56285 -0.30695 -0.53959 -0.30278 C -0.51459 -0.29839 -0.48976 -0.29214 -0.46476 -0.28889 C -0.45348 -0.28403 -0.44254 -0.27964 -0.43125 -0.27501 C -0.42153 -0.27084 -0.41216 -0.26389 -0.40209 -0.26112 C -0.39532 -0.25926 -0.3882 -0.25926 -0.38125 -0.25834 C -0.36754 -0.24005 -0.38177 -0.26089 -0.37084 -0.23889 C -0.36216 -0.2213 -0.34931 -0.2051 -0.33959 -0.18889 C -0.33143 -0.17501 -0.33854 -0.18195 -0.33334 -0.16945 C -0.33091 -0.16366 -0.325 -0.15278 -0.325 -0.15278 C -0.31736 -0.10163 -0.3217 -0.13589 -0.325 -0.02223 C -0.32622 0.02036 -0.34011 0.06365 -0.36459 0.09166 C -0.37327 0.10161 -0.38455 0.10786 -0.39375 0.11666 C -0.40834 0.13055 -0.41823 0.15046 -0.43334 0.16388 C -0.44236 0.18726 -0.46164 0.19907 -0.47726 0.21388 C -0.49358 0.22962 -0.50886 0.25161 -0.52709 0.26388 C -0.53282 0.27546 -0.54011 0.28171 -0.55 0.28611 C -0.55139 0.28888 -0.55209 0.29259 -0.55417 0.29444 C -0.5566 0.29652 -0.5599 0.29583 -0.5625 0.29722 C -0.56476 0.29861 -0.5665 0.30138 -0.56875 0.30277 C -0.57309 0.30555 -0.58143 0.30717 -0.58542 0.30833 C -0.59809 0.31689 -0.6033 0.31712 -0.61875 0.31944 C -0.68195 0.34745 -0.6165 0.31944 -0.80417 0.32499 C -0.81719 0.32546 -0.83525 0.33703 -0.84584 0.34722 C -0.84827 0.34953 -0.84948 0.3537 -0.85209 0.35555 C -0.85591 0.35833 -0.86094 0.35786 -0.86459 0.36111 C -0.87726 0.37245 -0.88733 0.37569 -0.90209 0.38055 C -0.90417 0.3824 -0.9066 0.38379 -0.90834 0.38611 C -0.91007 0.38842 -0.91059 0.39236 -0.9125 0.39444 C -0.92431 0.4081 -0.93889 0.41574 -0.95 0.43055 C -0.9507 0.43333 -0.95052 0.4368 -0.95209 0.43888 C -0.95556 0.44351 -0.96459 0.44999 -0.96459 0.44999 C -0.96979 0.46041 -0.96702 0.45601 -0.97292 0.46388 " pathEditMode="relative" ptsTypes="ffffffffffffffffffffffffffffffffffffffffffffffffffffffffffffffffffffffffffffffffffffffffffA">
                                      <p:cBhvr>
                                        <p:cTn id="17" dur="3000" fill="hold"/>
                                        <p:tgtEl>
                                          <p:spTgt spid="5345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52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7442" y="5029200"/>
            <a:ext cx="9178131" cy="16119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 Mùa hè, ve râm ran, sen nở thắm. Lũ trẻ nô đùa trên thảm cỏ ven hồ.</a:t>
            </a: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102151"/>
            <a:ext cx="2057400" cy="736049"/>
          </a:xfrm>
          <a:prstGeom prst="rect">
            <a:avLst/>
          </a:prstGeom>
        </p:spPr>
      </p:pic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8" name="Picture 42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43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4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5" descr="Animate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3" name="Picture 12" descr="C:\Users\Admin\Desktop\2020-2021\TV1.1 bai 31-40 (FB Chip Fangora) ẢNH\TV 34 - 2.png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846" b="60150"/>
          <a:stretch/>
        </p:blipFill>
        <p:spPr bwMode="auto">
          <a:xfrm>
            <a:off x="137442" y="133180"/>
            <a:ext cx="9007354" cy="48960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Mùa hè, ve râm ran, sen nở thắ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696200" y="60898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171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33400" y="1383323"/>
            <a:ext cx="8534400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 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Mùa hè, ve râm ran, sen nở thắm. Lũ trẻ nô đùa trên thảm cỏ ven hồ.</a:t>
            </a:r>
            <a:endParaRPr lang="en-US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endParaRPr lang="en-US" sz="36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426F2D-D81D-4EC5-87F9-74036207D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76200"/>
            <a:ext cx="2286001" cy="8178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27538" y="1266382"/>
            <a:ext cx="9067800" cy="2209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  Mùa hè, ve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râm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ran, sen nở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thắm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. Lũ     trẻ nô đùa trên </a:t>
            </a:r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thảm</a:t>
            </a:r>
            <a:r>
              <a:rPr lang="en-US" sz="36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cỏ ven hồ.</a:t>
            </a:r>
            <a:endParaRPr lang="en-US" sz="3600" b="1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>
              <a:lnSpc>
                <a:spcPct val="150000"/>
              </a:lnSpc>
            </a:pPr>
            <a:endParaRPr lang="en-US" sz="28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33400" y="1509346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1</a:t>
            </a:r>
            <a:endParaRPr lang="en-US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8077200" y="1377461"/>
            <a:ext cx="294042" cy="381000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2</a:t>
            </a:r>
          </a:p>
        </p:txBody>
      </p:sp>
      <p:grpSp>
        <p:nvGrpSpPr>
          <p:cNvPr id="13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4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4" name="Straight Connector 3"/>
          <p:cNvCxnSpPr/>
          <p:nvPr/>
        </p:nvCxnSpPr>
        <p:spPr>
          <a:xfrm flipH="1">
            <a:off x="2590801" y="1498968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8108430" y="1542953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5181600" y="1567961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2789421" y="2017667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91400" y="2037677"/>
            <a:ext cx="258580" cy="6346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988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256F8F7-95BA-432B-874F-D81842FC22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29"/>
            <a:ext cx="3309257" cy="113937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14400" y="1143000"/>
            <a:ext cx="7620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Môi trường sống của loài vật</a:t>
            </a:r>
            <a:endParaRPr lang="en-US" sz="3600" b="1" dirty="0">
              <a:solidFill>
                <a:srgbClr val="FF0000"/>
              </a:solidFill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  <a:p>
            <a:pPr algn="ctr"/>
            <a:endParaRPr lang="en-US" sz="3600" b="1" dirty="0"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7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9" name="Picture 42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43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44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5" descr="Animate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" name="Picture 13" descr="C:\Users\Admin\Desktop\2020-2021\TV1.1 bai 31-40 (FB Chip Fangora) ẢNH\TV 34 - 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79" r="-2724"/>
          <a:stretch/>
        </p:blipFill>
        <p:spPr bwMode="auto">
          <a:xfrm>
            <a:off x="416169" y="1752600"/>
            <a:ext cx="8609562" cy="48006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0531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0" y="76200"/>
            <a:ext cx="59436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err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4400" b="1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4400" b="1" err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222" y="213360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cam   </a:t>
            </a: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khám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399157" y="2191990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4400" b="1" dirty="0" smtClean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cằm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21158" y="2115903"/>
            <a:ext cx="20989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nhẩm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9543" y="3669279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củ sâm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96864" y="3751273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22752" y="3759338"/>
            <a:ext cx="30480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44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44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1801" y="914400"/>
            <a:ext cx="1524000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01019" y="914400"/>
            <a:ext cx="1420139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dirty="0" err="1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07809" y="1752600"/>
            <a:ext cx="2054791" cy="843836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542" y="4953000"/>
            <a:ext cx="8828867" cy="213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b="1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Mùa hè, ve râm ran, sen nở thắm. Lũ trẻ nô đùa trên thảm cỏ ven hồ.</a:t>
            </a:r>
          </a:p>
          <a:p>
            <a:endParaRPr lang="en-US" sz="3000" b="1" dirty="0">
              <a:solidFill>
                <a:srgbClr val="0000CC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1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17" name="Picture 42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43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44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5" descr="Animat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5084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3"/>
          <p:cNvSpPr txBox="1">
            <a:spLocks noChangeArrowheads="1"/>
          </p:cNvSpPr>
          <p:nvPr/>
        </p:nvSpPr>
        <p:spPr bwMode="auto">
          <a:xfrm>
            <a:off x="192088" y="1601788"/>
            <a:ext cx="85566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l"/>
            <a:endParaRPr lang="en-US" altLang="en-US" sz="1800" b="0">
              <a:latin typeface="Arial" panose="020B0604020202020204" pitchFamily="34" charset="0"/>
            </a:endParaRPr>
          </a:p>
        </p:txBody>
      </p:sp>
      <p:sp>
        <p:nvSpPr>
          <p:cNvPr id="25603" name="Text Box 46"/>
          <p:cNvSpPr txBox="1">
            <a:spLocks noChangeArrowheads="1"/>
          </p:cNvSpPr>
          <p:nvPr/>
        </p:nvSpPr>
        <p:spPr bwMode="auto">
          <a:xfrm>
            <a:off x="3038475" y="5581650"/>
            <a:ext cx="7318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en-US" altLang="en-US" sz="4400" b="0">
              <a:solidFill>
                <a:srgbClr val="FF3300"/>
              </a:solidFill>
              <a:latin typeface="VNI-Vari" pitchFamily="2" charset="0"/>
            </a:endParaRPr>
          </a:p>
        </p:txBody>
      </p:sp>
      <p:sp>
        <p:nvSpPr>
          <p:cNvPr id="284778" name="WordArt 106"/>
          <p:cNvSpPr>
            <a:spLocks noChangeArrowheads="1" noChangeShapeType="1" noTextEdit="1"/>
          </p:cNvSpPr>
          <p:nvPr/>
        </p:nvSpPr>
        <p:spPr bwMode="auto">
          <a:xfrm>
            <a:off x="2581275" y="990600"/>
            <a:ext cx="4125913" cy="1346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r>
              <a:rPr lang="vi-VN" sz="3600" kern="10">
                <a:ln w="9525" cap="sq">
                  <a:solidFill>
                    <a:schemeClr val="tx1"/>
                  </a:solidFill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effectLst>
                  <a:outerShdw dist="107763" dir="18900000" algn="ctr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TRÒ CHƠI</a:t>
            </a:r>
            <a:endParaRPr lang="en-US" sz="3600" kern="10">
              <a:ln w="9525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solidFill>
                <a:srgbClr val="FF0000"/>
              </a:solidFill>
              <a:effectLst>
                <a:outerShdw dist="107763" dir="18900000" algn="ctr" rotWithShape="0">
                  <a:srgbClr val="868686">
                    <a:alpha val="50000"/>
                  </a:srgbClr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25605" name="Picture 109" descr="!dk8_1la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" y="757238"/>
            <a:ext cx="2014538" cy="1427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2" name="WordArt 110" descr="Horizontal brick"/>
          <p:cNvSpPr>
            <a:spLocks noChangeArrowheads="1" noChangeShapeType="1" noTextEdit="1"/>
          </p:cNvSpPr>
          <p:nvPr/>
        </p:nvSpPr>
        <p:spPr bwMode="auto">
          <a:xfrm>
            <a:off x="2660650" y="2713038"/>
            <a:ext cx="3657600" cy="12033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THỎ CON </a:t>
            </a:r>
            <a:r>
              <a:rPr lang="en-US" sz="3600" i="1" kern="10" dirty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TÌM </a:t>
            </a:r>
            <a:r>
              <a:rPr lang="en-US" sz="3600" i="1" kern="10" dirty="0" smtClean="0">
                <a:ln w="9525" cap="sq">
                  <a:solidFill>
                    <a:srgbClr val="FF0066"/>
                  </a:solidFill>
                  <a:round/>
                  <a:headEnd type="none" w="sm" len="sm"/>
                  <a:tailEnd type="none" w="sm" len="sm"/>
                </a:ln>
                <a:pattFill prst="horzBrick">
                  <a:fgClr>
                    <a:schemeClr val="accent1"/>
                  </a:fgClr>
                  <a:bgClr>
                    <a:srgbClr val="FFFFFF"/>
                  </a:bgClr>
                </a:patt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VNI-Times"/>
              </a:rPr>
              <a:t>MẸ!</a:t>
            </a:r>
            <a:endParaRPr lang="en-US" sz="3600" i="1" kern="10" dirty="0">
              <a:ln w="9525" cap="sq">
                <a:solidFill>
                  <a:srgbClr val="FF0066"/>
                </a:solidFill>
                <a:round/>
                <a:headEnd type="none" w="sm" len="sm"/>
                <a:tailEnd type="none" w="sm" len="sm"/>
              </a:ln>
              <a:pattFill prst="horzBrick">
                <a:fgClr>
                  <a:schemeClr val="accent1"/>
                </a:fgClr>
                <a:bgClr>
                  <a:srgbClr val="FFFFFF"/>
                </a:bgClr>
              </a:patt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VNI-Times"/>
            </a:endParaRPr>
          </a:p>
        </p:txBody>
      </p:sp>
      <p:pic>
        <p:nvPicPr>
          <p:cNvPr id="284783" name="Picture 111" descr="Bunny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2850" y="32623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7" name="Picture 115" descr="bunnyCL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1751013" y="4919663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4788" name="Picture 116" descr="roses_swaying_back_an_a_hb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0" y="43053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4789" name="WordArt 117"/>
          <p:cNvSpPr>
            <a:spLocks noChangeArrowheads="1" noChangeShapeType="1" noTextEdit="1"/>
          </p:cNvSpPr>
          <p:nvPr/>
        </p:nvSpPr>
        <p:spPr bwMode="auto">
          <a:xfrm>
            <a:off x="2755900" y="1763713"/>
            <a:ext cx="3695700" cy="561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 cap="sq">
                  <a:solidFill>
                    <a:srgbClr val="3333CC"/>
                  </a:solidFill>
                  <a:round/>
                  <a:headEnd type="none" w="sm" len="sm"/>
                  <a:tailEnd type="none" w="sm" len="sm"/>
                </a:ln>
                <a:solidFill>
                  <a:srgbClr val="CC3300">
                    <a:alpha val="50195"/>
                  </a:srgbClr>
                </a:solidFill>
                <a:effectLst>
                  <a:outerShdw dist="45791" dir="2021404" algn="ctr" rotWithShape="0">
                    <a:srgbClr val="9999FF"/>
                  </a:outerShdw>
                </a:effectLst>
                <a:cs typeface="Times New Roman" panose="02020603050405020304" pitchFamily="18" charset="0"/>
              </a:rPr>
              <a:t>CỦNG CỐ</a:t>
            </a:r>
          </a:p>
        </p:txBody>
      </p:sp>
      <p:sp>
        <p:nvSpPr>
          <p:cNvPr id="284790" name="Text Box 118"/>
          <p:cNvSpPr txBox="1">
            <a:spLocks noChangeArrowheads="1"/>
          </p:cNvSpPr>
          <p:nvPr/>
        </p:nvSpPr>
        <p:spPr bwMode="auto">
          <a:xfrm>
            <a:off x="6604000" y="3886200"/>
            <a:ext cx="207645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8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altLang="en-US" sz="8000" smtClean="0">
                <a:solidFill>
                  <a:srgbClr val="FF3300"/>
                </a:solidFill>
              </a:rPr>
              <a:t>m</a:t>
            </a:r>
            <a:endParaRPr lang="en-US" altLang="en-US" sz="8000" dirty="0">
              <a:solidFill>
                <a:srgbClr val="FF3300"/>
              </a:solidFill>
            </a:endParaRPr>
          </a:p>
        </p:txBody>
      </p:sp>
      <p:sp>
        <p:nvSpPr>
          <p:cNvPr id="284791" name="Text Box 119"/>
          <p:cNvSpPr txBox="1">
            <a:spLocks noChangeArrowheads="1"/>
          </p:cNvSpPr>
          <p:nvPr/>
        </p:nvSpPr>
        <p:spPr bwMode="auto">
          <a:xfrm>
            <a:off x="1841500" y="5854700"/>
            <a:ext cx="2501900" cy="584775"/>
          </a:xfrm>
          <a:prstGeom prst="rect">
            <a:avLst/>
          </a:prstGeom>
          <a:solidFill>
            <a:schemeClr val="bg1"/>
          </a:solidFill>
          <a:ln w="12700" cap="sq">
            <a:solidFill>
              <a:srgbClr val="000099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hăm chỉ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grpSp>
        <p:nvGrpSpPr>
          <p:cNvPr id="25613" name="Group 120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5614" name="Picture 12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122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6" name="Picture 123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7" name="Picture 124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6324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84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84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84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84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847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847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284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284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0.25348 -2.96296E-6 C 0.36702 -2.96296E-6 0.50695 -0.00833 0.50695 -0.01481 L 0.50695 -0.02963 " pathEditMode="relative" rAng="0" ptsTypes="FfFF">
                                      <p:cBhvr>
                                        <p:cTn id="34" dur="2000" fill="hold"/>
                                        <p:tgtEl>
                                          <p:spTgt spid="284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47" y="-1481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7.40741E-7 L 0.24722 7.40741E-7 C 0.35799 7.40741E-7 0.49445 -0.00208 0.49445 -0.0037 L 0.49445 -0.00741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2847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722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4790" grpId="0"/>
      <p:bldP spid="284791" grpId="0" animBg="1"/>
      <p:bldP spid="284791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9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800" y="4776788"/>
            <a:ext cx="1447800" cy="100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Picture 4" descr="Bunny3"/>
          <p:cNvPicPr>
            <a:picLocks noGrp="1" noChangeAspect="1" noChangeArrowheads="1" noCro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95750" y="3386138"/>
            <a:ext cx="952500" cy="952500"/>
          </a:xfrm>
          <a:noFill/>
        </p:spPr>
      </p:pic>
      <p:pic>
        <p:nvPicPr>
          <p:cNvPr id="460806" name="Picture 6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H="1" flipV="1">
            <a:off x="3090611" y="4590256"/>
            <a:ext cx="1288671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2717800"/>
            <a:ext cx="11049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9700" y="2179638"/>
            <a:ext cx="1231900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Picture 11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4967288"/>
            <a:ext cx="1651000" cy="722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2" name="Picture 14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1825625" cy="138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3" name="Picture 15" descr="butterflies_flowers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5238" y="1308100"/>
            <a:ext cx="1795462" cy="128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4" name="Picture 16" descr="Bunny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50" y="430213"/>
            <a:ext cx="31115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8" name="Picture 18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3323987" y="2273188"/>
            <a:ext cx="1412875" cy="110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19" name="Picture 19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658170" y="1997765"/>
            <a:ext cx="12319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0" name="Picture 2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89507" y="354025"/>
            <a:ext cx="876684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21" name="Picture 21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0" y="1462088"/>
            <a:ext cx="1371600" cy="112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9" name="Picture 22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4953000"/>
            <a:ext cx="152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40" name="Picture 23" descr="roses_swaying_back_an_a_h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175" y="5003800"/>
            <a:ext cx="1533525" cy="199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41" name="Text Box 25" descr="Dashed vertical"/>
          <p:cNvSpPr txBox="1">
            <a:spLocks noChangeArrowheads="1"/>
          </p:cNvSpPr>
          <p:nvPr/>
        </p:nvSpPr>
        <p:spPr bwMode="auto">
          <a:xfrm>
            <a:off x="7683500" y="3594100"/>
            <a:ext cx="1308100" cy="1044575"/>
          </a:xfrm>
          <a:prstGeom prst="rect">
            <a:avLst/>
          </a:prstGeom>
          <a:pattFill prst="dashVert">
            <a:fgClr>
              <a:srgbClr val="008000"/>
            </a:fgClr>
            <a:bgClr>
              <a:schemeClr val="bg1"/>
            </a:bgClr>
          </a:pattFill>
          <a:ln w="38100" cap="sq">
            <a:pattFill prst="dkDnDiag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dirty="0" err="1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26642" name="Text Box 26" descr="Light downward diagonal"/>
          <p:cNvSpPr txBox="1">
            <a:spLocks noChangeArrowheads="1"/>
          </p:cNvSpPr>
          <p:nvPr/>
        </p:nvSpPr>
        <p:spPr bwMode="auto">
          <a:xfrm>
            <a:off x="3064736" y="939800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7" name="Text Box 27" descr="Solid diamond"/>
          <p:cNvSpPr txBox="1">
            <a:spLocks noChangeArrowheads="1"/>
          </p:cNvSpPr>
          <p:nvPr/>
        </p:nvSpPr>
        <p:spPr bwMode="auto">
          <a:xfrm>
            <a:off x="537318" y="2810599"/>
            <a:ext cx="1828800" cy="592138"/>
          </a:xfrm>
          <a:prstGeom prst="rect">
            <a:avLst/>
          </a:prstGeom>
          <a:pattFill prst="solidDmn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s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ố tám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8" name="Text Box 28" descr="Large checker board"/>
          <p:cNvSpPr txBox="1">
            <a:spLocks noChangeArrowheads="1"/>
          </p:cNvSpPr>
          <p:nvPr/>
        </p:nvSpPr>
        <p:spPr bwMode="auto">
          <a:xfrm>
            <a:off x="3187700" y="3457287"/>
            <a:ext cx="2082800" cy="584775"/>
          </a:xfrm>
          <a:prstGeom prst="rect">
            <a:avLst/>
          </a:prstGeom>
          <a:pattFill prst="lg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hăm chỉ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29" name="Text Box 29" descr="Small checker board"/>
          <p:cNvSpPr txBox="1">
            <a:spLocks noChangeArrowheads="1"/>
          </p:cNvSpPr>
          <p:nvPr/>
        </p:nvSpPr>
        <p:spPr bwMode="auto">
          <a:xfrm>
            <a:off x="6858000" y="2455087"/>
            <a:ext cx="2044700" cy="584775"/>
          </a:xfrm>
          <a:prstGeom prst="rect">
            <a:avLst/>
          </a:prstGeom>
          <a:pattFill prst="smCheck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uả trám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0" name="Text Box 30" descr="Large confetti"/>
          <p:cNvSpPr txBox="1">
            <a:spLocks noChangeArrowheads="1"/>
          </p:cNvSpPr>
          <p:nvPr/>
        </p:nvSpPr>
        <p:spPr bwMode="auto">
          <a:xfrm>
            <a:off x="2091442" y="5855181"/>
            <a:ext cx="1968500" cy="592138"/>
          </a:xfrm>
          <a:prstGeom prst="rect">
            <a:avLst/>
          </a:prstGeom>
          <a:pattFill prst="lgConfetti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ô đậm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60832" name="Text Box 32" descr="Plaid"/>
          <p:cNvSpPr txBox="1">
            <a:spLocks noChangeArrowheads="1"/>
          </p:cNvSpPr>
          <p:nvPr/>
        </p:nvSpPr>
        <p:spPr bwMode="auto">
          <a:xfrm>
            <a:off x="4787900" y="5753100"/>
            <a:ext cx="2006600" cy="584775"/>
          </a:xfrm>
          <a:prstGeom prst="rect">
            <a:avLst/>
          </a:prstGeom>
          <a:pattFill prst="plaid">
            <a:fgClr>
              <a:srgbClr val="FFCCFF"/>
            </a:fgClr>
            <a:bgClr>
              <a:schemeClr val="bg1"/>
            </a:bgClr>
          </a:pattFill>
          <a:ln w="12700" cap="sq">
            <a:solidFill>
              <a:srgbClr val="009900"/>
            </a:solid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320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altLang="en-US" sz="3200" smtClean="0">
                <a:solidFill>
                  <a:srgbClr val="0000FF"/>
                </a:solidFill>
                <a:latin typeface="Arial-SGK-TV" pitchFamily="2" charset="0"/>
                <a:cs typeface="Arial-SGK-TV" pitchFamily="2" charset="0"/>
              </a:rPr>
              <a:t>on tằm</a:t>
            </a:r>
            <a:endParaRPr lang="en-US" altLang="en-US" sz="3200" dirty="0">
              <a:solidFill>
                <a:srgbClr val="0000FF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6649" name="Picture 33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933730">
            <a:off x="723900" y="10160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0" name="Picture 34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6300" y="52197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1" name="Picture 35" descr="17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209267">
            <a:off x="6997700" y="215900"/>
            <a:ext cx="83820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2" name="Picture 36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3300" y="24892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3" name="Picture 37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" y="48133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54" name="Picture 38" descr="15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482600"/>
            <a:ext cx="457200" cy="26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40" name="Picture 40" descr="bunnyCLR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75391" flipV="1">
            <a:off x="4151313" y="4772025"/>
            <a:ext cx="15033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6656" name="Group 41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6657" name="Picture 42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8" name="Picture 43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59" name="Picture 44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660" name="Picture 45" descr="Animate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7" name="Text Box 26" descr="Light downward diagonal"/>
          <p:cNvSpPr txBox="1">
            <a:spLocks noChangeArrowheads="1"/>
          </p:cNvSpPr>
          <p:nvPr/>
        </p:nvSpPr>
        <p:spPr bwMode="auto">
          <a:xfrm>
            <a:off x="406400" y="4605637"/>
            <a:ext cx="1282700" cy="1015663"/>
          </a:xfrm>
          <a:prstGeom prst="rect">
            <a:avLst/>
          </a:prstGeom>
          <a:pattFill prst="ltDnDiag">
            <a:fgClr>
              <a:srgbClr val="008000"/>
            </a:fgClr>
            <a:bgClr>
              <a:schemeClr val="bg1"/>
            </a:bgClr>
          </a:pattFill>
          <a:ln w="38100" cap="sq">
            <a:pattFill prst="sphere">
              <a:fgClr>
                <a:srgbClr val="FF0000"/>
              </a:fgClr>
              <a:bgClr>
                <a:schemeClr val="bg1"/>
              </a:bgClr>
            </a:pattFill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6000" smtClean="0">
                <a:solidFill>
                  <a:srgbClr val="FF3300"/>
                </a:solidFill>
                <a:latin typeface="Arial-SGK-TV" pitchFamily="2" charset="0"/>
                <a:cs typeface="Arial-SGK-TV" pitchFamily="2" charset="0"/>
              </a:rPr>
              <a:t>âm</a:t>
            </a:r>
            <a:endParaRPr lang="en-US" altLang="en-US" sz="6000" dirty="0">
              <a:solidFill>
                <a:srgbClr val="FF33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055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389 -0.00648 L -0.3625 -0.00648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6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9" y="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92 -0.07454 L -0.40347 -0.0801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4608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69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7037E-6 L 0.06336 -3.7037E-6 C 0.09166 -3.7037E-6 0.12691 -0.02824 0.12691 -0.05069 L 0.12691 -0.10092 " pathEditMode="relative" rAng="0" ptsTypes="AAAA">
                                      <p:cBhvr>
                                        <p:cTn id="34" dur="2000" fill="hold"/>
                                        <p:tgtEl>
                                          <p:spTgt spid="4608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37" y="-5046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0.04653 4.44444E-6 C 0.06736 4.44444E-6 0.09306 -0.04098 0.09306 -0.07408 L 0.09306 -0.14815 " pathEditMode="relative" rAng="0" ptsTypes="FfFF">
                                      <p:cBhvr>
                                        <p:cTn id="36" dur="2000" fill="hold"/>
                                        <p:tgtEl>
                                          <p:spTgt spid="4608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0.04629 L 0.0823 -0.01019 C 0.09983 -0.02338 0.12587 -0.02755 0.15278 -0.02755 C 0.18386 -0.02755 0.20869 -0.02338 0.22605 -0.01019 L 0.30973 0.04629 " pathEditMode="relative" rAng="0" ptsTypes="FffFF">
                                      <p:cBhvr>
                                        <p:cTn id="40" dur="2000" fill="hold"/>
                                        <p:tgtEl>
                                          <p:spTgt spid="460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6" y="-370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4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0.07465 -0.04005 C 0.09062 -0.04907 0.11388 -0.05347 0.13854 -0.05347 C 0.16649 -0.05347 0.18888 -0.04907 0.20451 -0.04005 L 0.2802 -3.7037E-7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608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10" y="-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44444E-6 L 0.13577 -4.44444E-6 C 0.19636 -4.44444E-6 0.27153 -0.02569 0.27153 -0.04629 L 0.27153 -0.09259 " pathEditMode="relative" rAng="0" ptsTypes="AAAA">
                                      <p:cBhvr>
                                        <p:cTn id="46" dur="2000" fill="hold"/>
                                        <p:tgtEl>
                                          <p:spTgt spid="4608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-463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11111E-6 L 0.1875 -1.11111E-6 C 0.27153 -1.11111E-6 0.375 -0.02569 0.375 -0.0463 L 0.375 -0.09259 " pathEditMode="relative" rAng="0" ptsTypes="FfFF">
                                      <p:cBhvr>
                                        <p:cTn id="48" dur="2000" fill="hold"/>
                                        <p:tgtEl>
                                          <p:spTgt spid="4608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0" y="-46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6 L -0.01754 -3.7037E-6 C -0.02535 -3.7037E-6 -0.03473 -0.03634 -0.03473 -0.06574 L -0.03473 -0.13148 " pathEditMode="relative" rAng="0" ptsTypes="AAAA">
                                      <p:cBhvr>
                                        <p:cTn id="52" dur="2000" fill="hold"/>
                                        <p:tgtEl>
                                          <p:spTgt spid="460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-6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96296E-6 L -0.07413 -2.96296E-6 C -0.10746 -2.96296E-6 -0.14826 -0.02592 -0.14826 -0.04629 L -0.14826 -0.09213 " pathEditMode="relative" rAng="0" ptsTypes="AAAA">
                                      <p:cBhvr>
                                        <p:cTn id="54" dur="2000" fill="hold"/>
                                        <p:tgtEl>
                                          <p:spTgt spid="460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13" y="-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27" grpId="0" animBg="1"/>
      <p:bldP spid="460827" grpId="1" animBg="1"/>
      <p:bldP spid="460828" grpId="0" animBg="1"/>
      <p:bldP spid="460828" grpId="1" animBg="1"/>
      <p:bldP spid="460829" grpId="0" animBg="1"/>
      <p:bldP spid="460829" grpId="1" animBg="1"/>
      <p:bldP spid="460830" grpId="0" animBg="1"/>
      <p:bldP spid="460830" grpId="1" animBg="1"/>
      <p:bldP spid="460832" grpId="0" animBg="1"/>
      <p:bldP spid="460832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SOA\Khung nen bieu tuong\Khung nen bieu tuong\[Muare.asia]-FramesChildrenVol34\muare.asia - babyvol34 - 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3813"/>
            <a:ext cx="9221788" cy="683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3200400" y="2647950"/>
            <a:ext cx="5029200" cy="1390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ÔN BÀI CŨ</a:t>
            </a:r>
            <a:endParaRPr lang="en-US" sz="54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-SGK-TV" pitchFamily="2" charset="0"/>
              <a:cs typeface="Arial-SGK-TV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2" name="Picture 4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9413" name="Picture 5" descr="Awreath1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24384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9414" name="WordArt 6" descr="Purple mesh"/>
          <p:cNvSpPr>
            <a:spLocks noChangeArrowheads="1" noChangeShapeType="1" noTextEdit="1"/>
          </p:cNvSpPr>
          <p:nvPr/>
        </p:nvSpPr>
        <p:spPr bwMode="auto">
          <a:xfrm>
            <a:off x="2286000" y="1844675"/>
            <a:ext cx="4343400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8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Bài học kết thúc. Cảm ơn các 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vi-V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600" kern="10" dirty="0">
                <a:ln w="9525">
                  <a:round/>
                  <a:headEnd/>
                  <a:tailEnd/>
                </a:ln>
                <a:blipFill dpi="0" rotWithShape="0">
                  <a:blip r:embed="rId5"/>
                  <a:srcRect/>
                  <a:tile tx="0" ty="0" sx="100000" sy="100000" flip="none" algn="tl"/>
                </a:blip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5"/>
                <a:srcRect/>
                <a:tile tx="0" ty="0" sx="100000" sy="100000" flip="none" algn="tl"/>
              </a:blip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7653" name="Group 7"/>
          <p:cNvGrpSpPr>
            <a:grpSpLocks/>
          </p:cNvGrpSpPr>
          <p:nvPr/>
        </p:nvGrpSpPr>
        <p:grpSpPr bwMode="auto">
          <a:xfrm>
            <a:off x="0" y="-38100"/>
            <a:ext cx="9144000" cy="6908800"/>
            <a:chOff x="0" y="-10"/>
            <a:chExt cx="5760" cy="4330"/>
          </a:xfrm>
        </p:grpSpPr>
        <p:pic>
          <p:nvPicPr>
            <p:cNvPr id="27654" name="Picture 8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5" name="Picture 9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6" name="Picture 10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657" name="Picture 11" descr="Animate"/>
            <p:cNvPicPr>
              <a:picLocks noChangeAspect="1" noChangeArrowheads="1" noCrop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32660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IET NAM MEN YE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0"/>
                                        <p:tgtEl>
                                          <p:spTgt spid="5294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9" dur="5000" fill="hold"/>
                                        <p:tgtEl>
                                          <p:spTgt spid="5294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228600" y="1447800"/>
            <a:ext cx="8610600" cy="3276600"/>
          </a:xfrm>
          <a:prstGeom prst="roundRect">
            <a:avLst/>
          </a:prstGeom>
          <a:solidFill>
            <a:srgbClr val="FF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42036" y="1566610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smtClean="0">
                <a:latin typeface="Arial-SGK-TV" pitchFamily="2" charset="0"/>
                <a:cs typeface="Arial-SGK-TV" pitchFamily="2" charset="0"/>
              </a:rPr>
              <a:t>  en, ên, in, un</a:t>
            </a:r>
            <a:endParaRPr lang="en-US" sz="4800" kern="0" dirty="0" smtClean="0"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26736" y="2527261"/>
            <a:ext cx="8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kern="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sen, mịn, nến, cún, nghển</a:t>
            </a:r>
            <a:endParaRPr kumimoji="0" lang="en-US" sz="4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9556" y="3465401"/>
            <a:ext cx="81310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0000"/>
                </a:solidFill>
                <a:latin typeface="Arial-SGK-TV" pitchFamily="2" charset="0"/>
                <a:cs typeface="Arial-SGK-TV" pitchFamily="2" charset="0"/>
              </a:rPr>
              <a:t>   đèn pin, ngọn nến, cún con</a:t>
            </a:r>
            <a:endParaRPr lang="en-US" sz="4800" dirty="0">
              <a:solidFill>
                <a:srgbClr val="00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22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762000" y="990599"/>
            <a:ext cx="11658600" cy="3846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8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   Con gì tên rõ là “cha”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8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Có chứa chữ số nhìn qua ngỡ rùa?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800" b="1" smtClean="0">
                <a:solidFill>
                  <a:schemeClr val="bg1"/>
                </a:solidFill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     Con gì quen vẻ già nua</a:t>
            </a:r>
          </a:p>
          <a:p>
            <a:pPr marL="406400" marR="939800" indent="254000">
              <a:lnSpc>
                <a:spcPct val="110000"/>
              </a:lnSpc>
              <a:spcAft>
                <a:spcPts val="3200"/>
              </a:spcAft>
            </a:pPr>
            <a:r>
              <a:rPr lang="en-US" sz="3800" b="1" smtClean="0">
                <a:solidFill>
                  <a:schemeClr val="bg1"/>
                </a:solidFill>
                <a:effectLst/>
                <a:latin typeface="Arial-SGK-TV" pitchFamily="2" charset="0"/>
                <a:ea typeface="Arial" panose="020B0604020202020204" pitchFamily="34" charset="0"/>
                <a:cs typeface="Arial-SGK-TV" pitchFamily="2" charset="0"/>
              </a:rPr>
              <a:t>Bốn chân ngắn ngủn, thỏ thua chả ngờ?</a:t>
            </a:r>
            <a:endParaRPr lang="en-US" sz="3800" b="1" dirty="0">
              <a:solidFill>
                <a:schemeClr val="bg1"/>
              </a:solidFill>
              <a:effectLst/>
              <a:latin typeface="Arial-SGK-TV" pitchFamily="2" charset="0"/>
              <a:ea typeface="Arial" panose="020B0604020202020204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017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04800" y="5410198"/>
            <a:ext cx="82295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Nhện ngắm nghía tấm lưới vừa làm xong.</a:t>
            </a:r>
            <a:endParaRPr lang="en-US" sz="3200" b="1">
              <a:solidFill>
                <a:srgbClr val="FFFFFF"/>
              </a:solidFill>
              <a:latin typeface="Arial-SGK-TV" pitchFamily="2" charset="0"/>
              <a:cs typeface="Arial-SGK-TV" pitchFamily="2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H="1">
            <a:off x="1371600" y="5410198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3726168" y="5445702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410200" y="5451564"/>
            <a:ext cx="228600" cy="5847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04799" y="5409487"/>
            <a:ext cx="85343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Nhện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ngắm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nghía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tấm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lưới vừa </a:t>
            </a:r>
            <a:r>
              <a:rPr lang="en-US" sz="32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r>
              <a:rPr lang="en-US" sz="3200" b="1" smtClean="0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 xong</a:t>
            </a:r>
            <a:r>
              <a:rPr lang="en-US" sz="32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.</a:t>
            </a:r>
            <a:endParaRPr lang="en-US" sz="3200" b="1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14" name="Picture 13" descr="C:\Users\Admin\Desktop\2020-2021\TV1.1 bai 31-40 (FB Chip Fangora) ẢNH\TV 34 - 1.pn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1122" b="69057"/>
          <a:stretch/>
        </p:blipFill>
        <p:spPr bwMode="auto">
          <a:xfrm>
            <a:off x="0" y="152400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1371598" y="-603734"/>
            <a:ext cx="6400800" cy="24384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447800" y="-597872"/>
            <a:ext cx="6400800" cy="24384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-105507" y="-433750"/>
            <a:ext cx="2362200" cy="2133600"/>
          </a:xfrm>
          <a:prstGeom prst="ellipse">
            <a:avLst/>
          </a:prstGeom>
          <a:solidFill>
            <a:srgbClr val="49B7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95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51414" y="-58615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4786" y="-63304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err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m   </a:t>
            </a:r>
            <a:endParaRPr lang="en-US" sz="7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216873" y="-627182"/>
            <a:ext cx="9677399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  </a:t>
            </a:r>
            <a:r>
              <a:rPr lang="en-US" sz="7000" b="1">
                <a:solidFill>
                  <a:srgbClr val="FFFFFF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 ă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r>
              <a:rPr lang="en-US" sz="7000" b="1" err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â</a:t>
            </a:r>
            <a:r>
              <a:rPr lang="en-US" sz="7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m</a:t>
            </a:r>
            <a:r>
              <a:rPr lang="en-US" sz="7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  </a:t>
            </a:r>
            <a:endParaRPr lang="en-US" sz="7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226E5D-495D-482B-AAA9-5C045E47D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3" y="0"/>
            <a:ext cx="1587137" cy="6163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8442" y="1513114"/>
            <a:ext cx="2447585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l</a:t>
            </a:r>
          </a:p>
        </p:txBody>
      </p:sp>
      <p:sp>
        <p:nvSpPr>
          <p:cNvPr id="8" name="Rectangle 7"/>
          <p:cNvSpPr/>
          <p:nvPr/>
        </p:nvSpPr>
        <p:spPr>
          <a:xfrm>
            <a:off x="4711111" y="1513114"/>
            <a:ext cx="2280781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 err="1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a</a:t>
            </a:r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210076" y="2808514"/>
            <a:ext cx="3300049" cy="1295400"/>
          </a:xfrm>
          <a:prstGeom prst="rect">
            <a:avLst/>
          </a:prstGeom>
          <a:noFill/>
          <a:ln w="38100">
            <a:solidFill>
              <a:srgbClr val="FF99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smtClean="0">
                <a:solidFill>
                  <a:srgbClr val="C00000"/>
                </a:solidFill>
                <a:latin typeface="Arial-SGK-TV" pitchFamily="2" charset="0"/>
                <a:cs typeface="Arial-SGK-TV" pitchFamily="2" charset="0"/>
              </a:rPr>
              <a:t>làm</a:t>
            </a:r>
            <a:endParaRPr lang="en-US" sz="7000" b="1" dirty="0">
              <a:solidFill>
                <a:srgbClr val="C00000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4402285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cam   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khám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272442" y="43434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ẵm</a:t>
            </a:r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ằm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324600" y="4296507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đậm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n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hẩm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68833" y="4419600"/>
            <a:ext cx="2403767" cy="2514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6000" b="1" dirty="0" smtClean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  <a:p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93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8" grpId="0" animBg="1"/>
      <p:bldP spid="9" grpId="0" animBg="1"/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04800"/>
            <a:ext cx="7137104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2392250" y="5029200"/>
            <a:ext cx="4115122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 cam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06711" y="5029200"/>
            <a:ext cx="388620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q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uả</a:t>
            </a:r>
            <a:r>
              <a:rPr lang="en-US" sz="6000" b="1" smtClean="0">
                <a:solidFill>
                  <a:srgbClr val="0000CC"/>
                </a:solidFill>
                <a:latin typeface="Arial-SGK-TV" pitchFamily="2" charset="0"/>
                <a:cs typeface="Arial-SGK-TV" pitchFamily="2" charset="0"/>
              </a:rPr>
              <a:t> 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c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am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0593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6925" y="0"/>
            <a:ext cx="9144000" cy="6858000"/>
          </a:xfrm>
          <a:prstGeom prst="rect">
            <a:avLst/>
          </a:prstGeom>
          <a:solidFill>
            <a:srgbClr val="002060"/>
          </a:solidFill>
          <a:ln w="57150">
            <a:solidFill>
              <a:srgbClr val="7826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C:\Users\Admin\Desktop\BÀI 34- TUAN 7- TV\tăm tre rõ né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635977"/>
            <a:ext cx="7391400" cy="44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46660" y="5357612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ăm tre</a:t>
            </a:r>
            <a:endParaRPr lang="en-US" sz="6000" b="1" dirty="0">
              <a:solidFill>
                <a:schemeClr val="bg1"/>
              </a:solidFill>
              <a:latin typeface="Arial-SGK-TV" pitchFamily="2" charset="0"/>
              <a:cs typeface="Arial-SGK-TV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743201" y="5345806"/>
            <a:ext cx="3730340" cy="1524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t</a:t>
            </a:r>
            <a:r>
              <a:rPr lang="en-US" sz="6000" b="1" smtClean="0">
                <a:solidFill>
                  <a:srgbClr val="FF0000"/>
                </a:solidFill>
                <a:latin typeface="Arial-SGK-TV" pitchFamily="2" charset="0"/>
                <a:cs typeface="Arial-SGK-TV" pitchFamily="2" charset="0"/>
              </a:rPr>
              <a:t>ăm</a:t>
            </a:r>
            <a:r>
              <a:rPr lang="en-US" sz="6000" b="1" smtClean="0">
                <a:solidFill>
                  <a:schemeClr val="bg1"/>
                </a:solidFill>
                <a:latin typeface="Arial-SGK-TV" pitchFamily="2" charset="0"/>
                <a:cs typeface="Arial-SGK-TV" pitchFamily="2" charset="0"/>
              </a:rPr>
              <a:t> tre</a:t>
            </a:r>
            <a:endParaRPr lang="en-US" sz="6000" b="1" dirty="0">
              <a:solidFill>
                <a:srgbClr val="FF0000"/>
              </a:solidFill>
              <a:latin typeface="Arial-SGK-TV" pitchFamily="2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9326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1787</TotalTime>
  <Words>325</Words>
  <Application>Microsoft Office PowerPoint</Application>
  <PresentationFormat>Trình chiếu Trên màn hình (4:3)</PresentationFormat>
  <Paragraphs>94</Paragraphs>
  <Slides>30</Slides>
  <Notes>1</Notes>
  <HiddenSlides>0</HiddenSlides>
  <MMClips>6</MMClips>
  <ScaleCrop>false</ScaleCrop>
  <HeadingPairs>
    <vt:vector size="6" baseType="variant">
      <vt:variant>
        <vt:lpstr>Phông được Dùng</vt:lpstr>
      </vt:variant>
      <vt:variant>
        <vt:i4>11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30</vt:i4>
      </vt:variant>
    </vt:vector>
  </HeadingPairs>
  <TitlesOfParts>
    <vt:vector size="42" baseType="lpstr">
      <vt:lpstr>.VnCooperH</vt:lpstr>
      <vt:lpstr>Arial</vt:lpstr>
      <vt:lpstr>Arial-SGK-TV</vt:lpstr>
      <vt:lpstr>Ariston</vt:lpstr>
      <vt:lpstr>Calibri</vt:lpstr>
      <vt:lpstr>Calibri Light</vt:lpstr>
      <vt:lpstr>Times New Roman</vt:lpstr>
      <vt:lpstr>VnBangkok</vt:lpstr>
      <vt:lpstr>VNbritannic</vt:lpstr>
      <vt:lpstr>VNI-Times</vt:lpstr>
      <vt:lpstr>VNI-Vari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LUYỆN TỪ VÀ CÂU LỚP 4 MỞ RỘNG VỐN TỪ:  NHÂN HẬU – ĐOÀN KẾT</dc:title>
  <dc:creator>Admin</dc:creator>
  <cp:lastModifiedBy>PC</cp:lastModifiedBy>
  <cp:revision>237</cp:revision>
  <dcterms:created xsi:type="dcterms:W3CDTF">2015-08-18T18:26:56Z</dcterms:created>
  <dcterms:modified xsi:type="dcterms:W3CDTF">2022-01-14T10:45:05Z</dcterms:modified>
</cp:coreProperties>
</file>