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8" r:id="rId5"/>
    <p:sldId id="269" r:id="rId6"/>
    <p:sldId id="271" r:id="rId7"/>
    <p:sldId id="280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6FD"/>
    <a:srgbClr val="FCFAF8"/>
    <a:srgbClr val="C6EBFE"/>
    <a:srgbClr val="EED048"/>
    <a:srgbClr val="6D6E72"/>
    <a:srgbClr val="007DC9"/>
    <a:srgbClr val="EF4136"/>
    <a:srgbClr val="F35757"/>
    <a:srgbClr val="C4EA7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>
        <p:scale>
          <a:sx n="75" d="100"/>
          <a:sy n="75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10918" y="2081739"/>
            <a:ext cx="7131632" cy="23625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21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3011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9" y="630110"/>
            <a:ext cx="7580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Ba bể cá A, B, C có mực nước khác nhau như hình vẽ dưới đây.</a:t>
            </a:r>
          </a:p>
        </p:txBody>
      </p:sp>
      <p:pic>
        <p:nvPicPr>
          <p:cNvPr id="61" name="Picture 60" descr="C:\Users\TUAN\Downloads\Luyện tập 1.png">
            <a:extLst>
              <a:ext uri="{FF2B5EF4-FFF2-40B4-BE49-F238E27FC236}">
                <a16:creationId xmlns:a16="http://schemas.microsoft.com/office/drawing/2014/main" id="{3C466207-BCE1-4610-B150-1A172EB3F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25F940-1EDE-49C4-A1B8-2A15D48606B8}"/>
              </a:ext>
            </a:extLst>
          </p:cNvPr>
          <p:cNvGrpSpPr/>
          <p:nvPr/>
        </p:nvGrpSpPr>
        <p:grpSpPr>
          <a:xfrm>
            <a:off x="2020889" y="1461107"/>
            <a:ext cx="8150222" cy="2183793"/>
            <a:chOff x="1552578" y="1461107"/>
            <a:chExt cx="8705843" cy="27728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D1EF8D5-00F7-4E37-AB18-EC667E2A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2578" y="1461107"/>
              <a:ext cx="8705843" cy="268247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3FC03DB-CBD1-4CE8-AF49-CF346248FB39}"/>
                </a:ext>
              </a:extLst>
            </p:cNvPr>
            <p:cNvSpPr/>
            <p:nvPr/>
          </p:nvSpPr>
          <p:spPr>
            <a:xfrm>
              <a:off x="4616997" y="2384336"/>
              <a:ext cx="909565" cy="733724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6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0F4D76-FFF8-476B-A4C0-F9B6CD6FC20B}"/>
                </a:ext>
              </a:extLst>
            </p:cNvPr>
            <p:cNvSpPr/>
            <p:nvPr/>
          </p:nvSpPr>
          <p:spPr>
            <a:xfrm>
              <a:off x="7433343" y="1930007"/>
              <a:ext cx="1023037" cy="577850"/>
            </a:xfrm>
            <a:prstGeom prst="rect">
              <a:avLst/>
            </a:prstGeom>
            <a:solidFill>
              <a:srgbClr val="C6EBFE"/>
            </a:solidFill>
            <a:effectLst>
              <a:softEdge rad="635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15 cm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CA7B600-F19C-46C7-BAAA-E17302BE47FE}"/>
                </a:ext>
              </a:extLst>
            </p:cNvPr>
            <p:cNvSpPr txBox="1"/>
            <p:nvPr/>
          </p:nvSpPr>
          <p:spPr>
            <a:xfrm>
              <a:off x="2796747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57A054D-685B-4426-807A-67AF9C42215D}"/>
                </a:ext>
              </a:extLst>
            </p:cNvPr>
            <p:cNvSpPr txBox="1"/>
            <p:nvPr/>
          </p:nvSpPr>
          <p:spPr>
            <a:xfrm>
              <a:off x="5706150" y="3772309"/>
              <a:ext cx="389850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83660D-9F7A-45B6-A8F6-60F4A760DB91}"/>
                </a:ext>
              </a:extLst>
            </p:cNvPr>
            <p:cNvSpPr txBox="1"/>
            <p:nvPr/>
          </p:nvSpPr>
          <p:spPr>
            <a:xfrm>
              <a:off x="8615553" y="3772309"/>
              <a:ext cx="407484" cy="461665"/>
            </a:xfrm>
            <a:prstGeom prst="rect">
              <a:avLst/>
            </a:prstGeom>
            <a:solidFill>
              <a:srgbClr val="FCFAF8"/>
            </a:solidFill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BA77515-1313-464C-B867-F6137B07BD96}"/>
              </a:ext>
            </a:extLst>
          </p:cNvPr>
          <p:cNvSpPr txBox="1"/>
          <p:nvPr/>
        </p:nvSpPr>
        <p:spPr>
          <a:xfrm>
            <a:off x="1011303" y="3736551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Mực nước ở bể B cao hơn mực nước ở bể A bao nhiêu xăng-ti-mét?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EE7D07-3C25-4CDE-AF27-35CBEBEF35EB}"/>
              </a:ext>
            </a:extLst>
          </p:cNvPr>
          <p:cNvSpPr txBox="1"/>
          <p:nvPr/>
        </p:nvSpPr>
        <p:spPr>
          <a:xfrm>
            <a:off x="1011303" y="4173873"/>
            <a:ext cx="10161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Mực nước ở bể C cao hơn mực nước ở bể A bao nhiêu xăng-ti-mét?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B37268-549C-4F64-8EF1-23C5A2C46B4A}"/>
              </a:ext>
            </a:extLst>
          </p:cNvPr>
          <p:cNvSpPr txBox="1"/>
          <p:nvPr/>
        </p:nvSpPr>
        <p:spPr>
          <a:xfrm>
            <a:off x="1011303" y="4573558"/>
            <a:ext cx="979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c) Sau khi bạn Nam bỏ thêm một số hòn đá cảnh vào bể B thì mực nước ở bể B tăng thêm 5 cm. Hỏi lúc này mực nước ở bể B cao hơn mực nước ở bể A bao nhiêu xăng-ti-mét?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2F51A02-5409-4A03-92CB-9F0729BA6A1F}"/>
              </a:ext>
            </a:extLst>
          </p:cNvPr>
          <p:cNvSpPr/>
          <p:nvPr/>
        </p:nvSpPr>
        <p:spPr>
          <a:xfrm>
            <a:off x="4608043" y="2182729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62DE51D-2E8B-402B-BB21-2484D669DCC1}"/>
              </a:ext>
            </a:extLst>
          </p:cNvPr>
          <p:cNvSpPr/>
          <p:nvPr/>
        </p:nvSpPr>
        <p:spPr>
          <a:xfrm>
            <a:off x="7354541" y="1840457"/>
            <a:ext cx="1301329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A92DFF-FE3F-4891-92C6-68997C65DF0B}"/>
              </a:ext>
            </a:extLst>
          </p:cNvPr>
          <p:cNvSpPr/>
          <p:nvPr/>
        </p:nvSpPr>
        <p:spPr>
          <a:xfrm>
            <a:off x="4832698" y="2071848"/>
            <a:ext cx="2466000" cy="335198"/>
          </a:xfrm>
          <a:prstGeom prst="rect">
            <a:avLst/>
          </a:prstGeom>
          <a:solidFill>
            <a:srgbClr val="B7E6FD"/>
          </a:solidFill>
          <a:ln>
            <a:solidFill>
              <a:srgbClr val="B7E6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096E5FD-A7C4-4F99-9DB5-AFD3931A0D90}"/>
              </a:ext>
            </a:extLst>
          </p:cNvPr>
          <p:cNvCxnSpPr/>
          <p:nvPr/>
        </p:nvCxnSpPr>
        <p:spPr>
          <a:xfrm>
            <a:off x="4889732" y="2083852"/>
            <a:ext cx="0" cy="29981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F16AD07-FE5D-4BA5-9F51-9D39C4BDC432}"/>
              </a:ext>
            </a:extLst>
          </p:cNvPr>
          <p:cNvSpPr/>
          <p:nvPr/>
        </p:nvSpPr>
        <p:spPr>
          <a:xfrm>
            <a:off x="4889732" y="1886578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5 cm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684D3A7-1FA0-4F46-9AB1-D015FDE35FA1}"/>
              </a:ext>
            </a:extLst>
          </p:cNvPr>
          <p:cNvSpPr/>
          <p:nvPr/>
        </p:nvSpPr>
        <p:spPr>
          <a:xfrm>
            <a:off x="5676907" y="2019887"/>
            <a:ext cx="162338" cy="6471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D0B7934-75B9-4823-82F2-CB3E3D61F47B}"/>
              </a:ext>
            </a:extLst>
          </p:cNvPr>
          <p:cNvSpPr/>
          <p:nvPr/>
        </p:nvSpPr>
        <p:spPr>
          <a:xfrm>
            <a:off x="5926999" y="2003179"/>
            <a:ext cx="851515" cy="577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? cm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77F51D5-F572-496C-B1E0-025B2328C056}"/>
              </a:ext>
            </a:extLst>
          </p:cNvPr>
          <p:cNvSpPr/>
          <p:nvPr/>
        </p:nvSpPr>
        <p:spPr>
          <a:xfrm>
            <a:off x="6728323" y="5465105"/>
            <a:ext cx="3156633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6cm + 5cm =    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071B8B-4E8E-45A0-B6CC-2DEE3518A78A}"/>
              </a:ext>
            </a:extLst>
          </p:cNvPr>
          <p:cNvSpPr txBox="1"/>
          <p:nvPr/>
        </p:nvSpPr>
        <p:spPr>
          <a:xfrm>
            <a:off x="8875111" y="5533180"/>
            <a:ext cx="1210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11cm</a:t>
            </a:r>
          </a:p>
        </p:txBody>
      </p:sp>
    </p:spTree>
    <p:extLst>
      <p:ext uri="{BB962C8B-B14F-4D97-AF65-F5344CB8AC3E}">
        <p14:creationId xmlns:p14="http://schemas.microsoft.com/office/powerpoint/2010/main" val="22174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16" grpId="0" animBg="1"/>
      <p:bldP spid="50" grpId="0"/>
      <p:bldP spid="19" grpId="0" animBg="1"/>
      <p:bldP spid="51" grpId="0"/>
      <p:bldP spid="52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 + 6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 + 9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 + 66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66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5" y="2945877"/>
            <a:ext cx="965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Con bê cân nặng 47kg. Con nghé nặng hơn con bê 18kg. Hỏi con nghé cân nặng bao nhiêu ki-lô-gam?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14C483-D028-4010-B360-278FC93F54AB}"/>
              </a:ext>
            </a:extLst>
          </p:cNvPr>
          <p:cNvSpPr txBox="1"/>
          <p:nvPr/>
        </p:nvSpPr>
        <p:spPr>
          <a:xfrm>
            <a:off x="2670170" y="374293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1BE52-2E55-4517-83F4-4FCCEF23258B}"/>
              </a:ext>
            </a:extLst>
          </p:cNvPr>
          <p:cNvSpPr txBox="1"/>
          <p:nvPr/>
        </p:nvSpPr>
        <p:spPr>
          <a:xfrm>
            <a:off x="634704" y="4243361"/>
            <a:ext cx="5824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Con nghé cân nặng số ki-lô-gam là: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966593E-8AE8-4096-807C-F2973DD6C9DD}"/>
              </a:ext>
            </a:extLst>
          </p:cNvPr>
          <p:cNvSpPr txBox="1"/>
          <p:nvPr/>
        </p:nvSpPr>
        <p:spPr>
          <a:xfrm>
            <a:off x="1030515" y="482413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47 + 18 = 65 (kg)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885664C-7786-4C37-B3FE-85A9A82F61E6}"/>
              </a:ext>
            </a:extLst>
          </p:cNvPr>
          <p:cNvSpPr txBox="1"/>
          <p:nvPr/>
        </p:nvSpPr>
        <p:spPr>
          <a:xfrm>
            <a:off x="2164677" y="5347359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65 kg.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3B2616-94B3-4E58-91F4-1F23F03F74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934" y="4101898"/>
            <a:ext cx="4723199" cy="18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77" grpId="0"/>
      <p:bldP spid="78" grpId="0"/>
      <p:bldP spid="79" grpId="0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39248" y="128468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1376571" y="1284680"/>
            <a:ext cx="318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Con lợn cân nặng bao nhiêu ki-lô-gam?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B734C4-335C-439E-B50B-526C7C0CE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458" y="328812"/>
            <a:ext cx="5594801" cy="2745733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F38C6-490F-407F-A86C-2A86D4836E45}"/>
              </a:ext>
            </a:extLst>
          </p:cNvPr>
          <p:cNvSpPr/>
          <p:nvPr/>
        </p:nvSpPr>
        <p:spPr>
          <a:xfrm>
            <a:off x="5486400" y="1192305"/>
            <a:ext cx="609600" cy="5830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33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56B02FA-B2C7-4E7E-869C-91600FA267EA}"/>
              </a:ext>
            </a:extLst>
          </p:cNvPr>
          <p:cNvGrpSpPr/>
          <p:nvPr/>
        </p:nvGrpSpPr>
        <p:grpSpPr>
          <a:xfrm>
            <a:off x="9748513" y="529477"/>
            <a:ext cx="1248454" cy="662828"/>
            <a:chOff x="1750172" y="2926500"/>
            <a:chExt cx="1248454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2AC73F8-795F-404E-A03A-156BD2BC8F66}"/>
                </a:ext>
              </a:extLst>
            </p:cNvPr>
            <p:cNvSpPr/>
            <p:nvPr/>
          </p:nvSpPr>
          <p:spPr>
            <a:xfrm>
              <a:off x="1750172" y="2926500"/>
              <a:ext cx="1221951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877F17-C554-4E49-BEB5-82C6A3968995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33kg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0FF781FA-CAF3-4BBC-8E9C-DB34FA730D3F}"/>
              </a:ext>
            </a:extLst>
          </p:cNvPr>
          <p:cNvSpPr/>
          <p:nvPr/>
        </p:nvSpPr>
        <p:spPr>
          <a:xfrm>
            <a:off x="939524" y="30745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3C9E6D-499F-485F-B74B-812FE9608DB9}"/>
              </a:ext>
            </a:extLst>
          </p:cNvPr>
          <p:cNvSpPr txBox="1"/>
          <p:nvPr/>
        </p:nvSpPr>
        <p:spPr>
          <a:xfrm>
            <a:off x="2620358" y="3145158"/>
            <a:ext cx="5010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Mỗi bạn xách bao nhiêu lít nước?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A5DB71F-E453-4328-BB09-C89185DC2929}"/>
              </a:ext>
            </a:extLst>
          </p:cNvPr>
          <p:cNvGrpSpPr/>
          <p:nvPr/>
        </p:nvGrpSpPr>
        <p:grpSpPr>
          <a:xfrm>
            <a:off x="1504046" y="3145159"/>
            <a:ext cx="1116312" cy="461666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B7D15E5-0251-416A-B51E-A80312A5DBB9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394F03A-FE06-41A8-B06E-A791C055848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13DEC41-8AF4-4F7F-B219-741A8433587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58D91B-7EDE-46F0-9785-F0B1B373196A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A5A7D54-B722-486B-AB1E-4CBAC80C03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84" y="3549276"/>
            <a:ext cx="6870886" cy="281626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9FD90EC-ED4A-422C-8165-9E3245030A2C}"/>
              </a:ext>
            </a:extLst>
          </p:cNvPr>
          <p:cNvSpPr/>
          <p:nvPr/>
        </p:nvSpPr>
        <p:spPr>
          <a:xfrm>
            <a:off x="37973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56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B9F0EDF3-ED92-497F-BFFA-754476CB2D15}"/>
              </a:ext>
            </a:extLst>
          </p:cNvPr>
          <p:cNvSpPr/>
          <p:nvPr/>
        </p:nvSpPr>
        <p:spPr>
          <a:xfrm>
            <a:off x="6388161" y="5930379"/>
            <a:ext cx="104692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ED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54 </a:t>
            </a:r>
            <a:r>
              <a:rPr lang="vi-VN" sz="2400" b="1" i="1" dirty="0">
                <a:solidFill>
                  <a:srgbClr val="FF0000"/>
                </a:solidFill>
              </a:rPr>
              <a:t>l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E0D3545-2C7B-41AA-94DC-1AA07C243612}"/>
              </a:ext>
            </a:extLst>
          </p:cNvPr>
          <p:cNvSpPr/>
          <p:nvPr/>
        </p:nvSpPr>
        <p:spPr>
          <a:xfrm>
            <a:off x="7986558" y="3429000"/>
            <a:ext cx="2827003" cy="83099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phép tính có gì đặc biệt?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4086E9-44F0-4929-BEE4-E6C8B057FF35}"/>
              </a:ext>
            </a:extLst>
          </p:cNvPr>
          <p:cNvGrpSpPr/>
          <p:nvPr/>
        </p:nvGrpSpPr>
        <p:grpSpPr>
          <a:xfrm>
            <a:off x="7739438" y="4417807"/>
            <a:ext cx="3231026" cy="1786865"/>
            <a:chOff x="7574253" y="328812"/>
            <a:chExt cx="3643331" cy="1865051"/>
          </a:xfrm>
        </p:grpSpPr>
        <p:sp>
          <p:nvSpPr>
            <p:cNvPr id="51" name="Cloud 50">
              <a:extLst>
                <a:ext uri="{FF2B5EF4-FFF2-40B4-BE49-F238E27FC236}">
                  <a16:creationId xmlns:a16="http://schemas.microsoft.com/office/drawing/2014/main" id="{BC9701CA-23F9-4066-AC22-AC5BA03B0EB9}"/>
                </a:ext>
              </a:extLst>
            </p:cNvPr>
            <p:cNvSpPr/>
            <p:nvPr/>
          </p:nvSpPr>
          <p:spPr>
            <a:xfrm>
              <a:off x="7574253" y="328812"/>
              <a:ext cx="3643331" cy="1865051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C000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FD8C069-8BD2-4EA0-825B-F5180E920083}"/>
                </a:ext>
              </a:extLst>
            </p:cNvPr>
            <p:cNvSpPr/>
            <p:nvPr/>
          </p:nvSpPr>
          <p:spPr>
            <a:xfrm>
              <a:off x="7874071" y="677035"/>
              <a:ext cx="3043693" cy="1252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C00000"/>
                  </a:solidFill>
                </a:rPr>
                <a:t>Mỗi phép tính đều có hai số hạng giống nhau.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2" grpId="0" animBg="1"/>
      <p:bldP spid="36" grpId="0" animBg="1"/>
      <p:bldP spid="37" grpId="0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C90AF57-2A3B-4743-94AD-52139241E69E}"/>
              </a:ext>
            </a:extLst>
          </p:cNvPr>
          <p:cNvSpPr/>
          <p:nvPr/>
        </p:nvSpPr>
        <p:spPr>
          <a:xfrm>
            <a:off x="2967936" y="6898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E02A1E-CE3C-40D1-AD5D-07A5D6F6B0A0}"/>
              </a:ext>
            </a:extLst>
          </p:cNvPr>
          <p:cNvGrpSpPr/>
          <p:nvPr/>
        </p:nvGrpSpPr>
        <p:grpSpPr>
          <a:xfrm>
            <a:off x="3544724" y="677631"/>
            <a:ext cx="1116312" cy="461666"/>
            <a:chOff x="1870518" y="1440653"/>
            <a:chExt cx="1116312" cy="4616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BA3E765-9DD9-4CC3-A865-5ABCB47059CC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591336DE-91C0-47CB-8E41-F40B6C5E135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0C7C11-D4E1-4581-BDBA-7E77364BEB1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3266A3-4C55-4E56-A680-ECD01B44B26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003AFF7-8D9D-4E02-BC4E-56EA016A4A9D}"/>
              </a:ext>
            </a:extLst>
          </p:cNvPr>
          <p:cNvSpPr txBox="1"/>
          <p:nvPr/>
        </p:nvSpPr>
        <p:spPr>
          <a:xfrm>
            <a:off x="871437" y="1295261"/>
            <a:ext cx="10354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Chuột túi tham gia một cuộc thi nhảy xa. Lần thứ nhất, từ tảng đá màu đỏ, chuột túi nhảy qua 4 tảng đá và được 25 điểm (như hình vẽ). Lần thứ hai, từ tảng đá màu đỏ, chuột túi nhảy qua 6 tảng đá.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34758-02B1-4CDE-A232-028A499707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25485" y="2495590"/>
            <a:ext cx="8676006" cy="2341453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8748570-D0E8-4233-BF93-3F4832693E82}"/>
              </a:ext>
            </a:extLst>
          </p:cNvPr>
          <p:cNvSpPr/>
          <p:nvPr/>
        </p:nvSpPr>
        <p:spPr>
          <a:xfrm>
            <a:off x="2809461" y="2555538"/>
            <a:ext cx="4240696" cy="677992"/>
          </a:xfrm>
          <a:custGeom>
            <a:avLst/>
            <a:gdLst>
              <a:gd name="connsiteX0" fmla="*/ 0 w 4240696"/>
              <a:gd name="connsiteY0" fmla="*/ 677992 h 677992"/>
              <a:gd name="connsiteX1" fmla="*/ 2504661 w 4240696"/>
              <a:gd name="connsiteY1" fmla="*/ 2132 h 677992"/>
              <a:gd name="connsiteX2" fmla="*/ 4240696 w 4240696"/>
              <a:gd name="connsiteY2" fmla="*/ 505714 h 67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696" h="677992">
                <a:moveTo>
                  <a:pt x="0" y="677992"/>
                </a:moveTo>
                <a:cubicBezTo>
                  <a:pt x="898939" y="354418"/>
                  <a:pt x="1797878" y="30845"/>
                  <a:pt x="2504661" y="2132"/>
                </a:cubicBezTo>
                <a:cubicBezTo>
                  <a:pt x="3211444" y="-26581"/>
                  <a:pt x="3726070" y="239566"/>
                  <a:pt x="4240696" y="505714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7A7B46-7C88-464A-A07C-CDB64CBCBC85}"/>
              </a:ext>
            </a:extLst>
          </p:cNvPr>
          <p:cNvGrpSpPr/>
          <p:nvPr/>
        </p:nvGrpSpPr>
        <p:grpSpPr>
          <a:xfrm>
            <a:off x="786347" y="4885952"/>
            <a:ext cx="10354282" cy="618424"/>
            <a:chOff x="786347" y="4885952"/>
            <a:chExt cx="10354282" cy="61842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566484A-AE98-4CFE-B556-AB8B30AAB325}"/>
                </a:ext>
              </a:extLst>
            </p:cNvPr>
            <p:cNvSpPr/>
            <p:nvPr/>
          </p:nvSpPr>
          <p:spPr>
            <a:xfrm>
              <a:off x="4975161" y="4885952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3EA16C-F597-49A4-835E-215C7AEBC9E9}"/>
                </a:ext>
              </a:extLst>
            </p:cNvPr>
            <p:cNvSpPr txBox="1"/>
            <p:nvPr/>
          </p:nvSpPr>
          <p:spPr>
            <a:xfrm>
              <a:off x="786347" y="4964332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a) Lần thứ hai chuột túi được              điểm.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7F9ED5-38C6-402F-981A-20A8A0B9718C}"/>
              </a:ext>
            </a:extLst>
          </p:cNvPr>
          <p:cNvGrpSpPr/>
          <p:nvPr/>
        </p:nvGrpSpPr>
        <p:grpSpPr>
          <a:xfrm>
            <a:off x="786347" y="5575196"/>
            <a:ext cx="10354282" cy="618424"/>
            <a:chOff x="786347" y="5575196"/>
            <a:chExt cx="10354282" cy="618424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E93775A-864E-445B-B3F8-4B8DF31AD9BB}"/>
                </a:ext>
              </a:extLst>
            </p:cNvPr>
            <p:cNvSpPr/>
            <p:nvPr/>
          </p:nvSpPr>
          <p:spPr>
            <a:xfrm>
              <a:off x="5558530" y="5575196"/>
              <a:ext cx="928203" cy="61842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46D7E7-32E4-4F54-8E43-9D7EB91FAEBB}"/>
                </a:ext>
              </a:extLst>
            </p:cNvPr>
            <p:cNvSpPr txBox="1"/>
            <p:nvPr/>
          </p:nvSpPr>
          <p:spPr>
            <a:xfrm>
              <a:off x="786347" y="5718703"/>
              <a:ext cx="10354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/>
                <a:t>b) Cả hai lần nhảy chuột túi được              điểm.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94DFDD-109A-4B92-826C-E3C094CCE4F3}"/>
              </a:ext>
            </a:extLst>
          </p:cNvPr>
          <p:cNvSpPr/>
          <p:nvPr/>
        </p:nvSpPr>
        <p:spPr>
          <a:xfrm>
            <a:off x="4975139" y="4877309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DD95F7-BA9A-43B0-80E1-E25A1121426A}"/>
              </a:ext>
            </a:extLst>
          </p:cNvPr>
          <p:cNvSpPr/>
          <p:nvPr/>
        </p:nvSpPr>
        <p:spPr>
          <a:xfrm>
            <a:off x="8176123" y="5042728"/>
            <a:ext cx="2598788" cy="658835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25 + 35 =       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75E20-78A7-472A-8C29-A021825DDBFD}"/>
              </a:ext>
            </a:extLst>
          </p:cNvPr>
          <p:cNvSpPr txBox="1"/>
          <p:nvPr/>
        </p:nvSpPr>
        <p:spPr>
          <a:xfrm>
            <a:off x="9772174" y="511678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  <a:r>
              <a:rPr lang="vi-VN" sz="3200" b="1">
                <a:solidFill>
                  <a:srgbClr val="FF0000"/>
                </a:solidFill>
              </a:rPr>
              <a:t>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29D4617-5078-4104-A113-215BAD8EF564}"/>
              </a:ext>
            </a:extLst>
          </p:cNvPr>
          <p:cNvSpPr/>
          <p:nvPr/>
        </p:nvSpPr>
        <p:spPr>
          <a:xfrm>
            <a:off x="5545277" y="5573620"/>
            <a:ext cx="928203" cy="6357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24" grpId="0" animBg="1"/>
      <p:bldP spid="33" grpId="0" animBg="1"/>
      <p:bldP spid="35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3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00793" y="136244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348025" y="136244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4435305" y="488496"/>
            <a:ext cx="5548756" cy="658837"/>
            <a:chOff x="1824226" y="3918824"/>
            <a:chExt cx="5548756" cy="6588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+ 19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 + 3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 + 14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4534852" y="991138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6617693" y="984088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8700534" y="991138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4732182" y="233223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815023" y="23013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924368" y="233222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E4A6B6C-160A-43B9-901D-B69A67ACF586}"/>
              </a:ext>
            </a:extLst>
          </p:cNvPr>
          <p:cNvSpPr/>
          <p:nvPr/>
        </p:nvSpPr>
        <p:spPr>
          <a:xfrm>
            <a:off x="910703" y="294587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956A1-E130-46A1-9391-AF668A10FF76}"/>
              </a:ext>
            </a:extLst>
          </p:cNvPr>
          <p:cNvSpPr txBox="1"/>
          <p:nvPr/>
        </p:nvSpPr>
        <p:spPr>
          <a:xfrm>
            <a:off x="1348026" y="2945877"/>
            <a:ext cx="318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Đường bay của bạn nào dài nhất?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B1F327-14CC-4F84-BDD3-E8882819F4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2081" y="2945877"/>
            <a:ext cx="6029386" cy="3472873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BB46541-DB4D-421C-90EE-F55510B10151}"/>
              </a:ext>
            </a:extLst>
          </p:cNvPr>
          <p:cNvGrpSpPr/>
          <p:nvPr/>
        </p:nvGrpSpPr>
        <p:grpSpPr>
          <a:xfrm>
            <a:off x="9984061" y="3212818"/>
            <a:ext cx="1248454" cy="564056"/>
            <a:chOff x="1750172" y="2926500"/>
            <a:chExt cx="1248454" cy="564056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CD53BD9-1B95-4431-BFFB-3FE3AA05C16F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41D893-32A2-4B77-AA58-C2FEFC47D14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61cm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AD3F97-F8FB-4E7D-89DA-64CFE2813A1E}"/>
              </a:ext>
            </a:extLst>
          </p:cNvPr>
          <p:cNvGrpSpPr/>
          <p:nvPr/>
        </p:nvGrpSpPr>
        <p:grpSpPr>
          <a:xfrm>
            <a:off x="10010564" y="4433498"/>
            <a:ext cx="1248454" cy="564056"/>
            <a:chOff x="1750172" y="2926500"/>
            <a:chExt cx="1248454" cy="56405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25D5F6-8D60-4DA8-9964-A47BE9AF2283}"/>
                </a:ext>
              </a:extLst>
            </p:cNvPr>
            <p:cNvSpPr/>
            <p:nvPr/>
          </p:nvSpPr>
          <p:spPr>
            <a:xfrm>
              <a:off x="1750172" y="2926500"/>
              <a:ext cx="1221951" cy="5640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26</a:t>
              </a:r>
              <a:endParaRPr lang="vi-VN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3CDE59E-7E21-40F3-9FE5-301697B4B5D0}"/>
                </a:ext>
              </a:extLst>
            </p:cNvPr>
            <p:cNvSpPr txBox="1"/>
            <p:nvPr/>
          </p:nvSpPr>
          <p:spPr>
            <a:xfrm>
              <a:off x="1776675" y="2967336"/>
              <a:ext cx="1221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63cm</a:t>
              </a:r>
              <a:endParaRPr lang="vi-VN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E70DF322-7216-46D1-A175-AFB579B37450}"/>
              </a:ext>
            </a:extLst>
          </p:cNvPr>
          <p:cNvSpPr txBox="1"/>
          <p:nvPr/>
        </p:nvSpPr>
        <p:spPr>
          <a:xfrm>
            <a:off x="835937" y="4003898"/>
            <a:ext cx="4100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Vậy đường bay của bạn chuồn chuồn dài nhất.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3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74" grpId="0" animBg="1"/>
      <p:bldP spid="75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67936" y="60443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405258" y="604434"/>
            <a:ext cx="668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Nêu tên các tàu ngầm theo thứ tự kết quả của phép tính từ bé đến lớn.</a:t>
            </a:r>
          </a:p>
        </p:txBody>
      </p:sp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E92D0ADE-996F-4B2E-97EA-FA26027A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3CC60A-82AC-409B-BC5A-44BA279B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4818" y="1435431"/>
            <a:ext cx="6884139" cy="41615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5730F1-0ABC-4E21-9EEE-3700A0A9366A}"/>
              </a:ext>
            </a:extLst>
          </p:cNvPr>
          <p:cNvGrpSpPr/>
          <p:nvPr/>
        </p:nvGrpSpPr>
        <p:grpSpPr>
          <a:xfrm>
            <a:off x="3014935" y="3097586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AF23E3-E053-47CF-918B-8C2B7258F74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AAA615-B996-4448-A00F-B005CAFFCE7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0CCEE8-36DB-4489-BEBE-FB98C00BEFD0}"/>
              </a:ext>
            </a:extLst>
          </p:cNvPr>
          <p:cNvGrpSpPr/>
          <p:nvPr/>
        </p:nvGrpSpPr>
        <p:grpSpPr>
          <a:xfrm>
            <a:off x="5954698" y="2228055"/>
            <a:ext cx="793899" cy="662828"/>
            <a:chOff x="1750173" y="2926500"/>
            <a:chExt cx="793899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10E861-75D2-4B3B-B4C3-55626DC3A3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3C94A-E269-4EE5-9FAD-D8773FBA3D7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364CD2-AB81-433B-BFE2-CABE4BA8F39F}"/>
              </a:ext>
            </a:extLst>
          </p:cNvPr>
          <p:cNvGrpSpPr/>
          <p:nvPr/>
        </p:nvGrpSpPr>
        <p:grpSpPr>
          <a:xfrm>
            <a:off x="7445568" y="4341777"/>
            <a:ext cx="793899" cy="662828"/>
            <a:chOff x="1750173" y="2926500"/>
            <a:chExt cx="793899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07FBC7-8495-4DDE-802F-80D0058961A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D226BA2-AADE-47EF-9A99-EA94FD8AD555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10AC023-45D8-4891-B92A-31CACB24FD5E}"/>
              </a:ext>
            </a:extLst>
          </p:cNvPr>
          <p:cNvGrpSpPr/>
          <p:nvPr/>
        </p:nvGrpSpPr>
        <p:grpSpPr>
          <a:xfrm>
            <a:off x="3449832" y="4400119"/>
            <a:ext cx="793899" cy="662828"/>
            <a:chOff x="1750173" y="2926500"/>
            <a:chExt cx="793899" cy="66282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D4DBE-874B-4F15-8DC7-813F0789795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9F6501-C401-45E0-BF16-913A1E3E3CCB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0338723-D6D6-4EE8-B00D-FF3923A9197C}"/>
              </a:ext>
            </a:extLst>
          </p:cNvPr>
          <p:cNvSpPr/>
          <p:nvPr/>
        </p:nvSpPr>
        <p:spPr>
          <a:xfrm>
            <a:off x="2321407" y="5608101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3D23AF8-2651-452B-9E68-38632C38EE8A}"/>
              </a:ext>
            </a:extLst>
          </p:cNvPr>
          <p:cNvGrpSpPr/>
          <p:nvPr/>
        </p:nvGrpSpPr>
        <p:grpSpPr>
          <a:xfrm>
            <a:off x="3773801" y="5532538"/>
            <a:ext cx="780648" cy="662828"/>
            <a:chOff x="1710416" y="2926500"/>
            <a:chExt cx="78064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0A39D6F-5C3D-4CE0-AE08-3628112B298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6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AA5C5C-434F-4111-9EA1-29F2214C863E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2876AC-6490-488C-B6AB-6F74D70EA7E7}"/>
              </a:ext>
            </a:extLst>
          </p:cNvPr>
          <p:cNvGrpSpPr/>
          <p:nvPr/>
        </p:nvGrpSpPr>
        <p:grpSpPr>
          <a:xfrm>
            <a:off x="4966771" y="5532538"/>
            <a:ext cx="780648" cy="662828"/>
            <a:chOff x="1710416" y="2926500"/>
            <a:chExt cx="78064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35AD9B-0063-4F3E-B47F-A3A233C7134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F35757"/>
            </a:solidFill>
            <a:ln w="28575">
              <a:solidFill>
                <a:srgbClr val="F357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35757"/>
                  </a:solidFill>
                </a:rPr>
                <a:t>26</a:t>
              </a:r>
              <a:endParaRPr lang="vi-VN" sz="2400" dirty="0">
                <a:solidFill>
                  <a:srgbClr val="F35757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36B71AA-BBD8-4848-A83F-30695649259D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D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BA311-ECAC-448B-9DBA-73061CBF7943}"/>
              </a:ext>
            </a:extLst>
          </p:cNvPr>
          <p:cNvGrpSpPr/>
          <p:nvPr/>
        </p:nvGrpSpPr>
        <p:grpSpPr>
          <a:xfrm>
            <a:off x="6166998" y="5532538"/>
            <a:ext cx="780648" cy="662828"/>
            <a:chOff x="1710416" y="2926500"/>
            <a:chExt cx="78064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07DCA9-E7A5-4DF8-8422-DD5C93CE7CD1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26</a:t>
              </a:r>
              <a:endParaRPr lang="vi-VN" sz="2400" dirty="0">
                <a:solidFill>
                  <a:srgbClr val="0070C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277B26-2AFD-43DF-89BA-CE87ABAE2822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C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F0E748-C856-4B53-A68A-D9D92A7D2DA8}"/>
              </a:ext>
            </a:extLst>
          </p:cNvPr>
          <p:cNvGrpSpPr/>
          <p:nvPr/>
        </p:nvGrpSpPr>
        <p:grpSpPr>
          <a:xfrm>
            <a:off x="7485045" y="5532538"/>
            <a:ext cx="780648" cy="662828"/>
            <a:chOff x="1710416" y="2926500"/>
            <a:chExt cx="78064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794AD0-8DB7-41BC-BE9A-2F5B098B301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4">
                      <a:lumMod val="75000"/>
                    </a:schemeClr>
                  </a:solidFill>
                </a:rPr>
                <a:t>26</a:t>
              </a:r>
              <a:endParaRPr lang="vi-VN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71B1E3-56C5-4C0F-9A35-BFC9636EB635}"/>
                </a:ext>
              </a:extLst>
            </p:cNvPr>
            <p:cNvSpPr txBox="1"/>
            <p:nvPr/>
          </p:nvSpPr>
          <p:spPr>
            <a:xfrm>
              <a:off x="171041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0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A03B8B01-E9F0-45DB-9770-B533F4898F6E}"/>
              </a:ext>
            </a:extLst>
          </p:cNvPr>
          <p:cNvSpPr/>
          <p:nvPr/>
        </p:nvSpPr>
        <p:spPr>
          <a:xfrm>
            <a:off x="2962275" y="62847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BAF82-088D-4529-90C4-10667916B48B}"/>
              </a:ext>
            </a:extLst>
          </p:cNvPr>
          <p:cNvSpPr txBox="1"/>
          <p:nvPr/>
        </p:nvSpPr>
        <p:spPr>
          <a:xfrm>
            <a:off x="3399596" y="628471"/>
            <a:ext cx="758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có 38 viên bi. Rô-bốt có 34 viên bi. Hỏi Nam và Rô-bốt có tất cả bao nhiêu viên bi?</a:t>
            </a:r>
          </a:p>
        </p:txBody>
      </p: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E3E3A2EA-1421-41CA-AA33-9605A937A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ACC59E-7E28-4BBA-9E3B-4ADFD324778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5689" y="1311573"/>
            <a:ext cx="7260621" cy="32721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9EA8C79-9B93-4E51-8B84-8753395F41B0}"/>
              </a:ext>
            </a:extLst>
          </p:cNvPr>
          <p:cNvSpPr txBox="1"/>
          <p:nvPr/>
        </p:nvSpPr>
        <p:spPr>
          <a:xfrm>
            <a:off x="4870031" y="420257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81167-B161-4C14-A7D2-AA7E88F60990}"/>
              </a:ext>
            </a:extLst>
          </p:cNvPr>
          <p:cNvSpPr txBox="1"/>
          <p:nvPr/>
        </p:nvSpPr>
        <p:spPr>
          <a:xfrm>
            <a:off x="2741800" y="4703004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Nam và Rô-bốt có tất cả số viên bi là: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7D6499-1EBE-46F0-A18A-B98FEEBA85B5}"/>
              </a:ext>
            </a:extLst>
          </p:cNvPr>
          <p:cNvSpPr txBox="1"/>
          <p:nvPr/>
        </p:nvSpPr>
        <p:spPr>
          <a:xfrm>
            <a:off x="3230376" y="528378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38 + 34 = 72 (viên bi)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786CDD-CB46-4D15-84AB-F5DBA7A6EF90}"/>
              </a:ext>
            </a:extLst>
          </p:cNvPr>
          <p:cNvSpPr txBox="1"/>
          <p:nvPr/>
        </p:nvSpPr>
        <p:spPr>
          <a:xfrm>
            <a:off x="4364538" y="5807002"/>
            <a:ext cx="3688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72 viên bi.</a:t>
            </a:r>
          </a:p>
        </p:txBody>
      </p:sp>
    </p:spTree>
    <p:extLst>
      <p:ext uri="{BB962C8B-B14F-4D97-AF65-F5344CB8AC3E}">
        <p14:creationId xmlns:p14="http://schemas.microsoft.com/office/powerpoint/2010/main" val="19633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490</Words>
  <Application>Microsoft Office PowerPoint</Application>
  <PresentationFormat>Widescreen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64</cp:revision>
  <dcterms:created xsi:type="dcterms:W3CDTF">2021-06-02T01:34:28Z</dcterms:created>
  <dcterms:modified xsi:type="dcterms:W3CDTF">2021-06-03T11:14:40Z</dcterms:modified>
</cp:coreProperties>
</file>