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3" r:id="rId2"/>
  </p:sldMasterIdLst>
  <p:notesMasterIdLst>
    <p:notesMasterId r:id="rId18"/>
  </p:notesMasterIdLst>
  <p:sldIdLst>
    <p:sldId id="257" r:id="rId3"/>
    <p:sldId id="258" r:id="rId4"/>
    <p:sldId id="261" r:id="rId5"/>
    <p:sldId id="281" r:id="rId6"/>
    <p:sldId id="282" r:id="rId7"/>
    <p:sldId id="259" r:id="rId8"/>
    <p:sldId id="265" r:id="rId9"/>
    <p:sldId id="268" r:id="rId10"/>
    <p:sldId id="263" r:id="rId11"/>
    <p:sldId id="284" r:id="rId12"/>
    <p:sldId id="283" r:id="rId13"/>
    <p:sldId id="266" r:id="rId14"/>
    <p:sldId id="264" r:id="rId15"/>
    <p:sldId id="279" r:id="rId16"/>
    <p:sldId id="318" r:id="rId17"/>
  </p:sldIdLst>
  <p:sldSz cx="12192000" cy="6858000"/>
  <p:notesSz cx="6858000" cy="9144000"/>
  <p:embeddedFontLst>
    <p:embeddedFont>
      <p:font typeface="等线 Light" panose="02010600030101010101" pitchFamily="2" charset="-122"/>
      <p:regular r:id="rId19"/>
    </p:embeddedFont>
    <p:embeddedFont>
      <p:font typeface="#9Slide07 Altus" pitchFamily="2" charset="0"/>
      <p:regular r:id="rId20"/>
    </p:embeddedFont>
    <p:embeddedFont>
      <p:font typeface="#9Slide07 HoneyCream" pitchFamily="2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DengXian" panose="02010600030101010101" pitchFamily="2" charset="-122"/>
      <p:regular r:id="rId30"/>
      <p:bold r:id="rId31"/>
    </p:embeddedFont>
    <p:embeddedFont>
      <p:font typeface="Fredoka One" panose="02000000000000000000" pitchFamily="2" charset="0"/>
      <p:regular r:id="rId32"/>
    </p:embeddedFont>
    <p:embeddedFont>
      <p:font typeface="SVN-Dancing Script" panose="02040603050506020204" pitchFamily="18" charset="0"/>
      <p:regular r:id="rId33"/>
    </p:embeddedFont>
    <p:embeddedFont>
      <p:font typeface="SVN-Newton" panose="02040603050506020204" pitchFamily="18" charset="0"/>
      <p:regular r:id="rId34"/>
    </p:embeddedFont>
    <p:embeddedFont>
      <p:font typeface="UTM A&amp;S Signwriter" panose="02040603050506020204" pitchFamily="18" charset="0"/>
      <p:regular r:id="rId35"/>
    </p:embeddedFont>
    <p:embeddedFont>
      <p:font typeface="UTM Arruba KT" panose="02040603050506020204" pitchFamily="18" charset="0"/>
      <p:regular r:id="rId36"/>
    </p:embeddedFont>
    <p:embeddedFont>
      <p:font typeface="UTM God's Word" panose="02040603050506020204" pitchFamily="18" charset="0"/>
      <p:regular r:id="rId37"/>
      <p:bold r:id="rId38"/>
      <p:italic r:id="rId39"/>
      <p:boldItalic r:id="rId40"/>
    </p:embeddedFont>
    <p:embeddedFont>
      <p:font typeface="UTM Showcard" panose="02040603050506020204" pitchFamily="18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50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27" d="100"/>
          <a:sy n="27" d="100"/>
        </p:scale>
        <p:origin x="2832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0" Type="http://schemas.openxmlformats.org/officeDocument/2006/relationships/font" Target="fonts/font2.fntdata"/><Relationship Id="rId41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4ED13-C790-4FA6-B4BC-DAAF48E0DE94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BA349-9387-4931-B503-7F34E9237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275BAC8-C212-4684-ABBA-BFFF28605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7BC6D0-8814-48D9-A5B6-14D8767D31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6F7F9A-D2EB-493C-8A13-92B2600EC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C06225F-66DD-4B78-A4BC-E7153F94B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CF8BFB5-8A8A-4F3A-A37D-C20945CF4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32" y="4895850"/>
            <a:ext cx="4200925" cy="177697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85F8BDFC-1AAD-4033-8373-2DAFE6F490A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B46DF67-4740-472E-9DCF-9D2DD8B2EC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63249"/>
            <a:ext cx="1028280" cy="7269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8926CC-8663-49C6-AD68-BE5FE45084D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4" y="264010"/>
            <a:ext cx="1487775" cy="148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3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6EA407-2D78-4FF9-B479-3D2635030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B5A92A-A005-45BB-B5BB-0B69C7A6A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AD563-C5FC-4E54-B313-D101D6EA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528015-4D20-4034-BABD-F2CB296D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F0D0FC-FD41-4A0B-ADCB-E4EA1C51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3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83F56-DECE-45C0-B990-CFE115F58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BF44E1-E511-41A5-9A2D-9958BDCDF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348DB-4FC2-4CFF-A5D2-751AA94DA4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31522-33AB-45D8-A1D5-590F7DA4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AA3AEC-B872-4C50-A893-27D3469B5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49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40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1560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6825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CB25C38-B88C-42C4-90A6-D2E84C7132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9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6DA9EE8-2983-447C-8D49-84AA6FB4A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1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0C57C-4F0E-45A6-9A0C-56497F275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52974E-B1F8-4CEE-AFF3-0D67526D4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EEE303B-EE21-46C7-894C-FA204F0E7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A396C25-57B3-494E-A516-21C20338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C87078-12D6-4123-89AE-0C3A9A7FE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81D71B-2482-4763-8B39-CB23177C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37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BC2529-18C9-4ABE-BADC-A1B13F603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7BC0CD-86B7-4C08-94E9-7023089A0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1C2BCF-5630-4BE5-899F-17362FD01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816678-632B-46DB-8AEE-E3189D12A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69D2DF3-0FA0-4873-92FA-E7886F15B5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1E6921A-4B5B-48A1-BEAB-8E83C133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8F3063-5F57-49A0-A5CA-9E439DB2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E79047C-4C29-4899-92D4-E4508716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42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AE6DDE-3D74-4708-BF62-AE7E7D58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A811CFF-E646-4E5B-9AA0-A7694BC8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32370D2-09D1-4F03-B549-4AFBDE97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369CB0-1112-4320-A804-03CB7A976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67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CEC24A3-9170-4F4A-9A70-1E070370A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AE51E96-8AC6-4E71-9C0A-DDB7222B97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50D5714-9E31-49D7-899F-5ED270FD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B903FBE-72B8-4BCB-9D4D-779C7FF529A3}"/>
              </a:ext>
            </a:extLst>
          </p:cNvPr>
          <p:cNvSpPr/>
          <p:nvPr userDrawn="1"/>
        </p:nvSpPr>
        <p:spPr>
          <a:xfrm>
            <a:off x="419100" y="400050"/>
            <a:ext cx="113919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98DCD13-9A47-4340-ABF6-8CC70335ED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6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C4D47-941B-464F-A3E1-68B2B788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5CC96-C756-48F0-A78E-F87040956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6DC942D-B1C8-4BCD-912C-BFB54B2BF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24F375-3A93-43B6-A466-F2BC7C46D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B32E55-3B65-451A-AC5F-B08A5BD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00F9C8-2D74-4441-8395-E15DC61E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63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5D4FDD-8F34-4E11-B5A5-F43352A5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13FB3A-B58C-49A5-9B16-5221BEFBD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902EB7E-2F67-4EB0-B817-A2717B31C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63DEE3-FFEF-4E15-80F3-B10075D7F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97B23E-5D84-4387-A0EA-0C121DDE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B13CE7-FD01-47FC-9C2F-4302A5B3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05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9303" y="-20051487"/>
            <a:ext cx="1190663" cy="2024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25" y="-20051488"/>
            <a:ext cx="1190663" cy="2024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8640" y="24906513"/>
            <a:ext cx="1190663" cy="2024743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262" y="24383997"/>
            <a:ext cx="1190663" cy="202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6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41081236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9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9A522AD-CE5B-4347-BA6F-D7BDC19EC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675" y="6000750"/>
            <a:ext cx="903762" cy="69684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426C731-D80B-4CE1-B5F8-BDA250868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06" y="4568258"/>
            <a:ext cx="2915437" cy="230514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33124" y="2313974"/>
            <a:ext cx="12824258" cy="1446550"/>
            <a:chOff x="-1493225" y="466701"/>
            <a:chExt cx="11050876" cy="1446550"/>
          </a:xfrm>
        </p:grpSpPr>
        <p:sp>
          <p:nvSpPr>
            <p:cNvPr id="24" name="TextBox 23"/>
            <p:cNvSpPr txBox="1"/>
            <p:nvPr/>
          </p:nvSpPr>
          <p:spPr>
            <a:xfrm>
              <a:off x="-1493225" y="466701"/>
              <a:ext cx="1071659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0" i="0" u="none" strike="noStrike" kern="1200" cap="none" spc="0" normalizeH="0" baseline="0" noProof="0" dirty="0">
                  <a:ln w="155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Tay khéo</a:t>
              </a:r>
              <a:r>
                <a:rPr lang="vi-VN" sz="8800" dirty="0">
                  <a:ln w="155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, tay đảm</a:t>
              </a:r>
              <a:endParaRPr kumimoji="0" lang="vi-VN" sz="8800" b="0" i="0" u="none" strike="noStrike" kern="1200" cap="none" spc="0" normalizeH="0" baseline="0" noProof="0" dirty="0">
                <a:ln w="1555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1493225" y="466701"/>
              <a:ext cx="1105087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70000">
                        <a:srgbClr val="51AAD6"/>
                      </a:gs>
                      <a:gs pos="16000">
                        <a:srgbClr val="FEAAA0"/>
                      </a:gs>
                      <a:gs pos="48000">
                        <a:srgbClr val="A81704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Tay khéo,</a:t>
              </a:r>
              <a:r>
                <a:rPr kumimoji="0" lang="vi-VN" sz="8800" b="0" i="0" u="none" strike="noStrike" kern="1200" cap="none" spc="0" normalizeH="0" noProof="0" dirty="0">
                  <a:ln>
                    <a:noFill/>
                  </a:ln>
                  <a:gradFill flip="none" rotWithShape="1">
                    <a:gsLst>
                      <a:gs pos="70000">
                        <a:srgbClr val="51AAD6"/>
                      </a:gs>
                      <a:gs pos="16000">
                        <a:srgbClr val="FEAAA0"/>
                      </a:gs>
                      <a:gs pos="48000">
                        <a:srgbClr val="A81704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tay đảm</a:t>
              </a:r>
              <a:endParaRPr kumimoji="0" lang="vi-VN" sz="8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70000">
                      <a:srgbClr val="51AAD6"/>
                    </a:gs>
                    <a:gs pos="16000">
                      <a:srgbClr val="FEAAA0"/>
                    </a:gs>
                    <a:gs pos="48000">
                      <a:srgbClr val="A81704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16605" y="1168142"/>
            <a:ext cx="8182048" cy="83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800" b="1" cap="none" spc="0" dirty="0">
                <a:ln/>
                <a:solidFill>
                  <a:srgbClr val="0070C0"/>
                </a:solidFill>
                <a:effectLst/>
                <a:latin typeface="UTM God's Word" panose="02040603050506020204" pitchFamily="18" charset="0"/>
              </a:rPr>
              <a:t>HOẠT ĐỘNG TRẢI NGHIỆM</a:t>
            </a:r>
            <a:endParaRPr lang="en-US" sz="4800" b="1" cap="none" spc="0" dirty="0">
              <a:ln/>
              <a:solidFill>
                <a:srgbClr val="0070C0"/>
              </a:solidFill>
              <a:effectLst/>
              <a:latin typeface="UTM God's Wo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37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iỏ hoa sáp đẹp | Shopee Việt Na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38">
            <a:off x="4110182" y="1376218"/>
            <a:ext cx="3842328" cy="384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Hoa chúc mừng - Chân tình cao cấ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5736">
            <a:off x="812801" y="2263093"/>
            <a:ext cx="4023302" cy="3889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0" name="Picture 6" descr="199+ Mẫu Lọ Hoa Đẹp Decor Trang Trí Cho Không Gian Nhà Bạ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4882">
            <a:off x="7592872" y="674253"/>
            <a:ext cx="4154339" cy="4143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6187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DCE9AA3F-D989-4EF2-9B71-82139712C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C89AC77-2C11-4330-92D7-0D12944933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64175D1-8AAC-4921-BA87-E3C721B2A0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D6168E8-D1DD-4BC7-894B-1484FAF67E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32" y="4895850"/>
            <a:ext cx="4200925" cy="177697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A2CF12A-497E-43C5-9004-08BF7E5D04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F828AC3-7FA7-499E-BE81-FCC24D8D9D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31" y="3283042"/>
            <a:ext cx="1028280" cy="726933"/>
          </a:xfrm>
          <a:prstGeom prst="rect">
            <a:avLst/>
          </a:prstGeom>
        </p:spPr>
      </p:pic>
      <p:sp>
        <p:nvSpPr>
          <p:cNvPr id="12" name="文本框 13"/>
          <p:cNvSpPr txBox="1"/>
          <p:nvPr/>
        </p:nvSpPr>
        <p:spPr>
          <a:xfrm>
            <a:off x="450695" y="3316665"/>
            <a:ext cx="9305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9600" b="1" noProof="0" dirty="0">
                <a:solidFill>
                  <a:schemeClr val="accent2">
                    <a:lumMod val="75000"/>
                  </a:schemeClr>
                </a:solidFill>
                <a:latin typeface="UTM Arruba KT" panose="02040603050506020204" pitchFamily="18" charset="0"/>
                <a:ea typeface="印品溜溜圆" panose="02000000000000000000" pitchFamily="2" charset="-122"/>
              </a:rPr>
              <a:t>CHIA SẺ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Arruba KT" panose="02040603050506020204" pitchFamily="18" charset="0"/>
              <a:ea typeface="印品溜溜圆" panose="02000000000000000000" pitchFamily="2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22494" y="2150862"/>
            <a:ext cx="711632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E16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Signwriter" panose="02040603050506020204" pitchFamily="18" charset="0"/>
              </a:rPr>
              <a:t>Thực hành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EE161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&amp;S Signwriter" panose="02040603050506020204" pitchFamily="18" charset="0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3625489" y="867101"/>
            <a:ext cx="776241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just"/>
            <a:r>
              <a:rPr lang="en-US" altLang="en-US" sz="6000" dirty="0" err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Hoạt</a:t>
            </a:r>
            <a:r>
              <a:rPr lang="en-US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altLang="en-US" sz="6000" dirty="0" err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động</a:t>
            </a:r>
            <a:r>
              <a:rPr lang="en-US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vi-VN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4</a:t>
            </a:r>
            <a:endParaRPr lang="en-US" sz="60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72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7CC9FF1-8147-4681-9181-E7C7C8987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46" y="4032978"/>
            <a:ext cx="3048006" cy="3048006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808" y="822674"/>
            <a:ext cx="7652476" cy="2437763"/>
          </a:xfrm>
          <a:prstGeom prst="rect">
            <a:avLst/>
          </a:prstGeom>
        </p:spPr>
      </p:pic>
      <p:sp>
        <p:nvSpPr>
          <p:cNvPr id="7" name="矩形 22">
            <a:extLst>
              <a:ext uri="{FF2B5EF4-FFF2-40B4-BE49-F238E27FC236}">
                <a16:creationId xmlns:a16="http://schemas.microsoft.com/office/drawing/2014/main" id="{04BB560E-16C3-4970-8E87-4D0D7990D1CA}"/>
              </a:ext>
            </a:extLst>
          </p:cNvPr>
          <p:cNvSpPr/>
          <p:nvPr/>
        </p:nvSpPr>
        <p:spPr>
          <a:xfrm>
            <a:off x="4868705" y="1625226"/>
            <a:ext cx="6660682" cy="1213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zh-CN" sz="3200" i="1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Hãy chia sẻ về những việc nhà mà bạn đã làm.</a:t>
            </a:r>
            <a:endParaRPr lang="en-US" altLang="zh-CN" sz="3200" b="1" i="1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图片 3" descr="千库网_小朋友奔跑_元素编号128440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7196" y="2290544"/>
            <a:ext cx="6976257" cy="465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8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uần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354" y="2857499"/>
            <a:ext cx="8620125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13"/>
          <p:cNvSpPr txBox="1"/>
          <p:nvPr/>
        </p:nvSpPr>
        <p:spPr>
          <a:xfrm>
            <a:off x="616089" y="1232825"/>
            <a:ext cx="110155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8000" b="1" noProof="0" dirty="0">
                <a:solidFill>
                  <a:schemeClr val="accent2">
                    <a:lumMod val="75000"/>
                  </a:schemeClr>
                </a:solidFill>
                <a:latin typeface="UTM Arruba KT" panose="02040603050506020204" pitchFamily="18" charset="0"/>
                <a:ea typeface="印品溜溜圆" panose="02000000000000000000" pitchFamily="2" charset="-122"/>
              </a:rPr>
              <a:t>CHIẾC NƠ XINH XẮN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Arruba KT" panose="02040603050506020204" pitchFamily="18" charset="0"/>
              <a:ea typeface="印品溜溜圆" panose="02000000000000000000" pitchFamily="2" charset="-122"/>
            </a:endParaRPr>
          </a:p>
        </p:txBody>
      </p:sp>
      <p:pic>
        <p:nvPicPr>
          <p:cNvPr id="11" name="图片 18">
            <a:extLst>
              <a:ext uri="{FF2B5EF4-FFF2-40B4-BE49-F238E27FC236}">
                <a16:creationId xmlns:a16="http://schemas.microsoft.com/office/drawing/2014/main" id="{128D4F22-09F2-415E-9F4A-2F82E96BA7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5441"/>
            <a:ext cx="3389488" cy="332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9A522AD-CE5B-4347-BA6F-D7BDC19EC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675" y="6000750"/>
            <a:ext cx="903762" cy="69684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426C731-D80B-4CE1-B5F8-BDA250868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06" y="4568258"/>
            <a:ext cx="2915437" cy="2305149"/>
          </a:xfrm>
          <a:prstGeom prst="rect">
            <a:avLst/>
          </a:prstGeom>
        </p:spPr>
      </p:pic>
      <p:sp>
        <p:nvSpPr>
          <p:cNvPr id="22" name="文本框 13"/>
          <p:cNvSpPr txBox="1"/>
          <p:nvPr/>
        </p:nvSpPr>
        <p:spPr>
          <a:xfrm>
            <a:off x="1014465" y="985067"/>
            <a:ext cx="1047418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3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</a:rPr>
              <a:t>Chúc</a:t>
            </a:r>
            <a:r>
              <a:rPr kumimoji="0" lang="vi-VN" altLang="zh-CN" sz="138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</a:rPr>
              <a:t> các em học tốt!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rruba KT" panose="02040603050506020204" pitchFamily="18" charset="0"/>
              <a:ea typeface="印品溜溜圆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76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A9732E0F-87D6-483B-AA74-BD4165E0F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49CDD55-7CF8-4993-9AA3-65AE7EBDB9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grpSp>
        <p:nvGrpSpPr>
          <p:cNvPr id="56" name="组合 55">
            <a:extLst>
              <a:ext uri="{FF2B5EF4-FFF2-40B4-BE49-F238E27FC236}">
                <a16:creationId xmlns:a16="http://schemas.microsoft.com/office/drawing/2014/main" id="{03245DBC-EA78-4F19-A8E0-77FE7945B2DC}"/>
              </a:ext>
            </a:extLst>
          </p:cNvPr>
          <p:cNvGrpSpPr/>
          <p:nvPr/>
        </p:nvGrpSpPr>
        <p:grpSpPr>
          <a:xfrm>
            <a:off x="167517" y="544281"/>
            <a:ext cx="11856965" cy="5914571"/>
            <a:chOff x="167517" y="544281"/>
            <a:chExt cx="11856965" cy="5914571"/>
          </a:xfrm>
        </p:grpSpPr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5387193F-E5F8-4E8B-B5DE-DF5921D6357D}"/>
                </a:ext>
              </a:extLst>
            </p:cNvPr>
            <p:cNvSpPr/>
            <p:nvPr/>
          </p:nvSpPr>
          <p:spPr>
            <a:xfrm>
              <a:off x="1349829" y="1219200"/>
              <a:ext cx="9434286" cy="4760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FE54B6D-5D48-4BFF-9D61-1C7BFDF4AD88}"/>
                </a:ext>
              </a:extLst>
            </p:cNvPr>
            <p:cNvGrpSpPr/>
            <p:nvPr/>
          </p:nvGrpSpPr>
          <p:grpSpPr>
            <a:xfrm>
              <a:off x="167517" y="544281"/>
              <a:ext cx="11856965" cy="5914571"/>
              <a:chOff x="335035" y="341085"/>
              <a:chExt cx="11856965" cy="5914571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BEBB8B58-D513-43CA-98E5-F5DA69E490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135"/>
              <a:stretch/>
            </p:blipFill>
            <p:spPr>
              <a:xfrm>
                <a:off x="335035" y="341085"/>
                <a:ext cx="2121261" cy="591457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C0624AA7-5B73-4247-8943-FE1EDEE423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941"/>
              <a:stretch/>
            </p:blipFill>
            <p:spPr>
              <a:xfrm>
                <a:off x="9763528" y="341085"/>
                <a:ext cx="2428472" cy="5914571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EA861BF9-742B-4423-B17E-B811880D7D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901" r="40314"/>
              <a:stretch/>
            </p:blipFill>
            <p:spPr>
              <a:xfrm>
                <a:off x="2456296" y="341085"/>
                <a:ext cx="7307232" cy="5914571"/>
              </a:xfrm>
              <a:prstGeom prst="rect">
                <a:avLst/>
              </a:prstGeom>
            </p:spPr>
          </p:pic>
        </p:grpSp>
      </p:grpSp>
      <p:pic>
        <p:nvPicPr>
          <p:cNvPr id="49" name="图片 48">
            <a:extLst>
              <a:ext uri="{FF2B5EF4-FFF2-40B4-BE49-F238E27FC236}">
                <a16:creationId xmlns:a16="http://schemas.microsoft.com/office/drawing/2014/main" id="{7ECF344B-AACF-4D65-838E-31B2EE527C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285B3553-93FA-43C3-BEC0-7201E26D9D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0"/>
          <a:stretch/>
        </p:blipFill>
        <p:spPr>
          <a:xfrm>
            <a:off x="7970963" y="4343401"/>
            <a:ext cx="3915265" cy="2514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13" y="1960248"/>
            <a:ext cx="8725362" cy="3490121"/>
          </a:xfrm>
          <a:prstGeom prst="rect">
            <a:avLst/>
          </a:prstGeom>
        </p:spPr>
      </p:pic>
      <p:sp>
        <p:nvSpPr>
          <p:cNvPr id="14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3827603" y="1150690"/>
            <a:ext cx="7762414" cy="10734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just"/>
            <a:r>
              <a:rPr lang="en-US" altLang="en-US" sz="6000" dirty="0" err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Hoạt</a:t>
            </a:r>
            <a:r>
              <a:rPr lang="en-US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altLang="en-US" sz="6000" dirty="0" err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động</a:t>
            </a:r>
            <a:r>
              <a:rPr lang="en-US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1</a:t>
            </a:r>
            <a:endParaRPr lang="en-US" sz="60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1250645">
            <a:off x="2707055" y="2846613"/>
            <a:ext cx="7166269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4400" b="1" dirty="0">
                <a:solidFill>
                  <a:schemeClr val="accent1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Hãy kể tên một số nghề thủ công mà em biết</a:t>
            </a:r>
            <a:endParaRPr lang="en-US" sz="4400" b="1" dirty="0">
              <a:solidFill>
                <a:schemeClr val="accent1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9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Làng Nghề Thủ Công Nổi Tiếng Ở Việt Na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39" y="1311563"/>
            <a:ext cx="4488875" cy="29925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17060" y="4521963"/>
            <a:ext cx="5288688" cy="120654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vi-VN" altLang="en-US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Làng gốm sứ Bát Tràng Hà Nội</a:t>
            </a:r>
            <a:endParaRPr lang="en-US" sz="32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pic>
        <p:nvPicPr>
          <p:cNvPr id="1030" name="Picture 6" descr="Những Làng Nghề Thủ Công Nổi Tiếng Ở Việt Na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091">
            <a:off x="5466129" y="458018"/>
            <a:ext cx="5384000" cy="35893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5405748" y="4304146"/>
            <a:ext cx="6233513" cy="12741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vi-VN" altLang="en-US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Làng tranh dân gian đông hồ</a:t>
            </a:r>
          </a:p>
          <a:p>
            <a:pPr algn="ctr"/>
            <a:r>
              <a:rPr lang="vi-VN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Bắc Ninh</a:t>
            </a:r>
            <a:endParaRPr lang="en-US" sz="32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31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17060" y="4521963"/>
            <a:ext cx="5288688" cy="12741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vi-VN" altLang="en-US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Làng nón Tây Hồ</a:t>
            </a:r>
          </a:p>
          <a:p>
            <a:pPr algn="ctr"/>
            <a:r>
              <a:rPr lang="vi-VN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Huế</a:t>
            </a:r>
            <a:endParaRPr lang="en-US" sz="32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5405748" y="4304146"/>
            <a:ext cx="6511636" cy="12741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vi-VN" altLang="en-US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Làng đá mĩ nghệ non nước</a:t>
            </a:r>
          </a:p>
          <a:p>
            <a:pPr algn="ctr"/>
            <a:r>
              <a:rPr lang="vi-VN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Đà Nẵng</a:t>
            </a:r>
            <a:endParaRPr lang="en-US" sz="32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pic>
        <p:nvPicPr>
          <p:cNvPr id="2050" name="Picture 2" descr="Những Làng Nghề Thủ Công Nổi Tiếng Ở Việt Nam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2333">
            <a:off x="682957" y="1313289"/>
            <a:ext cx="4632902" cy="30886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 descr="Những Làng Nghề Thủ Công Nổi Tiếng Ở Việt Na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1979">
            <a:off x="6038432" y="820580"/>
            <a:ext cx="4856018" cy="32373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1570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329477" y="4762108"/>
            <a:ext cx="5618184" cy="12741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vi-VN" altLang="en-US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Làng thổ cẩm Châu Giang</a:t>
            </a:r>
          </a:p>
          <a:p>
            <a:pPr algn="ctr"/>
            <a:r>
              <a:rPr lang="vi-VN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An Giang</a:t>
            </a:r>
            <a:endParaRPr lang="en-US" sz="32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5405748" y="4304146"/>
            <a:ext cx="6511636" cy="12741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vi-VN" altLang="en-US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Làng dệt chiếu Định Yên</a:t>
            </a:r>
          </a:p>
          <a:p>
            <a:pPr algn="ctr"/>
            <a:r>
              <a:rPr lang="vi-VN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Đồng Tháp</a:t>
            </a:r>
            <a:endParaRPr lang="en-US" sz="32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pic>
        <p:nvPicPr>
          <p:cNvPr id="3074" name="Picture 2" descr="Những Làng Nghề Thủ Công Nổi Tiếng Ở Việt Na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3227">
            <a:off x="668835" y="1022172"/>
            <a:ext cx="4939469" cy="32929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6" name="Picture 4" descr="Những Làng Nghề Thủ Công Nổi Tiếng Ở Việt Na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2409">
            <a:off x="6341903" y="529225"/>
            <a:ext cx="4974648" cy="3316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4552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30C19D93-01BF-457C-94FC-257D6F06D2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 flipH="1"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1E46D6D-3952-430C-8D72-778C9ED0C2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"/>
          <a:stretch/>
        </p:blipFill>
        <p:spPr>
          <a:xfrm>
            <a:off x="-1" y="0"/>
            <a:ext cx="6125071" cy="6722474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D9A14BD-2198-49BF-A916-30CDFA863F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57" t="12891" b="71103"/>
          <a:stretch/>
        </p:blipFill>
        <p:spPr>
          <a:xfrm>
            <a:off x="5341257" y="-22838"/>
            <a:ext cx="1327209" cy="107602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98496B2-916B-4FB3-8D2F-6F10607E82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054770"/>
            <a:ext cx="3210019" cy="3210019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9257F97D-BF93-46DB-A659-A1EB2F977A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399643"/>
            <a:ext cx="2159794" cy="1263437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E5DB2E20-ACA2-4A4B-B8A6-04E8B4F326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63249"/>
            <a:ext cx="1028280" cy="726933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351C2F3A-A100-471B-A2B2-F7FB3D04C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4" y="264010"/>
            <a:ext cx="1487775" cy="1487775"/>
          </a:xfrm>
          <a:prstGeom prst="rect">
            <a:avLst/>
          </a:prstGeom>
        </p:spPr>
      </p:pic>
      <p:sp>
        <p:nvSpPr>
          <p:cNvPr id="48" name="文本框 13"/>
          <p:cNvSpPr txBox="1"/>
          <p:nvPr/>
        </p:nvSpPr>
        <p:spPr>
          <a:xfrm>
            <a:off x="2816945" y="3063249"/>
            <a:ext cx="9305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</a:rPr>
              <a:t>CẬU</a:t>
            </a:r>
            <a:r>
              <a:rPr kumimoji="0" lang="vi-VN" altLang="zh-CN" sz="96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</a:rPr>
              <a:t> BÉ HẬU ĐẬU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rruba KT" panose="02040603050506020204" pitchFamily="18" charset="0"/>
              <a:ea typeface="印品溜溜圆" panose="02000000000000000000" pitchFamily="2" charset="-122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101866" y="1906971"/>
            <a:ext cx="711632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E16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Signwriter" panose="02040603050506020204" pitchFamily="18" charset="0"/>
              </a:rPr>
              <a:t>Nghe – kể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EE161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&amp;S Signwriter" panose="02040603050506020204" pitchFamily="18" charset="0"/>
            </a:endParaRPr>
          </a:p>
        </p:txBody>
      </p:sp>
      <p:sp>
        <p:nvSpPr>
          <p:cNvPr id="50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6004861" y="623210"/>
            <a:ext cx="776241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just"/>
            <a:r>
              <a:rPr lang="en-US" altLang="en-US" sz="6000" dirty="0" err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Hoạt</a:t>
            </a:r>
            <a:r>
              <a:rPr lang="en-US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altLang="en-US" sz="6000" dirty="0" err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động</a:t>
            </a:r>
            <a:r>
              <a:rPr lang="en-US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vi-VN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2</a:t>
            </a:r>
            <a:endParaRPr lang="en-US" sz="60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68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uần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63" y="1827433"/>
            <a:ext cx="9015229" cy="321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C4B7236-CF37-4D3E-AFDC-C6477964EE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905" y="3029666"/>
            <a:ext cx="4028661" cy="4028661"/>
          </a:xfrm>
          <a:prstGeom prst="rect">
            <a:avLst/>
          </a:prstGeom>
        </p:spPr>
      </p:pic>
      <p:sp>
        <p:nvSpPr>
          <p:cNvPr id="7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277963" y="753526"/>
            <a:ext cx="9946179" cy="12741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vi-VN" altLang="en-US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Các bạn hãy sắm vai cậu bé, thực hiện các động tác theo lời kể nhé!</a:t>
            </a:r>
            <a:endParaRPr lang="en-US" sz="32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89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7" descr="千库网_人物儿童_元素编号133191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275" y="2618105"/>
            <a:ext cx="2087245" cy="3292475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354" y="2063376"/>
            <a:ext cx="7652476" cy="3173643"/>
          </a:xfrm>
          <a:prstGeom prst="rect">
            <a:avLst/>
          </a:prstGeom>
        </p:spPr>
      </p:pic>
      <p:sp>
        <p:nvSpPr>
          <p:cNvPr id="8" name="矩形 22">
            <a:extLst>
              <a:ext uri="{FF2B5EF4-FFF2-40B4-BE49-F238E27FC236}">
                <a16:creationId xmlns:a16="http://schemas.microsoft.com/office/drawing/2014/main" id="{04BB560E-16C3-4970-8E87-4D0D7990D1CA}"/>
              </a:ext>
            </a:extLst>
          </p:cNvPr>
          <p:cNvSpPr/>
          <p:nvPr/>
        </p:nvSpPr>
        <p:spPr>
          <a:xfrm>
            <a:off x="1054087" y="1000182"/>
            <a:ext cx="6660682" cy="1213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zh-CN" sz="3200" i="1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Muốn làm việc nhà cho khéo, chúng ta phải làm gì?</a:t>
            </a:r>
            <a:endParaRPr lang="en-US" altLang="zh-CN" sz="3200" b="1" i="1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矩形 22">
            <a:extLst>
              <a:ext uri="{FF2B5EF4-FFF2-40B4-BE49-F238E27FC236}">
                <a16:creationId xmlns:a16="http://schemas.microsoft.com/office/drawing/2014/main" id="{04BB560E-16C3-4970-8E87-4D0D7990D1CA}"/>
              </a:ext>
            </a:extLst>
          </p:cNvPr>
          <p:cNvSpPr/>
          <p:nvPr/>
        </p:nvSpPr>
        <p:spPr>
          <a:xfrm>
            <a:off x="4136479" y="2717634"/>
            <a:ext cx="7156579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zh-CN" sz="3200" i="1" dirty="0">
                <a:solidFill>
                  <a:schemeClr val="tx2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Muốn làm việc nhà cho khéo, chúng ta phải làm nhiều cho quen tay, cẩn thận, không vội vàng.</a:t>
            </a:r>
            <a:endParaRPr lang="en-US" altLang="zh-CN" sz="3200" b="1" i="1" dirty="0">
              <a:solidFill>
                <a:schemeClr val="tx2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48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DCE9AA3F-D989-4EF2-9B71-82139712C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C89AC77-2C11-4330-92D7-0D12944933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64175D1-8AAC-4921-BA87-E3C721B2A0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D6168E8-D1DD-4BC7-894B-1484FAF67E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32" y="4895850"/>
            <a:ext cx="4200925" cy="177697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A2CF12A-497E-43C5-9004-08BF7E5D04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F828AC3-7FA7-499E-BE81-FCC24D8D9D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31" y="3283042"/>
            <a:ext cx="1028280" cy="726933"/>
          </a:xfrm>
          <a:prstGeom prst="rect">
            <a:avLst/>
          </a:prstGeom>
        </p:spPr>
      </p:pic>
      <p:sp>
        <p:nvSpPr>
          <p:cNvPr id="12" name="文本框 13"/>
          <p:cNvSpPr txBox="1"/>
          <p:nvPr/>
        </p:nvSpPr>
        <p:spPr>
          <a:xfrm>
            <a:off x="437573" y="3307140"/>
            <a:ext cx="9305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9600" b="1" noProof="0" dirty="0">
                <a:solidFill>
                  <a:schemeClr val="accent2">
                    <a:lumMod val="75000"/>
                  </a:schemeClr>
                </a:solidFill>
                <a:latin typeface="UTM Arruba KT" panose="02040603050506020204" pitchFamily="18" charset="0"/>
                <a:ea typeface="印品溜溜圆" panose="02000000000000000000" pitchFamily="2" charset="-122"/>
              </a:rPr>
              <a:t>CẮM HOA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Arruba KT" panose="02040603050506020204" pitchFamily="18" charset="0"/>
              <a:ea typeface="印品溜溜圆" panose="02000000000000000000" pitchFamily="2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22494" y="2150862"/>
            <a:ext cx="711632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E16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Signwriter" panose="02040603050506020204" pitchFamily="18" charset="0"/>
              </a:rPr>
              <a:t>Thực hành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EE161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&amp;S Signwriter" panose="02040603050506020204" pitchFamily="18" charset="0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3625489" y="867101"/>
            <a:ext cx="776241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just"/>
            <a:r>
              <a:rPr lang="en-US" altLang="en-US" sz="6000" dirty="0" err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Hoạt</a:t>
            </a:r>
            <a:r>
              <a:rPr lang="en-US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altLang="en-US" sz="6000" dirty="0" err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động</a:t>
            </a:r>
            <a:r>
              <a:rPr lang="en-US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vi-VN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3</a:t>
            </a:r>
            <a:endParaRPr lang="en-US" sz="60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51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1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88F37"/>
      </a:accent1>
      <a:accent2>
        <a:srgbClr val="488F3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210</Words>
  <Application>Microsoft Office PowerPoint</Application>
  <PresentationFormat>Widescreen</PresentationFormat>
  <Paragraphs>36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SVN-Dancing Script</vt:lpstr>
      <vt:lpstr>UTM Arruba KT</vt:lpstr>
      <vt:lpstr>#9Slide07 HoneyCream</vt:lpstr>
      <vt:lpstr>Arial</vt:lpstr>
      <vt:lpstr>等线 Light</vt:lpstr>
      <vt:lpstr>#9Slide07 Altus</vt:lpstr>
      <vt:lpstr>Calibri</vt:lpstr>
      <vt:lpstr>SVN-Newton</vt:lpstr>
      <vt:lpstr>UTM A&amp;S Signwriter</vt:lpstr>
      <vt:lpstr>Times New Roman</vt:lpstr>
      <vt:lpstr>Cambria</vt:lpstr>
      <vt:lpstr>Fredoka One</vt:lpstr>
      <vt:lpstr>UTM Avo</vt:lpstr>
      <vt:lpstr>M PLUS Rounded 1c</vt:lpstr>
      <vt:lpstr>UTM Showcard</vt:lpstr>
      <vt:lpstr>DengXian</vt:lpstr>
      <vt:lpstr>UTM God's Word</vt:lpstr>
      <vt:lpstr>Office 主题​​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10</cp:revision>
  <dcterms:created xsi:type="dcterms:W3CDTF">2022-08-10T09:06:37Z</dcterms:created>
  <dcterms:modified xsi:type="dcterms:W3CDTF">2022-09-03T07:09:33Z</dcterms:modified>
</cp:coreProperties>
</file>