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86" r:id="rId4"/>
    <p:sldId id="258" r:id="rId5"/>
    <p:sldId id="283" r:id="rId6"/>
    <p:sldId id="284" r:id="rId7"/>
    <p:sldId id="257" r:id="rId8"/>
    <p:sldId id="288" r:id="rId9"/>
    <p:sldId id="260" r:id="rId10"/>
    <p:sldId id="271" r:id="rId11"/>
    <p:sldId id="272" r:id="rId12"/>
    <p:sldId id="273" r:id="rId13"/>
    <p:sldId id="274" r:id="rId14"/>
    <p:sldId id="275" r:id="rId15"/>
    <p:sldId id="276" r:id="rId16"/>
    <p:sldId id="287" r:id="rId17"/>
    <p:sldId id="277" r:id="rId18"/>
    <p:sldId id="282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EC5E74E-50C3-4C08-96B8-E396FB867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9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3DFA11-59A7-42AC-A277-E29FC05B0675}" type="slidenum">
              <a:rPr lang="en-US"/>
              <a:pPr eaLnBrk="1" hangingPunct="1"/>
              <a:t>11</a:t>
            </a:fld>
            <a:endParaRPr lang="en-US"/>
          </a:p>
        </p:txBody>
      </p:sp>
      <p:sp>
        <p:nvSpPr>
          <p:cNvPr id="184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B4F8BFAC-7315-48B6-92CB-E47991BB9DC2}" type="slidenum"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pPr algn="r">
                <a:defRPr/>
              </a:pPr>
              <a:t>11</a:t>
            </a:fld>
            <a:endParaRPr 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1AD6-7176-4523-86DB-CC02E23B9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A2B0D-5959-44B2-B504-C69B8EE12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6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82670-F21C-4E20-B8F6-E7D18FA38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828840-03F8-48CA-AD22-9346067FFF1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81A098-D976-4955-8ED4-42C7D46F3F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32577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6DF64-9834-49A1-9B7F-DB2E38B0174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8B76E-4319-42BB-9E43-D8813A1B05C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466778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82C204-8D8D-4E4F-9411-CFB314F3A728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BD6FFB-65D5-497C-9A51-6D0F6ED43F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91145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A869E-F486-4114-8C68-1A988F372E5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EE6DB-A67D-461E-B506-5C90F6F1C6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79469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659EE-8B31-4106-833D-A808D2C9E5E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43CDE-2A04-45F1-BA43-3660C021D6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05564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489CD9-53D3-4018-AA94-48EAB83E066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CC1702-CCD9-4EAC-BE92-4EB5F4D708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189637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84A0E-A61E-431B-87B4-3E50C0B41D6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560EC-6E08-46C6-85D4-250D517A59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491315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8212B-E2E7-4A16-BD26-8E5CFECFC38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49493B-1837-4694-A7EC-E60E2C37A30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12781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69429-9708-4F50-BBA5-0DC52DEF2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0065BA-D155-4F4D-9D98-60A172A0D29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60137-CDB8-4442-9F6A-72D987D5D8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61013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CE012-FC0A-4927-ADBC-D5F0A55F322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4510B4-332A-44A3-9D47-C901602406F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2671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5C0B6-A544-4BAF-8F1F-14D5D13417B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C15D-D66A-4D2D-BF06-10E926462F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115378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196078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64380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1329736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3369674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4860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9144000" cy="3936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74612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2285900" cy="16881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8" y="6279688"/>
            <a:ext cx="1023641" cy="6812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6052078"/>
            <a:ext cx="1534672" cy="102131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77715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9144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2285900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8" y="6279688"/>
            <a:ext cx="1023641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6052078"/>
            <a:ext cx="1534672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7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4860816"/>
            <a:ext cx="9144001" cy="199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3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BD097-D409-41A0-9918-98962580B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45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147559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113008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390850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75087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2C5D6-3701-43C1-97B1-093B9944F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2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96AC5-BDB7-434C-8FC9-FBD535433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3142E-6A2D-4D04-B996-79EAFF60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9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073FA-F5E2-49D6-8634-D94E150CA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3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99A99-BDC6-47D4-BA25-40F3BD2D6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67D61-F042-4DF1-A230-CD95F9EE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C82136F-68C8-4D44-976D-BAB23E1D0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C29D3-5736-412B-A335-A1682CAC7C7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08/09/2020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D67244-07DA-41AE-A34A-F940BCA936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0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516EE7D-276B-4CA8-9C22-89EEC56C6BE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2020/9/8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DFPOP1-W9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335646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ớp Chúng Ta Đoàn Kết - Nhạc Thiếu Nhi_tpmiHafIa88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Documents and Settings\Linh phuong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81375"/>
            <a:ext cx="44958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Documents and Settings\Linh phuong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95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Documents and Settings\Linh phuong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4495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Documents and Settings\Linh phuong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81375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7200" y="13716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- Buổi sáng: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200" y="220980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- Buổi tối: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" y="3389313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- Khi học bài: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4532313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38400" y="1371600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 răng, chải tóc.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57400" y="2209800"/>
            <a:ext cx="647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hoa ngủ cùng, hoa kề bên má, hoa ấp cạnh lòng.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67000" y="3389313"/>
            <a:ext cx="5943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 tay siêng năng làm hàng chữ nở  hoa trên giấy.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048000" y="4532313"/>
            <a:ext cx="5410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 thỉ tâm sự với đôi bàn tay như bạn thân.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-457200" y="5562600"/>
            <a:ext cx="9829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500" b="1" dirty="0">
                <a:solidFill>
                  <a:srgbClr val="FF0000"/>
                </a:solidFill>
                <a:latin typeface="VNI-Times" pitchFamily="2" charset="0"/>
              </a:rPr>
              <a:t>   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4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" y="533400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1625" y="18288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Khổ 1: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1625" y="26003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Khổ 2: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1625" y="35909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Khổ 3: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1625" y="4429125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Khổ 4: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43000" y="5157787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17688" y="2600325"/>
            <a:ext cx="7094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bàn tay lúc nào cũng ở bên, cả lúc đi ngủ.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817688" y="1828800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bàn tay đẹp như hai bông hoa.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817688" y="4429125"/>
            <a:ext cx="6869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bàn tay đẹp nở hoa trên giấy khi viết.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17688" y="3590925"/>
            <a:ext cx="6335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 trắng hoa nhài; tóc ngời ánh mai.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07456" y="5157787"/>
            <a:ext cx="571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536532" y="2819400"/>
            <a:ext cx="396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05844" y="3810000"/>
            <a:ext cx="708555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 descr="Entertainment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2" name="WordArt 8"/>
          <p:cNvSpPr>
            <a:spLocks noChangeArrowheads="1" noChangeShapeType="1" noTextEdit="1"/>
          </p:cNvSpPr>
          <p:nvPr/>
        </p:nvSpPr>
        <p:spPr bwMode="auto">
          <a:xfrm>
            <a:off x="1752600" y="2438400"/>
            <a:ext cx="6248400" cy="1143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" cap="none" spc="0" normalizeH="0" baseline="0" noProof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 đọc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839377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8625" y="973138"/>
            <a:ext cx="10953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06775" y="973138"/>
            <a:ext cx="10128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Răng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</a:p>
          <a:p>
            <a:pPr algn="just" eaLnBrk="1" hangingPunct="1">
              <a:spcBef>
                <a:spcPct val="50000"/>
              </a:spcBef>
            </a:pPr>
            <a:endParaRPr lang="en-US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5600" y="973138"/>
            <a:ext cx="2438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    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2663" y="969963"/>
            <a:ext cx="163988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1525588"/>
            <a:ext cx="20256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4738" y="2065338"/>
            <a:ext cx="19827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7138" y="2616200"/>
            <a:ext cx="22113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2200" y="3713163"/>
            <a:ext cx="18097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4265613"/>
            <a:ext cx="19478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9175" y="4826000"/>
            <a:ext cx="15875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0288" y="5372100"/>
            <a:ext cx="19383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02113" y="5372100"/>
            <a:ext cx="25019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7625" y="4826000"/>
            <a:ext cx="19113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27488" y="4265613"/>
            <a:ext cx="20669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0338" y="3713163"/>
            <a:ext cx="17557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79863" y="2616200"/>
            <a:ext cx="198913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79863" y="2065338"/>
            <a:ext cx="167163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35450" y="1525588"/>
            <a:ext cx="21939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10025" y="969963"/>
            <a:ext cx="201453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46925" y="969963"/>
            <a:ext cx="196373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31088" y="1525588"/>
            <a:ext cx="15541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thỉ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05663" y="2065338"/>
            <a:ext cx="16906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53288" y="2616200"/>
            <a:ext cx="17160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12025" y="3332163"/>
            <a:ext cx="13747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743200" y="0"/>
            <a:ext cx="3810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Hai bàn tay em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(Trích)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27875" y="915988"/>
            <a:ext cx="40513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200">
              <a:latin typeface="VNI-Times" pitchFamily="2" charset="0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838200" y="1752600"/>
            <a:ext cx="38989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B05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kern="10" dirty="0" smtClean="0">
                <a:ln w="9525">
                  <a:solidFill>
                    <a:srgbClr val="00B05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>
                <a:ln w="9525">
                  <a:solidFill>
                    <a:srgbClr val="00B05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CŨ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23888" y="3276600"/>
            <a:ext cx="65039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 BÉ THÔNG MINH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1" y="381000"/>
            <a:ext cx="7824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có cảm nghĩ gì về cậu bé trong câu truyện</a:t>
            </a:r>
            <a:r>
              <a:rPr lang="af-ZA" alt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af-ZA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" y="470505"/>
            <a:ext cx="1014255" cy="1390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1" y="2971800"/>
            <a:ext cx="7866987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 bé thật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trí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5019894"/>
            <a:ext cx="1652745" cy="17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1" y="381000"/>
            <a:ext cx="7824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có cảm nghĩ gì về Đức Vua trong câu truyện</a:t>
            </a:r>
            <a:r>
              <a:rPr lang="af-ZA" alt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af-ZA" alt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" y="470505"/>
            <a:ext cx="1014255" cy="1390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2" y="2391105"/>
            <a:ext cx="7866987" cy="28007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Đức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chuyện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tốt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trọng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dụng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tài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5019894"/>
            <a:ext cx="1652745" cy="172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5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781821" y="1842783"/>
            <a:ext cx="3802063" cy="788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70C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 đọc</a:t>
            </a:r>
            <a:endParaRPr lang="en-US" sz="3600" b="1" kern="10" dirty="0">
              <a:ln w="9525">
                <a:solidFill>
                  <a:srgbClr val="0070C0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981200" y="2895600"/>
            <a:ext cx="5562600" cy="12001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49"/>
              </a:avLst>
            </a:prstTxWarp>
            <a:scene3d>
              <a:camera prst="orthographicFront"/>
              <a:lightRig rig="legacyFlat3" dir="t"/>
            </a:scene3d>
            <a:sp3d extrusionH="121893000" prstMaterial="legacyMatte">
              <a:extrusionClr>
                <a:srgbClr val="66FF66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/>
                <a:cs typeface="Times New Roman"/>
              </a:rPr>
              <a:t>HAI BÀN TAY EM</a:t>
            </a:r>
          </a:p>
        </p:txBody>
      </p:sp>
    </p:spTree>
  </p:cSld>
  <p:clrMapOvr>
    <a:masterClrMapping/>
  </p:clrMapOvr>
  <p:transition spd="slow" advClick="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838200"/>
            <a:ext cx="6858000" cy="61260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905000"/>
            <a:ext cx="7620000" cy="4114800"/>
          </a:xfrm>
        </p:spPr>
        <p:txBody>
          <a:bodyPr>
            <a:normAutofit fontScale="92500"/>
          </a:bodyPr>
          <a:lstStyle/>
          <a:p>
            <a:pPr algn="l">
              <a:lnSpc>
                <a:spcPct val="160000"/>
              </a:lnSpc>
            </a:pPr>
            <a:r>
              <a:rPr lang="en-US" dirty="0" smtClean="0"/>
              <a:t>-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đúng các từ, tiếng khó hoặc dễ lẫn do ảnh hưởng của phương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60000"/>
              </a:lnSpc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nghỉ hơi đúng sau các dòng thơ và giữa các khổ thơ.</a:t>
            </a:r>
          </a:p>
          <a:p>
            <a:pPr algn="l">
              <a:lnSpc>
                <a:spcPct val="160000"/>
              </a:lnSpc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trôi chảy được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bài, bước đầu biết đọc bài với giọng vui tươi, nhẹ nhàng, tình cảm.</a:t>
            </a:r>
          </a:p>
          <a:p>
            <a:pPr algn="l">
              <a:lnSpc>
                <a:spcPct val="160000"/>
              </a:lnSpc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nghĩa các từ ngữ, hình ảnh trong bài: ấp cạnh lòng, siêng năng, ngời ánh mai, giăng giăng, thủ thỉ,....</a:t>
            </a:r>
          </a:p>
          <a:p>
            <a:pPr algn="l">
              <a:lnSpc>
                <a:spcPct val="160000"/>
              </a:lnSpc>
            </a:pP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thơ: Hai bàn tay rất đẹp, có ích và đáng yêu.</a:t>
            </a:r>
          </a:p>
          <a:p>
            <a:pPr algn="l">
              <a:lnSpc>
                <a:spcPct val="16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30200" y="323850"/>
            <a:ext cx="55006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sz="3600">
                <a:solidFill>
                  <a:srgbClr val="000099"/>
                </a:solidFill>
                <a:latin typeface="VNI-Helve-Condense" pitchFamily="2" charset="0"/>
                <a:sym typeface="Wingdings" pitchFamily="2" charset="2"/>
              </a:rPr>
              <a:t></a:t>
            </a:r>
            <a:r>
              <a:rPr lang="en-US" sz="3600" b="1">
                <a:solidFill>
                  <a:srgbClr val="000099"/>
                </a:solidFill>
                <a:latin typeface="VNI-Helve-Condense" pitchFamily="2" charset="0"/>
                <a:sym typeface="Wingdings" pitchFamily="2" charset="2"/>
              </a:rPr>
              <a:t> </a:t>
            </a:r>
            <a:r>
              <a:rPr lang="en-US" sz="3600" b="1" u="sng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Luyện đọc từ khó</a:t>
            </a:r>
            <a:endParaRPr lang="en-US" sz="36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267744" y="2032000"/>
            <a:ext cx="4062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VNI-Helve-Condense" pitchFamily="2" charset="0"/>
                <a:sym typeface="Wingdings" pitchFamily="2" charset="2"/>
              </a:rPr>
              <a:t> </a:t>
            </a:r>
            <a:endParaRPr lang="en-US" sz="3600" b="1">
              <a:solidFill>
                <a:srgbClr val="FF0000"/>
              </a:solidFill>
              <a:latin typeface="VNI-Helve-Condense" pitchFamily="2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080544" y="1216025"/>
            <a:ext cx="368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VNI-Helve-Condense" pitchFamily="2" charset="0"/>
                <a:sym typeface="Wingdings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cánh tròn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094831" y="3270250"/>
            <a:ext cx="368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b="1" dirty="0">
                <a:solidFill>
                  <a:srgbClr val="FF0000"/>
                </a:solidFill>
                <a:latin typeface="VNI-Helve-Condense" pitchFamily="2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siêng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31356" y="2276475"/>
            <a:ext cx="4937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183731" y="4284663"/>
            <a:ext cx="368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giăng giăng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183731" y="5291138"/>
            <a:ext cx="368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thủ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thỉ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autoUpdateAnimBg="0"/>
      <p:bldP spid="6148" grpId="0" autoUpdateAnimBg="0"/>
      <p:bldP spid="6149" grpId="0" autoUpdateAnimBg="0"/>
      <p:bldP spid="6150" grpId="0"/>
      <p:bldP spid="6151" grpId="0" autoUpdateAnimBg="0"/>
      <p:bldP spid="615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H="1">
            <a:off x="5953125" y="493713"/>
            <a:ext cx="171450" cy="5334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90800" y="533400"/>
            <a:ext cx="453866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400800" y="1295400"/>
            <a:ext cx="257175" cy="533400"/>
            <a:chOff x="6400800" y="2819400"/>
            <a:chExt cx="228600" cy="533400"/>
          </a:xfrm>
        </p:grpSpPr>
        <p:cxnSp>
          <p:nvCxnSpPr>
            <p:cNvPr id="7181" name="Straight Connector 8"/>
            <p:cNvCxnSpPr>
              <a:cxnSpLocks noChangeShapeType="1"/>
            </p:cNvCxnSpPr>
            <p:nvPr/>
          </p:nvCxnSpPr>
          <p:spPr bwMode="auto">
            <a:xfrm rot="5400000">
              <a:off x="6210300" y="3009900"/>
              <a:ext cx="533400" cy="1524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2" name="Straight Connector 9"/>
            <p:cNvCxnSpPr>
              <a:cxnSpLocks noChangeShapeType="1"/>
            </p:cNvCxnSpPr>
            <p:nvPr/>
          </p:nvCxnSpPr>
          <p:spPr bwMode="auto">
            <a:xfrm rot="5400000">
              <a:off x="6286500" y="3009900"/>
              <a:ext cx="533400" cy="1524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5410200" y="2057400"/>
            <a:ext cx="171450" cy="5334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791200" y="2743200"/>
            <a:ext cx="257175" cy="533400"/>
            <a:chOff x="6324600" y="4572000"/>
            <a:chExt cx="228600" cy="533400"/>
          </a:xfrm>
        </p:grpSpPr>
        <p:cxnSp>
          <p:nvCxnSpPr>
            <p:cNvPr id="7179" name="Straight Connector 11"/>
            <p:cNvCxnSpPr>
              <a:cxnSpLocks noChangeShapeType="1"/>
            </p:cNvCxnSpPr>
            <p:nvPr/>
          </p:nvCxnSpPr>
          <p:spPr bwMode="auto">
            <a:xfrm rot="5400000">
              <a:off x="6134100" y="4762500"/>
              <a:ext cx="533400" cy="1524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80" name="Straight Connector 12"/>
            <p:cNvCxnSpPr>
              <a:cxnSpLocks noChangeShapeType="1"/>
            </p:cNvCxnSpPr>
            <p:nvPr/>
          </p:nvCxnSpPr>
          <p:spPr bwMode="auto">
            <a:xfrm rot="5400000">
              <a:off x="6210300" y="4762500"/>
              <a:ext cx="533400" cy="1524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279400" y="3276600"/>
            <a:ext cx="368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Giải nghĩa từ: 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73075" y="4038600"/>
            <a:ext cx="7466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43434" y="5562600"/>
            <a:ext cx="5538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thỉ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tai.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46088" y="4800600"/>
            <a:ext cx="77073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2667000" y="3048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14800" y="1828800"/>
            <a:ext cx="3886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bàn tay em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 hoa đầu cành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hồng hồng nụ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 tròn ngón xinh.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9600" y="990600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8925" y="1820863"/>
            <a:ext cx="2071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2513" y="2466975"/>
            <a:ext cx="233203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58490" b="57333"/>
          <a:stretch>
            <a:fillRect/>
          </a:stretch>
        </p:blipFill>
        <p:spPr bwMode="auto">
          <a:xfrm>
            <a:off x="0" y="1676400"/>
            <a:ext cx="396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503613" y="4953000"/>
            <a:ext cx="533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VNI-Times" pitchFamily="2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7" grpId="1"/>
      <p:bldP spid="1844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622</Words>
  <Application>Microsoft Office PowerPoint</Application>
  <PresentationFormat>On-screen Show (4:3)</PresentationFormat>
  <Paragraphs>109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.VnTime</vt:lpstr>
      <vt:lpstr>Arial</vt:lpstr>
      <vt:lpstr>Calibri</vt:lpstr>
      <vt:lpstr>DFPOP1-W9</vt:lpstr>
      <vt:lpstr>Times New Roman</vt:lpstr>
      <vt:lpstr>VNI-Helve-Condense</vt:lpstr>
      <vt:lpstr>VNI-Times</vt:lpstr>
      <vt:lpstr>Wingdings</vt:lpstr>
      <vt:lpstr>华康少女文字W5</vt:lpstr>
      <vt:lpstr>Default Design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bài học: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Trang Lê</cp:lastModifiedBy>
  <cp:revision>29</cp:revision>
  <dcterms:created xsi:type="dcterms:W3CDTF">2013-09-01T14:05:37Z</dcterms:created>
  <dcterms:modified xsi:type="dcterms:W3CDTF">2020-09-08T13:03:23Z</dcterms:modified>
</cp:coreProperties>
</file>