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342" r:id="rId2"/>
    <p:sldId id="343" r:id="rId3"/>
    <p:sldId id="344" r:id="rId4"/>
    <p:sldId id="308" r:id="rId5"/>
    <p:sldId id="558" r:id="rId6"/>
    <p:sldId id="559" r:id="rId7"/>
    <p:sldId id="560" r:id="rId8"/>
    <p:sldId id="347" r:id="rId9"/>
    <p:sldId id="312" r:id="rId10"/>
    <p:sldId id="555" r:id="rId11"/>
    <p:sldId id="556" r:id="rId12"/>
    <p:sldId id="557" r:id="rId13"/>
    <p:sldId id="356" r:id="rId14"/>
    <p:sldId id="354" r:id="rId15"/>
    <p:sldId id="355" r:id="rId16"/>
    <p:sldId id="328" r:id="rId17"/>
    <p:sldId id="345" r:id="rId18"/>
    <p:sldId id="359" r:id="rId19"/>
    <p:sldId id="346" r:id="rId20"/>
  </p:sldIdLst>
  <p:sldSz cx="12161838" cy="6858000"/>
  <p:notesSz cx="6858000" cy="9144000"/>
  <p:embeddedFontLst>
    <p:embeddedFont>
      <p:font typeface="Chewy" panose="02000000000000000000" pitchFamily="2" charset="0"/>
      <p:regular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Manrope" panose="020B0604020202020204" charset="0"/>
      <p:regular r:id="rId25"/>
      <p:bold r:id="rId26"/>
    </p:embeddedFont>
    <p:embeddedFont>
      <p:font typeface="Maven Pro" panose="020B0604020202020204" charset="0"/>
      <p:regular r:id="rId27"/>
      <p:bold r:id="rId28"/>
    </p:embeddedFont>
    <p:embeddedFont>
      <p:font typeface="Montserrat" panose="02000505000000020004" pitchFamily="2" charset="0"/>
      <p:regular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Passion One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F3C3"/>
    <a:srgbClr val="FCE7AF"/>
    <a:srgbClr val="EED4F8"/>
    <a:srgbClr val="E2F4B7"/>
    <a:srgbClr val="D5F2F9"/>
    <a:srgbClr val="FCE1E5"/>
    <a:srgbClr val="FDF2D7"/>
    <a:srgbClr val="D3F3F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5" autoAdjust="0"/>
    <p:restoredTop sz="87477" autoAdjust="0"/>
  </p:normalViewPr>
  <p:slideViewPr>
    <p:cSldViewPr snapToGrid="0">
      <p:cViewPr>
        <p:scale>
          <a:sx n="60" d="100"/>
          <a:sy n="60" d="100"/>
        </p:scale>
        <p:origin x="846" y="12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86918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23585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có thể chọn xào rau, kho thịt….</a:t>
            </a:r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yêu cầu HS làm bài nào vào vở thì linh động nhé!</a:t>
            </a:r>
          </a:p>
        </p:txBody>
      </p:sp>
    </p:spTree>
    <p:extLst>
      <p:ext uri="{BB962C8B-B14F-4D97-AF65-F5344CB8AC3E}">
        <p14:creationId xmlns:p14="http://schemas.microsoft.com/office/powerpoint/2010/main" val="3257643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Những nhóm khác sẽ được học sau.</a:t>
            </a:r>
          </a:p>
        </p:txBody>
      </p:sp>
    </p:spTree>
    <p:extLst>
      <p:ext uri="{BB962C8B-B14F-4D97-AF65-F5344CB8AC3E}">
        <p14:creationId xmlns:p14="http://schemas.microsoft.com/office/powerpoint/2010/main" val="2336450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8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thr sử dụng từ ngữ khác phù hợp</a:t>
            </a:r>
          </a:p>
        </p:txBody>
      </p:sp>
    </p:spTree>
    <p:extLst>
      <p:ext uri="{BB962C8B-B14F-4D97-AF65-F5344CB8AC3E}">
        <p14:creationId xmlns:p14="http://schemas.microsoft.com/office/powerpoint/2010/main" val="1034458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HS có thr sử dụng từ ngữ khác phù hợp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91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HS có thr sử dụng từ ngữ khác phù hợp</a:t>
            </a:r>
          </a:p>
          <a:p>
            <a:r>
              <a:rPr lang="en-US"/>
              <a:t>GV dẫn dắt vào bài</a:t>
            </a:r>
          </a:p>
        </p:txBody>
      </p:sp>
    </p:spTree>
    <p:extLst>
      <p:ext uri="{BB962C8B-B14F-4D97-AF65-F5344CB8AC3E}">
        <p14:creationId xmlns:p14="http://schemas.microsoft.com/office/powerpoint/2010/main" val="3507881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KL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63834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7" r:id="rId4"/>
    <p:sldLayoutId id="2147483679" r:id="rId5"/>
    <p:sldLayoutId id="2147483680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77292"/>
              </p:ext>
            </p:extLst>
          </p:nvPr>
        </p:nvGraphicFramePr>
        <p:xfrm>
          <a:off x="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956435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1011554" y="343668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hĲt đųg; câu włu hĲt đųg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4038182" y="241283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93" y="4450130"/>
            <a:ext cx="1798934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4207524" y="4405379"/>
            <a:ext cx="1777170" cy="2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6402125" y="4286671"/>
            <a:ext cx="4528678" cy="3035696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397127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41774" y="294956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790207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09791" y="4557167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391716" y="383715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79014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56012" y="4639328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02928" y="2678818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6600">
                <a:latin typeface="+mj-lt"/>
                <a:ea typeface="Roboto"/>
                <a:cs typeface="Roboto"/>
                <a:sym typeface="Roboto"/>
              </a:rPr>
              <a:t>rau</a:t>
            </a:r>
            <a:endParaRPr sz="66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46650" y="725332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hái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685517" y="2819759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rửa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20691" y="5203034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trồng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58892" y="5127854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tưới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80919" y="306651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xào rau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37994" y="1083536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luộc rau,..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8714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397127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41774" y="294956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790207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09791" y="4557167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391716" y="383715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79014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56012" y="4639328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02928" y="2678818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6600">
                <a:latin typeface="+mj-lt"/>
                <a:ea typeface="Roboto"/>
                <a:cs typeface="Roboto"/>
                <a:sym typeface="Roboto"/>
              </a:rPr>
              <a:t>thịt</a:t>
            </a:r>
            <a:endParaRPr sz="66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46650" y="725332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mua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685517" y="2819759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rửa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20691" y="5203034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luộc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58892" y="5127854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cất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80919" y="306651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thái thịt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37994" y="1083536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ăn thịt,…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478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5;p31">
            <a:extLst>
              <a:ext uri="{FF2B5EF4-FFF2-40B4-BE49-F238E27FC236}">
                <a16:creationId xmlns:a16="http://schemas.microsoft.com/office/drawing/2014/main" id="{9AAEAE56-7E28-2FBB-45B5-0A31B41A1DAF}"/>
              </a:ext>
            </a:extLst>
          </p:cNvPr>
          <p:cNvSpPr/>
          <p:nvPr/>
        </p:nvSpPr>
        <p:spPr>
          <a:xfrm rot="5400000">
            <a:off x="4397127" y="2119038"/>
            <a:ext cx="3367583" cy="2322658"/>
          </a:xfrm>
          <a:custGeom>
            <a:avLst/>
            <a:gdLst/>
            <a:ahLst/>
            <a:cxnLst/>
            <a:rect l="l" t="t" r="r" b="b"/>
            <a:pathLst>
              <a:path w="11298" h="9399" fill="none" extrusionOk="0">
                <a:moveTo>
                  <a:pt x="2566" y="784"/>
                </a:moveTo>
                <a:cubicBezTo>
                  <a:pt x="517" y="2017"/>
                  <a:pt x="0" y="6782"/>
                  <a:pt x="2533" y="8082"/>
                </a:cubicBezTo>
                <a:cubicBezTo>
                  <a:pt x="5066" y="9398"/>
                  <a:pt x="10398" y="8982"/>
                  <a:pt x="10698" y="6449"/>
                </a:cubicBezTo>
                <a:cubicBezTo>
                  <a:pt x="10998" y="3916"/>
                  <a:pt x="11298" y="834"/>
                  <a:pt x="9132" y="417"/>
                </a:cubicBezTo>
                <a:cubicBezTo>
                  <a:pt x="6965" y="1"/>
                  <a:pt x="3233" y="151"/>
                  <a:pt x="2200" y="1567"/>
                </a:cubicBezTo>
              </a:path>
            </a:pathLst>
          </a:custGeom>
          <a:solidFill>
            <a:schemeClr val="dk1"/>
          </a:solidFill>
          <a:ln w="28575" cap="rnd" cmpd="sng">
            <a:solidFill>
              <a:srgbClr val="000000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1127;p31">
            <a:extLst>
              <a:ext uri="{FF2B5EF4-FFF2-40B4-BE49-F238E27FC236}">
                <a16:creationId xmlns:a16="http://schemas.microsoft.com/office/drawing/2014/main" id="{43DC63C4-D38E-28FB-09C0-F4C8A7C3072B}"/>
              </a:ext>
            </a:extLst>
          </p:cNvPr>
          <p:cNvGrpSpPr/>
          <p:nvPr/>
        </p:nvGrpSpPr>
        <p:grpSpPr>
          <a:xfrm>
            <a:off x="7241774" y="294956"/>
            <a:ext cx="4377703" cy="1819579"/>
            <a:chOff x="5544859" y="1254658"/>
            <a:chExt cx="3033312" cy="1008680"/>
          </a:xfrm>
        </p:grpSpPr>
        <p:sp>
          <p:nvSpPr>
            <p:cNvPr id="28" name="Google Shape;1128;p31">
              <a:extLst>
                <a:ext uri="{FF2B5EF4-FFF2-40B4-BE49-F238E27FC236}">
                  <a16:creationId xmlns:a16="http://schemas.microsoft.com/office/drawing/2014/main" id="{36A524D4-982F-4124-1B85-C370AB58BE64}"/>
                </a:ext>
              </a:extLst>
            </p:cNvPr>
            <p:cNvSpPr/>
            <p:nvPr/>
          </p:nvSpPr>
          <p:spPr>
            <a:xfrm>
              <a:off x="6475615" y="1254658"/>
              <a:ext cx="2102556" cy="1008680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9;p31">
              <a:extLst>
                <a:ext uri="{FF2B5EF4-FFF2-40B4-BE49-F238E27FC236}">
                  <a16:creationId xmlns:a16="http://schemas.microsoft.com/office/drawing/2014/main" id="{8C025EFD-B9ED-1374-10A1-722ACEBD1CF3}"/>
                </a:ext>
              </a:extLst>
            </p:cNvPr>
            <p:cNvSpPr/>
            <p:nvPr/>
          </p:nvSpPr>
          <p:spPr>
            <a:xfrm rot="21225542" flipH="1">
              <a:off x="5544859" y="1694011"/>
              <a:ext cx="760019" cy="36490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132;p31">
            <a:extLst>
              <a:ext uri="{FF2B5EF4-FFF2-40B4-BE49-F238E27FC236}">
                <a16:creationId xmlns:a16="http://schemas.microsoft.com/office/drawing/2014/main" id="{ED8D8686-4BB7-5C58-C99E-B769AB4DFAF7}"/>
              </a:ext>
            </a:extLst>
          </p:cNvPr>
          <p:cNvGrpSpPr/>
          <p:nvPr/>
        </p:nvGrpSpPr>
        <p:grpSpPr>
          <a:xfrm>
            <a:off x="7790207" y="2446622"/>
            <a:ext cx="4243296" cy="1910736"/>
            <a:chOff x="5746670" y="2612140"/>
            <a:chExt cx="2940183" cy="944275"/>
          </a:xfrm>
        </p:grpSpPr>
        <p:sp>
          <p:nvSpPr>
            <p:cNvPr id="33" name="Google Shape;1133;p31">
              <a:extLst>
                <a:ext uri="{FF2B5EF4-FFF2-40B4-BE49-F238E27FC236}">
                  <a16:creationId xmlns:a16="http://schemas.microsoft.com/office/drawing/2014/main" id="{38E906B6-A3B3-637E-C4B0-069569899D3D}"/>
                </a:ext>
              </a:extLst>
            </p:cNvPr>
            <p:cNvSpPr/>
            <p:nvPr/>
          </p:nvSpPr>
          <p:spPr>
            <a:xfrm rot="10800000">
              <a:off x="6367031" y="2612140"/>
              <a:ext cx="2319822" cy="944275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4;p31">
              <a:extLst>
                <a:ext uri="{FF2B5EF4-FFF2-40B4-BE49-F238E27FC236}">
                  <a16:creationId xmlns:a16="http://schemas.microsoft.com/office/drawing/2014/main" id="{384A4E74-3AEB-35A4-54FB-F613AEAF75ED}"/>
                </a:ext>
              </a:extLst>
            </p:cNvPr>
            <p:cNvSpPr/>
            <p:nvPr/>
          </p:nvSpPr>
          <p:spPr>
            <a:xfrm rot="1013775" flipH="1">
              <a:off x="574667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137;p31">
            <a:extLst>
              <a:ext uri="{FF2B5EF4-FFF2-40B4-BE49-F238E27FC236}">
                <a16:creationId xmlns:a16="http://schemas.microsoft.com/office/drawing/2014/main" id="{7F94C699-C3D9-76AA-307C-B01386023664}"/>
              </a:ext>
            </a:extLst>
          </p:cNvPr>
          <p:cNvGrpSpPr/>
          <p:nvPr/>
        </p:nvGrpSpPr>
        <p:grpSpPr>
          <a:xfrm>
            <a:off x="7509791" y="4557167"/>
            <a:ext cx="4431427" cy="2056985"/>
            <a:chOff x="5572037" y="3751154"/>
            <a:chExt cx="3070538" cy="1140285"/>
          </a:xfrm>
        </p:grpSpPr>
        <p:sp>
          <p:nvSpPr>
            <p:cNvPr id="36" name="Google Shape;1138;p31">
              <a:extLst>
                <a:ext uri="{FF2B5EF4-FFF2-40B4-BE49-F238E27FC236}">
                  <a16:creationId xmlns:a16="http://schemas.microsoft.com/office/drawing/2014/main" id="{E8A29953-4ABB-65BD-77D7-F92BC094BCBF}"/>
                </a:ext>
              </a:extLst>
            </p:cNvPr>
            <p:cNvSpPr/>
            <p:nvPr/>
          </p:nvSpPr>
          <p:spPr>
            <a:xfrm>
              <a:off x="6226549" y="3850125"/>
              <a:ext cx="2416026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9;p31">
              <a:extLst>
                <a:ext uri="{FF2B5EF4-FFF2-40B4-BE49-F238E27FC236}">
                  <a16:creationId xmlns:a16="http://schemas.microsoft.com/office/drawing/2014/main" id="{B7E24955-7277-E836-E9CA-D27E2A67997C}"/>
                </a:ext>
              </a:extLst>
            </p:cNvPr>
            <p:cNvSpPr/>
            <p:nvPr/>
          </p:nvSpPr>
          <p:spPr>
            <a:xfrm rot="20085158" flipH="1">
              <a:off x="5572037" y="3751154"/>
              <a:ext cx="495467" cy="767880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12;p31">
            <a:extLst>
              <a:ext uri="{FF2B5EF4-FFF2-40B4-BE49-F238E27FC236}">
                <a16:creationId xmlns:a16="http://schemas.microsoft.com/office/drawing/2014/main" id="{1923D4A3-6BBD-0ECE-A3A8-878968518518}"/>
              </a:ext>
            </a:extLst>
          </p:cNvPr>
          <p:cNvGrpSpPr/>
          <p:nvPr/>
        </p:nvGrpSpPr>
        <p:grpSpPr>
          <a:xfrm>
            <a:off x="391716" y="383715"/>
            <a:ext cx="4378195" cy="2041901"/>
            <a:chOff x="565840" y="1254658"/>
            <a:chExt cx="3033653" cy="1131924"/>
          </a:xfrm>
        </p:grpSpPr>
        <p:sp>
          <p:nvSpPr>
            <p:cNvPr id="39" name="Google Shape;1113;p31">
              <a:extLst>
                <a:ext uri="{FF2B5EF4-FFF2-40B4-BE49-F238E27FC236}">
                  <a16:creationId xmlns:a16="http://schemas.microsoft.com/office/drawing/2014/main" id="{32B71A01-F769-70E1-5C72-ADD2B43E7D02}"/>
                </a:ext>
              </a:extLst>
            </p:cNvPr>
            <p:cNvSpPr/>
            <p:nvPr/>
          </p:nvSpPr>
          <p:spPr>
            <a:xfrm>
              <a:off x="565840" y="1254658"/>
              <a:ext cx="2102556" cy="1131924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4;p31">
              <a:extLst>
                <a:ext uri="{FF2B5EF4-FFF2-40B4-BE49-F238E27FC236}">
                  <a16:creationId xmlns:a16="http://schemas.microsoft.com/office/drawing/2014/main" id="{970153AA-B5B6-1946-69A9-BFAD2831A0A5}"/>
                </a:ext>
              </a:extLst>
            </p:cNvPr>
            <p:cNvSpPr/>
            <p:nvPr/>
          </p:nvSpPr>
          <p:spPr>
            <a:xfrm rot="380728">
              <a:off x="2839471" y="1659834"/>
              <a:ext cx="760022" cy="364910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117;p31">
            <a:extLst>
              <a:ext uri="{FF2B5EF4-FFF2-40B4-BE49-F238E27FC236}">
                <a16:creationId xmlns:a16="http://schemas.microsoft.com/office/drawing/2014/main" id="{3319AC23-7EFE-AFCF-DE01-4FDF958DC3F9}"/>
              </a:ext>
            </a:extLst>
          </p:cNvPr>
          <p:cNvGrpSpPr/>
          <p:nvPr/>
        </p:nvGrpSpPr>
        <p:grpSpPr>
          <a:xfrm>
            <a:off x="279014" y="2700721"/>
            <a:ext cx="4259254" cy="1878446"/>
            <a:chOff x="446090" y="2515102"/>
            <a:chExt cx="2951240" cy="1041313"/>
          </a:xfrm>
        </p:grpSpPr>
        <p:sp>
          <p:nvSpPr>
            <p:cNvPr id="42" name="Google Shape;1118;p31">
              <a:extLst>
                <a:ext uri="{FF2B5EF4-FFF2-40B4-BE49-F238E27FC236}">
                  <a16:creationId xmlns:a16="http://schemas.microsoft.com/office/drawing/2014/main" id="{74BC3151-F2D4-7819-4853-2F84C2EF1B30}"/>
                </a:ext>
              </a:extLst>
            </p:cNvPr>
            <p:cNvSpPr/>
            <p:nvPr/>
          </p:nvSpPr>
          <p:spPr>
            <a:xfrm>
              <a:off x="446090" y="2515102"/>
              <a:ext cx="2319822" cy="104131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9;p31">
              <a:extLst>
                <a:ext uri="{FF2B5EF4-FFF2-40B4-BE49-F238E27FC236}">
                  <a16:creationId xmlns:a16="http://schemas.microsoft.com/office/drawing/2014/main" id="{4541C7C0-D07D-4AE7-56AA-39F4BEB19F4F}"/>
                </a:ext>
              </a:extLst>
            </p:cNvPr>
            <p:cNvSpPr/>
            <p:nvPr/>
          </p:nvSpPr>
          <p:spPr>
            <a:xfrm rot="-1013775">
              <a:off x="2842250" y="2928983"/>
              <a:ext cx="555080" cy="169037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122;p31">
            <a:extLst>
              <a:ext uri="{FF2B5EF4-FFF2-40B4-BE49-F238E27FC236}">
                <a16:creationId xmlns:a16="http://schemas.microsoft.com/office/drawing/2014/main" id="{78E83A93-C2CA-A4BF-95BC-451F00A6D337}"/>
              </a:ext>
            </a:extLst>
          </p:cNvPr>
          <p:cNvGrpSpPr/>
          <p:nvPr/>
        </p:nvGrpSpPr>
        <p:grpSpPr>
          <a:xfrm>
            <a:off x="456012" y="4639328"/>
            <a:ext cx="4394155" cy="1878447"/>
            <a:chOff x="501425" y="3692810"/>
            <a:chExt cx="3044713" cy="1041314"/>
          </a:xfrm>
        </p:grpSpPr>
        <p:sp>
          <p:nvSpPr>
            <p:cNvPr id="45" name="Google Shape;1123;p31">
              <a:extLst>
                <a:ext uri="{FF2B5EF4-FFF2-40B4-BE49-F238E27FC236}">
                  <a16:creationId xmlns:a16="http://schemas.microsoft.com/office/drawing/2014/main" id="{0F293962-0E1E-9329-A3D1-A6A793B325EA}"/>
                </a:ext>
              </a:extLst>
            </p:cNvPr>
            <p:cNvSpPr/>
            <p:nvPr/>
          </p:nvSpPr>
          <p:spPr>
            <a:xfrm>
              <a:off x="501425" y="3692810"/>
              <a:ext cx="2231367" cy="1041314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24;p31">
              <a:extLst>
                <a:ext uri="{FF2B5EF4-FFF2-40B4-BE49-F238E27FC236}">
                  <a16:creationId xmlns:a16="http://schemas.microsoft.com/office/drawing/2014/main" id="{D5CF2100-D682-3796-C27D-ADCB6D5868D9}"/>
                </a:ext>
              </a:extLst>
            </p:cNvPr>
            <p:cNvSpPr/>
            <p:nvPr/>
          </p:nvSpPr>
          <p:spPr>
            <a:xfrm rot="1514842">
              <a:off x="2913576" y="3700398"/>
              <a:ext cx="632562" cy="875151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solidFill>
              <a:schemeClr val="dk1"/>
            </a:solidFill>
            <a:ln w="28575" cap="rnd" cmpd="sng">
              <a:solidFill>
                <a:srgbClr val="00000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38;p18">
            <a:extLst>
              <a:ext uri="{FF2B5EF4-FFF2-40B4-BE49-F238E27FC236}">
                <a16:creationId xmlns:a16="http://schemas.microsoft.com/office/drawing/2014/main" id="{80293B4F-2100-FB13-7C18-542934466A85}"/>
              </a:ext>
            </a:extLst>
          </p:cNvPr>
          <p:cNvSpPr/>
          <p:nvPr/>
        </p:nvSpPr>
        <p:spPr>
          <a:xfrm>
            <a:off x="4802928" y="2678818"/>
            <a:ext cx="2843197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6600">
                <a:latin typeface="+mj-lt"/>
                <a:ea typeface="Roboto"/>
                <a:cs typeface="Roboto"/>
                <a:sym typeface="Roboto"/>
              </a:rPr>
              <a:t>cá</a:t>
            </a:r>
            <a:endParaRPr sz="66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8" name="Google Shape;238;p18">
            <a:extLst>
              <a:ext uri="{FF2B5EF4-FFF2-40B4-BE49-F238E27FC236}">
                <a16:creationId xmlns:a16="http://schemas.microsoft.com/office/drawing/2014/main" id="{346BB52D-2E20-E709-43CA-8DDC48D347CB}"/>
              </a:ext>
            </a:extLst>
          </p:cNvPr>
          <p:cNvSpPr/>
          <p:nvPr/>
        </p:nvSpPr>
        <p:spPr>
          <a:xfrm>
            <a:off x="8646650" y="725332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bắt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238;p18">
            <a:extLst>
              <a:ext uri="{FF2B5EF4-FFF2-40B4-BE49-F238E27FC236}">
                <a16:creationId xmlns:a16="http://schemas.microsoft.com/office/drawing/2014/main" id="{8A8E9ED1-6DB0-A9E9-151A-5EB56D6A1F8A}"/>
              </a:ext>
            </a:extLst>
          </p:cNvPr>
          <p:cNvSpPr/>
          <p:nvPr/>
        </p:nvSpPr>
        <p:spPr>
          <a:xfrm>
            <a:off x="8685517" y="2819759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nướng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238;p18">
            <a:extLst>
              <a:ext uri="{FF2B5EF4-FFF2-40B4-BE49-F238E27FC236}">
                <a16:creationId xmlns:a16="http://schemas.microsoft.com/office/drawing/2014/main" id="{75A18C7D-46C2-ED65-042B-4ACAAE1E3A92}"/>
              </a:ext>
            </a:extLst>
          </p:cNvPr>
          <p:cNvSpPr/>
          <p:nvPr/>
        </p:nvSpPr>
        <p:spPr>
          <a:xfrm>
            <a:off x="8620691" y="5203034"/>
            <a:ext cx="3347986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làm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238;p18">
            <a:extLst>
              <a:ext uri="{FF2B5EF4-FFF2-40B4-BE49-F238E27FC236}">
                <a16:creationId xmlns:a16="http://schemas.microsoft.com/office/drawing/2014/main" id="{2F28385F-984F-5E53-DD77-18168B96A0D5}"/>
              </a:ext>
            </a:extLst>
          </p:cNvPr>
          <p:cNvSpPr/>
          <p:nvPr/>
        </p:nvSpPr>
        <p:spPr>
          <a:xfrm>
            <a:off x="658892" y="5127854"/>
            <a:ext cx="3034428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rửa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238;p18">
            <a:extLst>
              <a:ext uri="{FF2B5EF4-FFF2-40B4-BE49-F238E27FC236}">
                <a16:creationId xmlns:a16="http://schemas.microsoft.com/office/drawing/2014/main" id="{7BBBAA17-F642-9807-1175-FC18E5A90B11}"/>
              </a:ext>
            </a:extLst>
          </p:cNvPr>
          <p:cNvSpPr/>
          <p:nvPr/>
        </p:nvSpPr>
        <p:spPr>
          <a:xfrm>
            <a:off x="380919" y="3066517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kho cá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238;p18">
            <a:extLst>
              <a:ext uri="{FF2B5EF4-FFF2-40B4-BE49-F238E27FC236}">
                <a16:creationId xmlns:a16="http://schemas.microsoft.com/office/drawing/2014/main" id="{1A70378C-39A4-7BB7-EC63-80595EE1F931}"/>
              </a:ext>
            </a:extLst>
          </p:cNvPr>
          <p:cNvSpPr/>
          <p:nvPr/>
        </p:nvSpPr>
        <p:spPr>
          <a:xfrm>
            <a:off x="337994" y="1083536"/>
            <a:ext cx="3338345" cy="151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>
                <a:latin typeface="+mj-lt"/>
                <a:ea typeface="Roboto"/>
                <a:cs typeface="Roboto"/>
                <a:sym typeface="Roboto"/>
              </a:rPr>
              <a:t>ăn cá,…</a:t>
            </a:r>
            <a:endParaRPr sz="4400">
              <a:latin typeface="+mj-lt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6124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A52C34-89F6-8694-1AF5-7EB8FAB13246}"/>
              </a:ext>
            </a:extLst>
          </p:cNvPr>
          <p:cNvCxnSpPr>
            <a:cxnSpLocks/>
          </p:cNvCxnSpPr>
          <p:nvPr/>
        </p:nvCxnSpPr>
        <p:spPr>
          <a:xfrm>
            <a:off x="6470023" y="3396535"/>
            <a:ext cx="0" cy="2926080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FF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chỉ hoạt động dưới đây vào 2 nhóm.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vang">
            <a:extLst>
              <a:ext uri="{FF2B5EF4-FFF2-40B4-BE49-F238E27FC236}">
                <a16:creationId xmlns:a16="http://schemas.microsoft.com/office/drawing/2014/main" id="{AA0FE1D0-1317-9EDB-E726-07864EA86F8F}"/>
              </a:ext>
            </a:extLst>
          </p:cNvPr>
          <p:cNvSpPr txBox="1"/>
          <p:nvPr/>
        </p:nvSpPr>
        <p:spPr>
          <a:xfrm>
            <a:off x="1042123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kho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5C974-072E-70FB-81F5-DDE903480FC8}"/>
              </a:ext>
            </a:extLst>
          </p:cNvPr>
          <p:cNvSpPr txBox="1"/>
          <p:nvPr/>
        </p:nvSpPr>
        <p:spPr>
          <a:xfrm>
            <a:off x="3175723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xào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C7E10-8EF4-DE7B-2F17-B1ACD80A5097}"/>
              </a:ext>
            </a:extLst>
          </p:cNvPr>
          <p:cNvSpPr txBox="1"/>
          <p:nvPr/>
        </p:nvSpPr>
        <p:spPr>
          <a:xfrm>
            <a:off x="5309324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vào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4E4C9-E0D8-B02F-4C66-C0C97C8E94A0}"/>
              </a:ext>
            </a:extLst>
          </p:cNvPr>
          <p:cNvSpPr txBox="1"/>
          <p:nvPr/>
        </p:nvSpPr>
        <p:spPr>
          <a:xfrm>
            <a:off x="7442925" y="1142782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lên</a:t>
            </a:r>
          </a:p>
        </p:txBody>
      </p:sp>
      <p:sp>
        <p:nvSpPr>
          <p:cNvPr id="22" name="Google Shape;7902;p32">
            <a:extLst>
              <a:ext uri="{FF2B5EF4-FFF2-40B4-BE49-F238E27FC236}">
                <a16:creationId xmlns:a16="http://schemas.microsoft.com/office/drawing/2014/main" id="{3CC342A1-A8C5-8AA0-0DC2-5DABC51409FC}"/>
              </a:ext>
            </a:extLst>
          </p:cNvPr>
          <p:cNvSpPr txBox="1">
            <a:spLocks/>
          </p:cNvSpPr>
          <p:nvPr/>
        </p:nvSpPr>
        <p:spPr>
          <a:xfrm>
            <a:off x="2870923" y="6107564"/>
            <a:ext cx="609473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000">
                <a:solidFill>
                  <a:srgbClr val="000000"/>
                </a:solidFill>
                <a:latin typeface="+mj-lt"/>
              </a:rPr>
              <a:t>Click vào từng từ để di chuyển các từ về đúng cột</a:t>
            </a:r>
            <a:endParaRPr lang="en-US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CD825-F246-8557-4AEC-4EE17A1176FC}"/>
              </a:ext>
            </a:extLst>
          </p:cNvPr>
          <p:cNvSpPr txBox="1"/>
          <p:nvPr/>
        </p:nvSpPr>
        <p:spPr>
          <a:xfrm>
            <a:off x="9576525" y="1097280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hầm</a:t>
            </a:r>
          </a:p>
        </p:txBody>
      </p:sp>
      <p:sp>
        <p:nvSpPr>
          <p:cNvPr id="3" name="vang">
            <a:extLst>
              <a:ext uri="{FF2B5EF4-FFF2-40B4-BE49-F238E27FC236}">
                <a16:creationId xmlns:a16="http://schemas.microsoft.com/office/drawing/2014/main" id="{B5A21E5D-7E34-D19C-08FF-74936C9FB84A}"/>
              </a:ext>
            </a:extLst>
          </p:cNvPr>
          <p:cNvSpPr txBox="1"/>
          <p:nvPr/>
        </p:nvSpPr>
        <p:spPr>
          <a:xfrm>
            <a:off x="1042123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đi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119A7-4676-F01B-8D80-132FA80D6659}"/>
              </a:ext>
            </a:extLst>
          </p:cNvPr>
          <p:cNvSpPr txBox="1"/>
          <p:nvPr/>
        </p:nvSpPr>
        <p:spPr>
          <a:xfrm>
            <a:off x="3175723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23626-20F7-246C-FEFF-0D3262AF6F1E}"/>
              </a:ext>
            </a:extLst>
          </p:cNvPr>
          <p:cNvSpPr txBox="1"/>
          <p:nvPr/>
        </p:nvSpPr>
        <p:spPr>
          <a:xfrm>
            <a:off x="5309324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nướng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042AC0-1D49-57A5-6E2C-206FBB4E8CE3}"/>
              </a:ext>
            </a:extLst>
          </p:cNvPr>
          <p:cNvSpPr txBox="1"/>
          <p:nvPr/>
        </p:nvSpPr>
        <p:spPr>
          <a:xfrm>
            <a:off x="7442925" y="2069848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luộc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F07A87-75E6-601B-D831-5176C173AF75}"/>
              </a:ext>
            </a:extLst>
          </p:cNvPr>
          <p:cNvSpPr txBox="1"/>
          <p:nvPr/>
        </p:nvSpPr>
        <p:spPr>
          <a:xfrm>
            <a:off x="9576525" y="2024346"/>
            <a:ext cx="1828800" cy="707886"/>
          </a:xfrm>
          <a:prstGeom prst="rect">
            <a:avLst/>
          </a:prstGeom>
          <a:solidFill>
            <a:schemeClr val="accent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xuống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1C1266-5AEE-DCA8-EEC8-77D3C5331D42}"/>
              </a:ext>
            </a:extLst>
          </p:cNvPr>
          <p:cNvSpPr txBox="1"/>
          <p:nvPr/>
        </p:nvSpPr>
        <p:spPr>
          <a:xfrm>
            <a:off x="7714477" y="2951412"/>
            <a:ext cx="3114496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Từ chỉ hoạt động nấu ăn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M</a:t>
            </a:r>
            <a:r>
              <a:rPr lang="en-US" sz="2800"/>
              <a:t>: kho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FB57D6-C9C6-1EA4-3F4A-A070001ED869}"/>
              </a:ext>
            </a:extLst>
          </p:cNvPr>
          <p:cNvSpPr txBox="1"/>
          <p:nvPr/>
        </p:nvSpPr>
        <p:spPr>
          <a:xfrm>
            <a:off x="1348454" y="2951412"/>
            <a:ext cx="3044938" cy="13849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Từ chỉ hoạt động di chuyển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M</a:t>
            </a:r>
            <a:r>
              <a:rPr lang="en-US" sz="2800"/>
              <a:t>: đi</a:t>
            </a:r>
          </a:p>
        </p:txBody>
      </p:sp>
    </p:spTree>
    <p:extLst>
      <p:ext uri="{BB962C8B-B14F-4D97-AF65-F5344CB8AC3E}">
        <p14:creationId xmlns:p14="http://schemas.microsoft.com/office/powerpoint/2010/main" val="2182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508E-6 -4.07407E-6 L 0.50111 0.4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9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48E-6 -4.07407E-6 L 0.50111 0.47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49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797E-6 -4.07407E-6 L -0.1505 0.4689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2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558E-6 2.96296E-6 L -0.32594 0.581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3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0864E-7 -4.07407E-6 L -0.10482 0.678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508E-6 7.40741E-7 L -0.00195 0.340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848E-6 7.40741E-7 L -0.17739 0.471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6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797E-6 7.40741E-7 L 0.15037 0.45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558E-6 -2.22222E-6 L 0.15037 0.440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9 -0.01551 L -0.59666 0.5597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8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  <p:bldP spid="3" grpId="0" animBg="1"/>
      <p:bldP spid="4" grpId="0" animBg="1"/>
      <p:bldP spid="6" grpId="0" animBg="1"/>
      <p:bldP spid="1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787079" y="427034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Chọn từ ở bài tập 2 thay cho ô vuông để hoàn thành các câu nêu hoạt động trong đoạn văn.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52248" y="1885851"/>
            <a:ext cx="1190959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0" i="0">
                <a:effectLst/>
                <a:latin typeface="+mj-lt"/>
              </a:rPr>
              <a:t>	Ngày Chủ nhật, mẹ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 đi </a:t>
            </a:r>
            <a:r>
              <a:rPr lang="en-US" sz="4400" b="0" i="0">
                <a:effectLst/>
                <a:latin typeface="+mj-lt"/>
              </a:rPr>
              <a:t>chợ mua thức ăn. Nam 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vào </a:t>
            </a:r>
            <a:r>
              <a:rPr lang="en-US" sz="4400" b="0" i="0">
                <a:effectLst/>
                <a:latin typeface="+mj-lt"/>
              </a:rPr>
              <a:t>bếp giúp mẹ. Nam nhặt rau, còn mẹ rửa cá và thái thịt. Sau đó, mẹ bắt đầu nấu nướng, mẹ 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kho </a:t>
            </a:r>
            <a:r>
              <a:rPr lang="en-US" sz="4400" b="0" i="0">
                <a:effectLst/>
                <a:latin typeface="+mj-lt"/>
              </a:rPr>
              <a:t>cá, 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luộc </a:t>
            </a:r>
            <a:r>
              <a:rPr lang="en-US" sz="4400" b="0" i="0">
                <a:effectLst/>
                <a:latin typeface="+mj-lt"/>
              </a:rPr>
              <a:t>rau,</a:t>
            </a:r>
            <a:r>
              <a:rPr lang="en-US" sz="4400" b="0" i="0">
                <a:solidFill>
                  <a:srgbClr val="FF0000"/>
                </a:solidFill>
                <a:effectLst/>
                <a:latin typeface="+mj-lt"/>
              </a:rPr>
              <a:t> nướng</a:t>
            </a:r>
            <a:r>
              <a:rPr lang="en-US" sz="4400" b="0" i="0">
                <a:effectLst/>
                <a:latin typeface="+mj-lt"/>
              </a:rPr>
              <a:t> thịt. Chẳng mấy chốc, gian bếp đã thơm lừng mùi thức ăn.</a:t>
            </a:r>
          </a:p>
          <a:p>
            <a:pPr algn="r"/>
            <a:r>
              <a:rPr lang="en-US" sz="4400">
                <a:latin typeface="+mj-lt"/>
              </a:rPr>
              <a:t>(Theo Kim Ngân)</a:t>
            </a:r>
            <a:endParaRPr lang="vi-VN" sz="4400" b="0" i="0">
              <a:effectLst/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3ED22-6055-B90A-31D5-FB38EE796A64}"/>
              </a:ext>
            </a:extLst>
          </p:cNvPr>
          <p:cNvSpPr/>
          <p:nvPr/>
        </p:nvSpPr>
        <p:spPr>
          <a:xfrm>
            <a:off x="6479627" y="1911371"/>
            <a:ext cx="756746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7F509D-3C86-E349-C465-56AF4134DBC9}"/>
              </a:ext>
            </a:extLst>
          </p:cNvPr>
          <p:cNvSpPr/>
          <p:nvPr/>
        </p:nvSpPr>
        <p:spPr>
          <a:xfrm>
            <a:off x="1733578" y="2632843"/>
            <a:ext cx="915663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49DD9-8E56-0D97-4691-BF7424519976}"/>
              </a:ext>
            </a:extLst>
          </p:cNvPr>
          <p:cNvSpPr/>
          <p:nvPr/>
        </p:nvSpPr>
        <p:spPr>
          <a:xfrm>
            <a:off x="3278598" y="3963343"/>
            <a:ext cx="915663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FA82D-0138-8E0C-63AD-A0DE129CEC4D}"/>
              </a:ext>
            </a:extLst>
          </p:cNvPr>
          <p:cNvSpPr/>
          <p:nvPr/>
        </p:nvSpPr>
        <p:spPr>
          <a:xfrm>
            <a:off x="5165256" y="3963343"/>
            <a:ext cx="1140951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B1A24-AF3B-1741-F43B-C177B7D5A798}"/>
              </a:ext>
            </a:extLst>
          </p:cNvPr>
          <p:cNvSpPr/>
          <p:nvPr/>
        </p:nvSpPr>
        <p:spPr>
          <a:xfrm>
            <a:off x="7522596" y="3963343"/>
            <a:ext cx="1700232" cy="674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154E-2A8B-BAEC-053C-3D965025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9B9EA571-0DDA-94C8-BD47-07E27915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07850"/>
              </p:ext>
            </p:extLst>
          </p:nvPr>
        </p:nvGraphicFramePr>
        <p:xfrm>
          <a:off x="0" y="60998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AF4CCA-1C95-6959-3EAE-1459DBA349A3}"/>
              </a:ext>
            </a:extLst>
          </p:cNvPr>
          <p:cNvSpPr txBox="1"/>
          <p:nvPr/>
        </p:nvSpPr>
        <p:spPr>
          <a:xfrm>
            <a:off x="1956435" y="110988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7547D-0035-66A2-832D-C4EDBBE0457C}"/>
              </a:ext>
            </a:extLst>
          </p:cNvPr>
          <p:cNvSpPr txBox="1"/>
          <p:nvPr/>
        </p:nvSpPr>
        <p:spPr>
          <a:xfrm>
            <a:off x="4038182" y="212327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5EC8B-C2CD-5385-0773-B311DFC93EB2}"/>
              </a:ext>
            </a:extLst>
          </p:cNvPr>
          <p:cNvSpPr txBox="1"/>
          <p:nvPr/>
        </p:nvSpPr>
        <p:spPr>
          <a:xfrm>
            <a:off x="988105" y="4164977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4CB56-C1DB-6F4D-24D8-82DD42362B87}"/>
              </a:ext>
            </a:extLst>
          </p:cNvPr>
          <p:cNvSpPr txBox="1"/>
          <p:nvPr/>
        </p:nvSpPr>
        <p:spPr>
          <a:xfrm>
            <a:off x="988105" y="3136965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hĲt đųg; câu włu hĲt đųg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9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762310" y="2341212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3948EC-4687-1797-E391-1F22B7FC9DF8}"/>
              </a:ext>
            </a:extLst>
          </p:cNvPr>
          <p:cNvSpPr txBox="1"/>
          <p:nvPr/>
        </p:nvSpPr>
        <p:spPr>
          <a:xfrm>
            <a:off x="3244029" y="621237"/>
            <a:ext cx="539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Từ chỉ hoạt động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F8FCD5-3B38-938F-C91E-4CEC146B7DFF}"/>
              </a:ext>
            </a:extLst>
          </p:cNvPr>
          <p:cNvSpPr/>
          <p:nvPr/>
        </p:nvSpPr>
        <p:spPr>
          <a:xfrm>
            <a:off x="939539" y="2396358"/>
            <a:ext cx="3070964" cy="30709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hoạt động di chuyển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C62520-76BD-360F-AEE6-60F9DB52F529}"/>
              </a:ext>
            </a:extLst>
          </p:cNvPr>
          <p:cNvSpPr/>
          <p:nvPr/>
        </p:nvSpPr>
        <p:spPr>
          <a:xfrm>
            <a:off x="4408487" y="2396358"/>
            <a:ext cx="3070964" cy="3070964"/>
          </a:xfrm>
          <a:prstGeom prst="ellipse">
            <a:avLst/>
          </a:prstGeom>
          <a:solidFill>
            <a:srgbClr val="EED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hoạt động nấu ăn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89349-548D-60F1-6B0B-34337314E5B6}"/>
              </a:ext>
            </a:extLst>
          </p:cNvPr>
          <p:cNvSpPr/>
          <p:nvPr/>
        </p:nvSpPr>
        <p:spPr>
          <a:xfrm>
            <a:off x="7877435" y="2396358"/>
            <a:ext cx="3070964" cy="3070964"/>
          </a:xfrm>
          <a:prstGeom prst="ellipse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8DBDCA-9AEE-73DF-10BE-09B8F83EBF1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475021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4CD6B6-1636-EA92-CC57-697654ACB56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5943969" y="1390678"/>
            <a:ext cx="0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F77FA9-8EB3-2B64-6710-6E6729C541A9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5943969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532486" y="1715125"/>
            <a:ext cx="11096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6000" b="1">
                <a:solidFill>
                  <a:srgbClr val="FF0000"/>
                </a:solidFill>
              </a:rPr>
              <a:t>Thử thách: </a:t>
            </a:r>
          </a:p>
          <a:p>
            <a:pPr algn="ctr"/>
            <a:r>
              <a:rPr lang="en-US" sz="6000" b="1" i="1">
                <a:solidFill>
                  <a:srgbClr val="FF0000"/>
                </a:solidFill>
              </a:rPr>
              <a:t>Xem tranh, đoán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3 / Đi chợ quê Miền Tây xem có gì vui | Ngọc Thuận market - YouTube">
            <a:extLst>
              <a:ext uri="{FF2B5EF4-FFF2-40B4-BE49-F238E27FC236}">
                <a16:creationId xmlns:a16="http://schemas.microsoft.com/office/drawing/2014/main" id="{3C5B960F-47C6-509D-1A54-DC5B7D5C5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76" y="128337"/>
            <a:ext cx="8641973" cy="48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FDE34-507F-CD83-D35F-F34BD57AB52A}"/>
              </a:ext>
            </a:extLst>
          </p:cNvPr>
          <p:cNvSpPr txBox="1"/>
          <p:nvPr/>
        </p:nvSpPr>
        <p:spPr>
          <a:xfrm>
            <a:off x="784734" y="5356959"/>
            <a:ext cx="1109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đi chợ</a:t>
            </a:r>
            <a:endParaRPr lang="en-US" sz="6000" b="1" i="1">
              <a:solidFill>
                <a:srgbClr val="FF0000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323C06B-4322-2CB1-619D-9A44C317926F}"/>
              </a:ext>
            </a:extLst>
          </p:cNvPr>
          <p:cNvSpPr/>
          <p:nvPr/>
        </p:nvSpPr>
        <p:spPr>
          <a:xfrm>
            <a:off x="1734176" y="128336"/>
            <a:ext cx="8693486" cy="486075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a vị tận tụy trong món ăn mẹ nấu - Báo Phụ Nữ">
            <a:extLst>
              <a:ext uri="{FF2B5EF4-FFF2-40B4-BE49-F238E27FC236}">
                <a16:creationId xmlns:a16="http://schemas.microsoft.com/office/drawing/2014/main" id="{D979DF97-60B1-4227-92A8-61296B24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1" y="136986"/>
            <a:ext cx="7470775" cy="48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FDE34-507F-CD83-D35F-F34BD57AB52A}"/>
              </a:ext>
            </a:extLst>
          </p:cNvPr>
          <p:cNvSpPr txBox="1"/>
          <p:nvPr/>
        </p:nvSpPr>
        <p:spPr>
          <a:xfrm>
            <a:off x="784734" y="5356959"/>
            <a:ext cx="1109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nấu ăn</a:t>
            </a:r>
            <a:endParaRPr lang="en-US" sz="6000" b="1" i="1">
              <a:solidFill>
                <a:srgbClr val="FF0000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323C06B-4322-2CB1-619D-9A44C317926F}"/>
              </a:ext>
            </a:extLst>
          </p:cNvPr>
          <p:cNvSpPr/>
          <p:nvPr/>
        </p:nvSpPr>
        <p:spPr>
          <a:xfrm>
            <a:off x="2294021" y="128337"/>
            <a:ext cx="7522285" cy="486075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rửa rau củ loại bỏ toàn bộ hóa chất và thuốc trừ sâu - Đẹp Việt">
            <a:extLst>
              <a:ext uri="{FF2B5EF4-FFF2-40B4-BE49-F238E27FC236}">
                <a16:creationId xmlns:a16="http://schemas.microsoft.com/office/drawing/2014/main" id="{BDA9774F-C7EF-7D0C-DFA2-5F35A4F7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2" y="128336"/>
            <a:ext cx="7777212" cy="48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FDE34-507F-CD83-D35F-F34BD57AB52A}"/>
              </a:ext>
            </a:extLst>
          </p:cNvPr>
          <p:cNvSpPr txBox="1"/>
          <p:nvPr/>
        </p:nvSpPr>
        <p:spPr>
          <a:xfrm>
            <a:off x="784734" y="5356959"/>
            <a:ext cx="11096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rửa rau</a:t>
            </a:r>
            <a:endParaRPr lang="en-US" sz="6000" b="1" i="1">
              <a:solidFill>
                <a:srgbClr val="FF0000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323C06B-4322-2CB1-619D-9A44C317926F}"/>
              </a:ext>
            </a:extLst>
          </p:cNvPr>
          <p:cNvSpPr/>
          <p:nvPr/>
        </p:nvSpPr>
        <p:spPr>
          <a:xfrm>
            <a:off x="2345533" y="128335"/>
            <a:ext cx="8579142" cy="486075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4" y="10335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226193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chỉ hoạt động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77505" y="3306343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nêu hoạt động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49893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32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14677" y="480461"/>
            <a:ext cx="11132484" cy="58970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1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Tìm những từ ngữ chỉ hoạt động kết hợp được với mỗi từ ngữ chỉ sự vật sau:</a:t>
            </a: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en-US" sz="36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: rửa rau, nhặt rau, luộc rau,…</a:t>
            </a: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3600">
              <a:solidFill>
                <a:srgbClr val="000000"/>
              </a:solidFill>
              <a:latin typeface="+mj-lt"/>
            </a:endParaRPr>
          </a:p>
          <a:p>
            <a:pPr marL="742950" indent="-742950" algn="just">
              <a:buAutoNum type="arabicPeriod"/>
            </a:pPr>
            <a:endParaRPr lang="en-US" sz="44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FEE685-A9BD-4C28-8576-41EA12685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787" t="39748" r="33138" b="53566"/>
          <a:stretch/>
        </p:blipFill>
        <p:spPr>
          <a:xfrm>
            <a:off x="1508919" y="2142423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1011</Words>
  <Application>Microsoft Office PowerPoint</Application>
  <PresentationFormat>Custom</PresentationFormat>
  <Paragraphs>134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Times New Roman</vt:lpstr>
      <vt:lpstr>Maven Pro</vt:lpstr>
      <vt:lpstr>HP001 4 hàng</vt:lpstr>
      <vt:lpstr>Montserrat</vt:lpstr>
      <vt:lpstr>Arial</vt:lpstr>
      <vt:lpstr>Passion One</vt:lpstr>
      <vt:lpstr>Chewy</vt:lpstr>
      <vt:lpstr>Manrope</vt:lpstr>
      <vt:lpstr>Nunito</vt:lpstr>
      <vt:lpstr>Darker Grotesque SemiBold</vt:lpstr>
      <vt:lpstr>Europe Brothers and Sisters Day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Linh Phan Thi  (FE FSC DN)</cp:lastModifiedBy>
  <cp:revision>89</cp:revision>
  <dcterms:modified xsi:type="dcterms:W3CDTF">2022-07-28T10:25:14Z</dcterms:modified>
</cp:coreProperties>
</file>