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9" r:id="rId4"/>
  </p:sldMasterIdLst>
  <p:notesMasterIdLst>
    <p:notesMasterId r:id="rId29"/>
  </p:notesMasterIdLst>
  <p:sldIdLst>
    <p:sldId id="281" r:id="rId5"/>
    <p:sldId id="282" r:id="rId6"/>
    <p:sldId id="283" r:id="rId7"/>
    <p:sldId id="284" r:id="rId8"/>
    <p:sldId id="256" r:id="rId9"/>
    <p:sldId id="257" r:id="rId10"/>
    <p:sldId id="258" r:id="rId11"/>
    <p:sldId id="285" r:id="rId12"/>
    <p:sldId id="260"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59"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09" autoAdjust="0"/>
  </p:normalViewPr>
  <p:slideViewPr>
    <p:cSldViewPr snapToGrid="0">
      <p:cViewPr varScale="1">
        <p:scale>
          <a:sx n="58" d="100"/>
          <a:sy n="58" d="100"/>
        </p:scale>
        <p:origin x="11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31321-2FDA-471D-80E4-14D0323F0FB5}"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85F14-234E-49E8-B400-7E54C69AC699}" type="slidenum">
              <a:rPr lang="en-US" smtClean="0"/>
              <a:t>‹#›</a:t>
            </a:fld>
            <a:endParaRPr lang="en-US"/>
          </a:p>
        </p:txBody>
      </p:sp>
    </p:spTree>
    <p:extLst>
      <p:ext uri="{BB962C8B-B14F-4D97-AF65-F5344CB8AC3E}">
        <p14:creationId xmlns:p14="http://schemas.microsoft.com/office/powerpoint/2010/main" val="417210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Kích</a:t>
            </a:r>
            <a:r>
              <a:rPr lang="en-US" baseline="0" smtClean="0"/>
              <a:t> vào gấu để sang bài mới</a:t>
            </a:r>
            <a:endParaRPr lang="en-US"/>
          </a:p>
        </p:txBody>
      </p:sp>
      <p:sp>
        <p:nvSpPr>
          <p:cNvPr id="4" name="Slide Number Placeholder 3"/>
          <p:cNvSpPr>
            <a:spLocks noGrp="1"/>
          </p:cNvSpPr>
          <p:nvPr>
            <p:ph type="sldNum" sz="quarter" idx="10"/>
          </p:nvPr>
        </p:nvSpPr>
        <p:spPr/>
        <p:txBody>
          <a:bodyPr/>
          <a:lstStyle/>
          <a:p>
            <a:fld id="{B5485F14-234E-49E8-B400-7E54C69AC699}" type="slidenum">
              <a:rPr lang="en-US" smtClean="0"/>
              <a:t>2</a:t>
            </a:fld>
            <a:endParaRPr lang="en-US"/>
          </a:p>
        </p:txBody>
      </p:sp>
    </p:spTree>
    <p:extLst>
      <p:ext uri="{BB962C8B-B14F-4D97-AF65-F5344CB8AC3E}">
        <p14:creationId xmlns:p14="http://schemas.microsoft.com/office/powerpoint/2010/main" val="225802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58073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64762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Kích</a:t>
            </a:r>
            <a:r>
              <a:rPr lang="en-US" baseline="0" smtClean="0"/>
              <a:t> vào ống nhòm để quay lại trang đầu</a:t>
            </a:r>
            <a:endParaRPr lang="en-US"/>
          </a:p>
        </p:txBody>
      </p:sp>
      <p:sp>
        <p:nvSpPr>
          <p:cNvPr id="4" name="Slide Number Placeholder 3"/>
          <p:cNvSpPr>
            <a:spLocks noGrp="1"/>
          </p:cNvSpPr>
          <p:nvPr>
            <p:ph type="sldNum" sz="quarter" idx="10"/>
          </p:nvPr>
        </p:nvSpPr>
        <p:spPr/>
        <p:txBody>
          <a:bodyPr/>
          <a:lstStyle/>
          <a:p>
            <a:fld id="{B5485F14-234E-49E8-B400-7E54C69AC699}" type="slidenum">
              <a:rPr lang="en-US" smtClean="0"/>
              <a:t>3</a:t>
            </a:fld>
            <a:endParaRPr lang="en-US"/>
          </a:p>
        </p:txBody>
      </p:sp>
    </p:spTree>
    <p:extLst>
      <p:ext uri="{BB962C8B-B14F-4D97-AF65-F5344CB8AC3E}">
        <p14:creationId xmlns:p14="http://schemas.microsoft.com/office/powerpoint/2010/main" val="360952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85F14-234E-49E8-B400-7E54C69AC699}" type="slidenum">
              <a:rPr lang="en-US" smtClean="0"/>
              <a:t>4</a:t>
            </a:fld>
            <a:endParaRPr lang="en-US"/>
          </a:p>
        </p:txBody>
      </p:sp>
    </p:spTree>
    <p:extLst>
      <p:ext uri="{BB962C8B-B14F-4D97-AF65-F5344CB8AC3E}">
        <p14:creationId xmlns:p14="http://schemas.microsoft.com/office/powerpoint/2010/main" val="299508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85483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5250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14478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62806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4DC97-60C8-4AC3-A0C1-4B36CC0FC3F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914839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D7BEB-FA44-4ECE-8786-EB3D3B232C6E}" type="slidenum">
              <a:rPr lang="vi-VN" altLang="en-US"/>
              <a:pPr/>
              <a:t>22</a:t>
            </a:fld>
            <a:endParaRPr lang="vi-VN" altLang="en-US"/>
          </a:p>
        </p:txBody>
      </p:sp>
      <p:sp>
        <p:nvSpPr>
          <p:cNvPr id="29699" name="Rectangle 2"/>
          <p:cNvSpPr>
            <a:spLocks noGrp="1" noRot="1" noChangeAspect="1" noChangeArrowheads="1" noTextEdit="1"/>
          </p:cNvSpPr>
          <p:nvPr>
            <p:ph type="sldImg" idx="4294967295"/>
          </p:nvPr>
        </p:nvSpPr>
        <p:spPr>
          <a:ln/>
        </p:spPr>
      </p:sp>
      <p:sp>
        <p:nvSpPr>
          <p:cNvPr id="29700" name="Rectangle 3"/>
          <p:cNvSpPr>
            <a:spLocks noGrp="1" noChangeArrowheads="1"/>
          </p:cNvSpPr>
          <p:nvPr>
            <p:ph type="body" idx="4294967295"/>
          </p:nvPr>
        </p:nvSpPr>
        <p:spPr/>
        <p:txBody>
          <a:bodyPr>
            <a:prstTxWarp prst="textNoShape">
              <a:avLst/>
            </a:prstTxWarp>
          </a:bodyPr>
          <a:lstStyle/>
          <a:p>
            <a:pPr eaLnBrk="1" hangingPunct="1"/>
            <a:endParaRPr lang="vi-VN" altLang="en-US" smtClean="0"/>
          </a:p>
        </p:txBody>
      </p:sp>
    </p:spTree>
    <p:extLst>
      <p:ext uri="{BB962C8B-B14F-4D97-AF65-F5344CB8AC3E}">
        <p14:creationId xmlns:p14="http://schemas.microsoft.com/office/powerpoint/2010/main" val="362848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30ACCC-282C-4A59-BFC6-EE9A44506E04}"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207985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0ACCC-282C-4A59-BFC6-EE9A44506E04}"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96123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0ACCC-282C-4A59-BFC6-EE9A44506E04}"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3755238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134446923"/>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250699313"/>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700617907"/>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2093843118"/>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4010945984"/>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128541717"/>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329628217"/>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157459611"/>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0ACCC-282C-4A59-BFC6-EE9A44506E04}"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76814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267662950"/>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618648662"/>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975425472"/>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82614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0676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01793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72288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7677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0760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79981732"/>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30ACCC-282C-4A59-BFC6-EE9A44506E04}"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1871608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2065163778"/>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938810161"/>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99260446"/>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354454201"/>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2748164021"/>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2876401519"/>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11214028"/>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914786274"/>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05413704"/>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Tree>
    <p:extLst>
      <p:ext uri="{BB962C8B-B14F-4D97-AF65-F5344CB8AC3E}">
        <p14:creationId xmlns:p14="http://schemas.microsoft.com/office/powerpoint/2010/main" val="3831594576"/>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30ACCC-282C-4A59-BFC6-EE9A44506E04}"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371947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30ACCC-282C-4A59-BFC6-EE9A44506E04}"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125946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30ACCC-282C-4A59-BFC6-EE9A44506E04}"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66427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0ACCC-282C-4A59-BFC6-EE9A44506E04}"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1038367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0ACCC-282C-4A59-BFC6-EE9A44506E04}"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75985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30ACCC-282C-4A59-BFC6-EE9A44506E04}"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279C0-3107-41EA-B851-4652EFE5DBD8}" type="slidenum">
              <a:rPr lang="en-US" smtClean="0"/>
              <a:t>‹#›</a:t>
            </a:fld>
            <a:endParaRPr lang="en-US"/>
          </a:p>
        </p:txBody>
      </p:sp>
    </p:spTree>
    <p:extLst>
      <p:ext uri="{BB962C8B-B14F-4D97-AF65-F5344CB8AC3E}">
        <p14:creationId xmlns:p14="http://schemas.microsoft.com/office/powerpoint/2010/main" val="198720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0ACCC-282C-4A59-BFC6-EE9A44506E04}"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279C0-3107-41EA-B851-4652EFE5DBD8}" type="slidenum">
              <a:rPr lang="en-US" smtClean="0"/>
              <a:t>‹#›</a:t>
            </a:fld>
            <a:endParaRPr lang="en-US"/>
          </a:p>
        </p:txBody>
      </p:sp>
    </p:spTree>
    <p:extLst>
      <p:ext uri="{BB962C8B-B14F-4D97-AF65-F5344CB8AC3E}">
        <p14:creationId xmlns:p14="http://schemas.microsoft.com/office/powerpoint/2010/main" val="389539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ibaotu.com</a:t>
            </a:r>
          </a:p>
        </p:txBody>
      </p:sp>
    </p:spTree>
    <p:extLst>
      <p:ext uri="{BB962C8B-B14F-4D97-AF65-F5344CB8AC3E}">
        <p14:creationId xmlns:p14="http://schemas.microsoft.com/office/powerpoint/2010/main" val="2752138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5" name="Picture 2" descr="https://f9.photo.talk.zdn.vn/3184304250822243869/90914fbd1557dd098446.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021950" y="5859650"/>
            <a:ext cx="1820709" cy="24276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381000" y="7639665"/>
            <a:ext cx="11201400" cy="369332"/>
          </a:xfrm>
          <a:prstGeom prst="rect">
            <a:avLst/>
          </a:prstGeom>
          <a:noFill/>
        </p:spPr>
        <p:txBody>
          <a:bodyPr wrap="square" rtlCol="0">
            <a:spAutoFit/>
          </a:bodyPr>
          <a:lstStyle/>
          <a:p>
            <a:r>
              <a:rPr lang="en-US" smtClean="0"/>
              <a:t>Sản</a:t>
            </a:r>
            <a:r>
              <a:rPr lang="en-US" baseline="0" smtClean="0"/>
              <a:t> phẩm của nhóm Thông minh, vui lòng không mua đi bán lại, chia sẻ dưới bất kì hình thức nào, thầy cô nhé!</a:t>
            </a:r>
            <a:endParaRPr lang="en-US"/>
          </a:p>
        </p:txBody>
      </p:sp>
    </p:spTree>
    <p:extLst>
      <p:ext uri="{BB962C8B-B14F-4D97-AF65-F5344CB8AC3E}">
        <p14:creationId xmlns:p14="http://schemas.microsoft.com/office/powerpoint/2010/main" val="2685506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65D4B0-E4FB-40B4-A113-ECB0BB1174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10E8A6-DEB0-4A7F-9634-FE4BA0219EED}"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字魂59号-创粗黑" panose="00000500000000000000" pitchFamily="2" charset="-122"/>
                <a:ea typeface="字魂59号-创粗黑" panose="00000500000000000000" pitchFamily="2" charset="-122"/>
                <a:cs typeface="+mn-cs"/>
                <a:sym typeface="+mn-ea"/>
              </a:rPr>
              <a:t>ibaotu.com</a:t>
            </a:r>
          </a:p>
        </p:txBody>
      </p:sp>
    </p:spTree>
    <p:extLst>
      <p:ext uri="{BB962C8B-B14F-4D97-AF65-F5344CB8AC3E}">
        <p14:creationId xmlns:p14="http://schemas.microsoft.com/office/powerpoint/2010/main" val="34239567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gif"/><Relationship Id="rId3" Type="http://schemas.openxmlformats.org/officeDocument/2006/relationships/image" Target="../media/image5.jpg"/><Relationship Id="rId7" Type="http://schemas.openxmlformats.org/officeDocument/2006/relationships/image" Target="../media/image8.png"/><Relationship Id="rId12" Type="http://schemas.openxmlformats.org/officeDocument/2006/relationships/image" Target="../media/image10.gif"/><Relationship Id="rId2" Type="http://schemas.openxmlformats.org/officeDocument/2006/relationships/notesSlide" Target="../notesSlides/notesSlide1.xml"/><Relationship Id="rId16" Type="http://schemas.openxmlformats.org/officeDocument/2006/relationships/image" Target="../media/image14.gif"/><Relationship Id="rId1" Type="http://schemas.openxmlformats.org/officeDocument/2006/relationships/slideLayout" Target="../slideLayouts/slideLayout23.xml"/><Relationship Id="rId6" Type="http://schemas.openxmlformats.org/officeDocument/2006/relationships/slide" Target="slide7.xml"/><Relationship Id="rId11" Type="http://schemas.openxmlformats.org/officeDocument/2006/relationships/slide" Target="slide5.xml"/><Relationship Id="rId5" Type="http://schemas.openxmlformats.org/officeDocument/2006/relationships/image" Target="../media/image7.png"/><Relationship Id="rId15" Type="http://schemas.openxmlformats.org/officeDocument/2006/relationships/image" Target="../media/image13.gif"/><Relationship Id="rId10" Type="http://schemas.openxmlformats.org/officeDocument/2006/relationships/image" Target="../media/image9.gif"/><Relationship Id="rId4" Type="http://schemas.openxmlformats.org/officeDocument/2006/relationships/image" Target="../media/image6.png"/><Relationship Id="rId9" Type="http://schemas.openxmlformats.org/officeDocument/2006/relationships/slide" Target="slide23.xml"/><Relationship Id="rId1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0.gif"/><Relationship Id="rId4" Type="http://schemas.openxmlformats.org/officeDocument/2006/relationships/image" Target="../media/image5.jp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media" Target="../media/media2.wav"/><Relationship Id="rId13" Type="http://schemas.openxmlformats.org/officeDocument/2006/relationships/image" Target="../media/image1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8.png"/><Relationship Id="rId17" Type="http://schemas.openxmlformats.org/officeDocument/2006/relationships/image" Target="../media/image4.png"/><Relationship Id="rId2" Type="http://schemas.openxmlformats.org/officeDocument/2006/relationships/tags" Target="../tags/tag3.xml"/><Relationship Id="rId16" Type="http://schemas.openxmlformats.org/officeDocument/2006/relationships/image" Target="../media/image2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4.xml"/><Relationship Id="rId5" Type="http://schemas.openxmlformats.org/officeDocument/2006/relationships/tags" Target="../tags/tag6.xml"/><Relationship Id="rId15" Type="http://schemas.openxmlformats.org/officeDocument/2006/relationships/image" Target="../media/image21.png"/><Relationship Id="rId10" Type="http://schemas.openxmlformats.org/officeDocument/2006/relationships/slideLayout" Target="../slideLayouts/slideLayout12.xml"/><Relationship Id="rId4" Type="http://schemas.openxmlformats.org/officeDocument/2006/relationships/tags" Target="../tags/tag5.xml"/><Relationship Id="rId9" Type="http://schemas.openxmlformats.org/officeDocument/2006/relationships/audio" Target="../media/media2.wav"/><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A399B0-DEEF-4B37-A068-A7987EE931AE}"/>
              </a:ext>
            </a:extLst>
          </p:cNvPr>
          <p:cNvSpPr/>
          <p:nvPr/>
        </p:nvSpPr>
        <p:spPr>
          <a:xfrm>
            <a:off x="845575" y="1066800"/>
            <a:ext cx="10500851" cy="42204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9DFC56BD-8D71-4677-BD29-D2CFDFDC7C84}"/>
              </a:ext>
            </a:extLst>
          </p:cNvPr>
          <p:cNvSpPr txBox="1"/>
          <p:nvPr/>
        </p:nvSpPr>
        <p:spPr>
          <a:xfrm>
            <a:off x="845575" y="2270760"/>
            <a:ext cx="1064538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white"/>
                </a:solidFill>
                <a:effectLst/>
                <a:uLnTx/>
                <a:uFillTx/>
                <a:latin typeface="#9Slide07 SVNBango" panose="02000000000000000000" pitchFamily="2" charset="0"/>
                <a:ea typeface="+mn-ea"/>
                <a:cs typeface="+mn-cs"/>
              </a:rPr>
              <a:t>Thám hiểm khu rừng</a:t>
            </a:r>
          </a:p>
        </p:txBody>
      </p:sp>
      <p:pic>
        <p:nvPicPr>
          <p:cNvPr id="4" name="Picture 2" descr="Cartoon Buttons Set Gamevector Illustration Stock Vector (Royalty Free)  1119396701">
            <a:hlinkClick r:id="rId5" action="ppaction://hlinksldjump"/>
            <a:extLst>
              <a:ext uri="{FF2B5EF4-FFF2-40B4-BE49-F238E27FC236}">
                <a16:creationId xmlns:a16="http://schemas.microsoft.com/office/drawing/2014/main" id="{2946FE80-3B0F-4DB2-B7E9-EA4257B3E10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43" b="65714" l="2083" r="51389"/>
                    </a14:imgEffect>
                  </a14:imgLayer>
                </a14:imgProps>
              </a:ext>
              <a:ext uri="{28A0092B-C50C-407E-A947-70E740481C1C}">
                <a14:useLocalDpi xmlns:a14="http://schemas.microsoft.com/office/drawing/2010/main" val="0"/>
              </a:ext>
            </a:extLst>
          </a:blip>
          <a:srcRect t="40112" r="49397" b="36543"/>
          <a:stretch/>
        </p:blipFill>
        <p:spPr bwMode="auto">
          <a:xfrm>
            <a:off x="5258032" y="4161396"/>
            <a:ext cx="1675936" cy="75167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blocks-seth-ophengon_shorts_elves_HyN6mcd_w_NWM">
            <a:hlinkClick r:id="" action="ppaction://media"/>
            <a:extLst>
              <a:ext uri="{FF2B5EF4-FFF2-40B4-BE49-F238E27FC236}">
                <a16:creationId xmlns:a16="http://schemas.microsoft.com/office/drawing/2014/main" id="{25230219-012B-4F85-989B-170DE7C51D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3429000"/>
            <a:ext cx="609600" cy="609600"/>
          </a:xfrm>
          <a:prstGeom prst="rect">
            <a:avLst/>
          </a:prstGeom>
        </p:spPr>
      </p:pic>
    </p:spTree>
    <p:extLst>
      <p:ext uri="{BB962C8B-B14F-4D97-AF65-F5344CB8AC3E}">
        <p14:creationId xmlns:p14="http://schemas.microsoft.com/office/powerpoint/2010/main" val="1568673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78"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4"/>
                                        </p:tgtEl>
                                      </p:cBhvr>
                                    </p:animEffect>
                                    <p:animScale>
                                      <p:cBhvr>
                                        <p:cTn id="14"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18" name="Picture 4" descr="tre 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81000"/>
            <a:ext cx="4540250" cy="3048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5" descr="doichankydieu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381000"/>
            <a:ext cx="4375150" cy="3048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6" descr="Ê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3733800"/>
            <a:ext cx="4375150" cy="3048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8" descr="T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3200" y="3733800"/>
            <a:ext cx="4540250" cy="304800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2816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500" fill="hold"/>
                                        <p:tgtEl>
                                          <p:spTgt spid="9219"/>
                                        </p:tgtEl>
                                        <p:attrNameLst>
                                          <p:attrName>ppt_x</p:attrName>
                                        </p:attrNameLst>
                                      </p:cBhvr>
                                      <p:tavLst>
                                        <p:tav tm="0">
                                          <p:val>
                                            <p:strVal val="#ppt_x"/>
                                          </p:val>
                                        </p:tav>
                                        <p:tav tm="100000">
                                          <p:val>
                                            <p:strVal val="#ppt_x"/>
                                          </p:val>
                                        </p:tav>
                                      </p:tavLst>
                                    </p:anim>
                                    <p:anim calcmode="lin" valueType="num">
                                      <p:cBhvr additive="base">
                                        <p:cTn id="14"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 calcmode="lin" valueType="num">
                                      <p:cBhvr additive="base">
                                        <p:cTn id="19" dur="500" fill="hold"/>
                                        <p:tgtEl>
                                          <p:spTgt spid="9221"/>
                                        </p:tgtEl>
                                        <p:attrNameLst>
                                          <p:attrName>ppt_x</p:attrName>
                                        </p:attrNameLst>
                                      </p:cBhvr>
                                      <p:tavLst>
                                        <p:tav tm="0">
                                          <p:val>
                                            <p:strVal val="#ppt_x"/>
                                          </p:val>
                                        </p:tav>
                                        <p:tav tm="100000">
                                          <p:val>
                                            <p:strVal val="#ppt_x"/>
                                          </p:val>
                                        </p:tav>
                                      </p:tavLst>
                                    </p:anim>
                                    <p:anim calcmode="lin" valueType="num">
                                      <p:cBhvr additive="base">
                                        <p:cTn id="20"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gtEl>
                                        <p:attrNameLst>
                                          <p:attrName>style.visibility</p:attrName>
                                        </p:attrNameLst>
                                      </p:cBhvr>
                                      <p:to>
                                        <p:strVal val="visible"/>
                                      </p:to>
                                    </p:set>
                                    <p:anim calcmode="lin" valueType="num">
                                      <p:cBhvr additive="base">
                                        <p:cTn id="25" dur="500" fill="hold"/>
                                        <p:tgtEl>
                                          <p:spTgt spid="9220"/>
                                        </p:tgtEl>
                                        <p:attrNameLst>
                                          <p:attrName>ppt_x</p:attrName>
                                        </p:attrNameLst>
                                      </p:cBhvr>
                                      <p:tavLst>
                                        <p:tav tm="0">
                                          <p:val>
                                            <p:strVal val="#ppt_x"/>
                                          </p:val>
                                        </p:tav>
                                        <p:tav tm="100000">
                                          <p:val>
                                            <p:strVal val="#ppt_x"/>
                                          </p:val>
                                        </p:tav>
                                      </p:tavLst>
                                    </p:anim>
                                    <p:anim calcmode="lin" valueType="num">
                                      <p:cBhvr additive="base">
                                        <p:cTn id="26"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01" name="img_38e6b340-7832-11e6-b939-01b8b69b7923" descr="Những học trò đặc biệt khiến triệu người cảm phục - Ảnh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Những học trò đặc biệt khiến triệu người cảm phục - Ảnh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Những học trò đặc biệt khiến triệu người cảm phục - Ảnh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img_38e6b340-7832-11e6-b939-01b8b69b7923" descr="Những học trò đặc biệt khiến triệu người cảm phục - Ảnh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08760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arn(inVertical)">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circle(in)">
                                      <p:cBhvr>
                                        <p:cTn id="12" dur="2000"/>
                                        <p:tgtEl>
                                          <p:spTgt spid="41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circle(in)">
                                      <p:cBhvr>
                                        <p:cTn id="22"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1447800" y="368300"/>
            <a:ext cx="9296400" cy="1384300"/>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3. Em chọn từ nào trong ngoặc đơn </a:t>
            </a:r>
            <a:r>
              <a:rPr lang="en-US" altLang="en-US" sz="2800" b="1">
                <a:solidFill>
                  <a:srgbClr val="0000FF"/>
                </a:solidFill>
                <a:latin typeface="Times New Roman" panose="02020603050405020304" pitchFamily="18" charset="0"/>
              </a:rPr>
              <a:t>(nghị lực, quyết tâm, nản chí, quyết chí, kiên nhẫn, nguyện vọng)</a:t>
            </a:r>
            <a:r>
              <a:rPr lang="en-US" altLang="en-US" sz="2800" b="1">
                <a:solidFill>
                  <a:srgbClr val="FF0000"/>
                </a:solidFill>
                <a:latin typeface="Times New Roman" panose="02020603050405020304" pitchFamily="18" charset="0"/>
              </a:rPr>
              <a:t> </a:t>
            </a:r>
            <a:r>
              <a:rPr lang="en-US" altLang="en-US" sz="2800" b="1">
                <a:latin typeface="Times New Roman" panose="02020603050405020304" pitchFamily="18" charset="0"/>
              </a:rPr>
              <a:t>để điền vào chỗ trống?</a:t>
            </a:r>
            <a:endParaRPr lang="en-US" altLang="en-US" sz="2800" b="1">
              <a:solidFill>
                <a:srgbClr val="FF0000"/>
              </a:solidFill>
              <a:latin typeface="Times New Roman" panose="02020603050405020304" pitchFamily="18" charset="0"/>
            </a:endParaRPr>
          </a:p>
        </p:txBody>
      </p:sp>
      <p:sp>
        <p:nvSpPr>
          <p:cNvPr id="3" name="Text Box 9"/>
          <p:cNvSpPr txBox="1">
            <a:spLocks noChangeArrowheads="1"/>
          </p:cNvSpPr>
          <p:nvPr/>
        </p:nvSpPr>
        <p:spPr bwMode="auto">
          <a:xfrm>
            <a:off x="1206500" y="1905000"/>
            <a:ext cx="9658350" cy="3970337"/>
          </a:xfrm>
          <a:prstGeom prst="rect">
            <a:avLst/>
          </a:prstGeom>
          <a:solidFill>
            <a:schemeClr val="bg1"/>
          </a:solidFill>
          <a:ln w="38100">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a:t>
            </a:r>
            <a:r>
              <a:rPr lang="en-US" altLang="en-US" sz="2800" b="1">
                <a:latin typeface="Times New Roman" panose="02020603050405020304" pitchFamily="18" charset="0"/>
              </a:rPr>
              <a:t>Nguyễn Ngọc Ký là một thiếu niên giàu</a:t>
            </a:r>
            <a:r>
              <a:rPr lang="en-US" altLang="en-US" sz="2800">
                <a:latin typeface="Times New Roman" panose="02020603050405020304" pitchFamily="18" charset="0"/>
              </a:rPr>
              <a:t>       </a:t>
            </a:r>
            <a:r>
              <a:rPr lang="en-US" altLang="en-US" sz="2800" b="1">
                <a:latin typeface="Times New Roman" panose="02020603050405020304" pitchFamily="18" charset="0"/>
              </a:rPr>
              <a:t>. Bị liệt cả hai tay, em buồn nhưng không</a:t>
            </a:r>
            <a:r>
              <a:rPr lang="en-US" altLang="en-US" sz="2800">
                <a:latin typeface="Times New Roman" panose="02020603050405020304" pitchFamily="18" charset="0"/>
              </a:rPr>
              <a:t>       </a:t>
            </a:r>
            <a:r>
              <a:rPr lang="en-US" altLang="en-US" sz="2800" b="1">
                <a:latin typeface="Times New Roman" panose="02020603050405020304" pitchFamily="18" charset="0"/>
              </a:rPr>
              <a:t>. Ở nhà em tự tập viết bằng chân.       của em làm cô giáo cảm động, nhận em vào học. Trong quá trình học tập, cũng có lúc Ký thiếu       , nhưng được cô giáo và các bạn luôn tận tình giúp đỡ, em càng         học hành. Cuối cùng, Ký đã vượt qua mọi khó khăn. Tốt nghiệp một trường đại học danh tiếng, Nguyễn Ngọc Ký đạt                                           trở thành thầy giáo và được tặng danh hiệu cao quý Nhà giáo Ưu tú.</a:t>
            </a:r>
          </a:p>
        </p:txBody>
      </p:sp>
      <p:sp>
        <p:nvSpPr>
          <p:cNvPr id="4" name="Rectangle 25"/>
          <p:cNvSpPr>
            <a:spLocks noChangeArrowheads="1"/>
          </p:cNvSpPr>
          <p:nvPr/>
        </p:nvSpPr>
        <p:spPr bwMode="auto">
          <a:xfrm>
            <a:off x="7924801" y="1905000"/>
            <a:ext cx="430213" cy="412750"/>
          </a:xfrm>
          <a:prstGeom prst="rect">
            <a:avLst/>
          </a:prstGeom>
          <a:solidFill>
            <a:srgbClr val="81CC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800"/>
          </a:p>
        </p:txBody>
      </p:sp>
      <p:sp>
        <p:nvSpPr>
          <p:cNvPr id="5" name="Rectangle 25"/>
          <p:cNvSpPr>
            <a:spLocks noChangeArrowheads="1"/>
          </p:cNvSpPr>
          <p:nvPr/>
        </p:nvSpPr>
        <p:spPr bwMode="auto">
          <a:xfrm>
            <a:off x="5486401" y="2317750"/>
            <a:ext cx="430213" cy="412750"/>
          </a:xfrm>
          <a:prstGeom prst="rect">
            <a:avLst/>
          </a:prstGeom>
          <a:solidFill>
            <a:srgbClr val="81CC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800"/>
          </a:p>
        </p:txBody>
      </p:sp>
      <p:sp>
        <p:nvSpPr>
          <p:cNvPr id="6" name="Rectangle 25"/>
          <p:cNvSpPr>
            <a:spLocks noChangeArrowheads="1"/>
          </p:cNvSpPr>
          <p:nvPr/>
        </p:nvSpPr>
        <p:spPr bwMode="auto">
          <a:xfrm>
            <a:off x="2209801" y="2743200"/>
            <a:ext cx="430213" cy="412750"/>
          </a:xfrm>
          <a:prstGeom prst="rect">
            <a:avLst/>
          </a:prstGeom>
          <a:solidFill>
            <a:srgbClr val="81CC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800"/>
          </a:p>
        </p:txBody>
      </p:sp>
      <p:sp>
        <p:nvSpPr>
          <p:cNvPr id="7" name="Rectangle 25"/>
          <p:cNvSpPr>
            <a:spLocks noChangeArrowheads="1"/>
          </p:cNvSpPr>
          <p:nvPr/>
        </p:nvSpPr>
        <p:spPr bwMode="auto">
          <a:xfrm>
            <a:off x="8332788" y="3155950"/>
            <a:ext cx="430212" cy="412750"/>
          </a:xfrm>
          <a:prstGeom prst="rect">
            <a:avLst/>
          </a:prstGeom>
          <a:solidFill>
            <a:srgbClr val="81CC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t> </a:t>
            </a:r>
          </a:p>
        </p:txBody>
      </p:sp>
      <p:sp>
        <p:nvSpPr>
          <p:cNvPr id="8" name="Rectangle 25"/>
          <p:cNvSpPr>
            <a:spLocks noChangeArrowheads="1"/>
          </p:cNvSpPr>
          <p:nvPr/>
        </p:nvSpPr>
        <p:spPr bwMode="auto">
          <a:xfrm>
            <a:off x="9753601" y="3581400"/>
            <a:ext cx="430213" cy="412750"/>
          </a:xfrm>
          <a:prstGeom prst="rect">
            <a:avLst/>
          </a:prstGeom>
          <a:solidFill>
            <a:srgbClr val="81CC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800"/>
          </a:p>
        </p:txBody>
      </p:sp>
      <p:sp>
        <p:nvSpPr>
          <p:cNvPr id="9" name="Rectangle 25"/>
          <p:cNvSpPr>
            <a:spLocks noChangeArrowheads="1"/>
          </p:cNvSpPr>
          <p:nvPr/>
        </p:nvSpPr>
        <p:spPr bwMode="auto">
          <a:xfrm>
            <a:off x="10434638" y="4495800"/>
            <a:ext cx="430212" cy="412750"/>
          </a:xfrm>
          <a:prstGeom prst="rect">
            <a:avLst/>
          </a:prstGeom>
          <a:solidFill>
            <a:srgbClr val="81CC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800"/>
          </a:p>
        </p:txBody>
      </p:sp>
    </p:spTree>
    <p:extLst>
      <p:ext uri="{BB962C8B-B14F-4D97-AF65-F5344CB8AC3E}">
        <p14:creationId xmlns:p14="http://schemas.microsoft.com/office/powerpoint/2010/main" val="308629946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3" grpId="0" animBg="1"/>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9" name="Text Box 9"/>
          <p:cNvSpPr txBox="1">
            <a:spLocks noChangeArrowheads="1"/>
          </p:cNvSpPr>
          <p:nvPr/>
        </p:nvSpPr>
        <p:spPr bwMode="auto">
          <a:xfrm>
            <a:off x="1425576" y="1752600"/>
            <a:ext cx="9345613" cy="3970318"/>
          </a:xfrm>
          <a:prstGeom prst="rect">
            <a:avLst/>
          </a:prstGeom>
          <a:solidFill>
            <a:schemeClr val="bg1"/>
          </a:solidFill>
          <a:ln w="38100">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a:t>
            </a:r>
            <a:r>
              <a:rPr lang="en-US" altLang="en-US" sz="2800" b="1">
                <a:latin typeface="Times New Roman" panose="02020603050405020304" pitchFamily="18" charset="0"/>
              </a:rPr>
              <a:t>Nguyễn Ngọc Ký là một thiếu niên giàu</a:t>
            </a:r>
            <a:r>
              <a:rPr lang="en-US" altLang="en-US" sz="2800">
                <a:latin typeface="Times New Roman" panose="02020603050405020304" pitchFamily="18" charset="0"/>
              </a:rPr>
              <a:t>…….........</a:t>
            </a:r>
            <a:r>
              <a:rPr lang="en-US" altLang="en-US" sz="2800" b="1">
                <a:latin typeface="Times New Roman" panose="02020603050405020304" pitchFamily="18" charset="0"/>
              </a:rPr>
              <a:t>. Bị liệt cả hai tay, em buồn nhưng không</a:t>
            </a:r>
            <a:r>
              <a:rPr lang="en-US" altLang="en-US" sz="2800">
                <a:latin typeface="Times New Roman" panose="02020603050405020304" pitchFamily="18" charset="0"/>
              </a:rPr>
              <a:t>…………</a:t>
            </a:r>
            <a:r>
              <a:rPr lang="en-US" altLang="en-US" sz="2800" b="1">
                <a:latin typeface="Times New Roman" panose="02020603050405020304" pitchFamily="18" charset="0"/>
              </a:rPr>
              <a:t>. Ở nhà em tự tập viết bằng chân. </a:t>
            </a:r>
            <a:r>
              <a:rPr lang="en-US" altLang="en-US" sz="2800">
                <a:latin typeface="Times New Roman" panose="02020603050405020304" pitchFamily="18" charset="0"/>
              </a:rPr>
              <a:t>……………   </a:t>
            </a:r>
            <a:r>
              <a:rPr lang="en-US" altLang="en-US" sz="2800" b="1">
                <a:latin typeface="Times New Roman" panose="02020603050405020304" pitchFamily="18" charset="0"/>
              </a:rPr>
              <a:t>của em làm cô giáo cảm động, nhận em vào học. Trong quá trình học tập, cũng có lúc Ký thiếu </a:t>
            </a:r>
            <a:r>
              <a:rPr lang="en-US" altLang="en-US" sz="2800">
                <a:latin typeface="Times New Roman" panose="02020603050405020304" pitchFamily="18" charset="0"/>
              </a:rPr>
              <a:t>……………</a:t>
            </a:r>
            <a:r>
              <a:rPr lang="en-US" altLang="en-US" sz="2800" b="1">
                <a:latin typeface="Times New Roman" panose="02020603050405020304" pitchFamily="18" charset="0"/>
              </a:rPr>
              <a:t>, nhưng được cô giáo và các bạn luôn tận tình giúp đỡ, em càng </a:t>
            </a:r>
            <a:r>
              <a:rPr lang="en-US" altLang="en-US" sz="2800">
                <a:latin typeface="Times New Roman" panose="02020603050405020304" pitchFamily="18" charset="0"/>
              </a:rPr>
              <a:t>……………</a:t>
            </a:r>
            <a:r>
              <a:rPr lang="en-US" altLang="en-US" sz="2800" b="1">
                <a:latin typeface="Times New Roman" panose="02020603050405020304" pitchFamily="18" charset="0"/>
              </a:rPr>
              <a:t> học hành. Cuối cùng, Ký đã vượt qua mọi khó khăn. Tốt nghiệp một trường đại học danh tiếng, Nguyễn Ngọc Ký đạt </a:t>
            </a:r>
            <a:r>
              <a:rPr lang="en-US" altLang="en-US" sz="2800">
                <a:latin typeface="Times New Roman" panose="02020603050405020304" pitchFamily="18" charset="0"/>
              </a:rPr>
              <a:t>…………... …  </a:t>
            </a:r>
            <a:r>
              <a:rPr lang="en-US" altLang="en-US" sz="2800" b="1">
                <a:latin typeface="Times New Roman" panose="02020603050405020304" pitchFamily="18" charset="0"/>
              </a:rPr>
              <a:t>trở thành thầy giáo và được tặng danh hiệu cao quý Nhà giáo Ưu tú.</a:t>
            </a:r>
          </a:p>
        </p:txBody>
      </p:sp>
      <p:sp>
        <p:nvSpPr>
          <p:cNvPr id="8196" name="Text Box 14"/>
          <p:cNvSpPr txBox="1">
            <a:spLocks noChangeArrowheads="1"/>
          </p:cNvSpPr>
          <p:nvPr/>
        </p:nvSpPr>
        <p:spPr bwMode="auto">
          <a:xfrm flipH="1">
            <a:off x="6705600" y="2133601"/>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rPr>
              <a:t>nản chí</a:t>
            </a:r>
          </a:p>
        </p:txBody>
      </p:sp>
      <p:sp>
        <p:nvSpPr>
          <p:cNvPr id="8197" name="Text Box 15"/>
          <p:cNvSpPr txBox="1">
            <a:spLocks noChangeArrowheads="1"/>
          </p:cNvSpPr>
          <p:nvPr/>
        </p:nvSpPr>
        <p:spPr bwMode="auto">
          <a:xfrm>
            <a:off x="3676650" y="2581276"/>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rPr>
              <a:t>Quyết tâm</a:t>
            </a:r>
          </a:p>
        </p:txBody>
      </p:sp>
      <p:sp>
        <p:nvSpPr>
          <p:cNvPr id="8198" name="Text Box 17"/>
          <p:cNvSpPr txBox="1">
            <a:spLocks noChangeArrowheads="1"/>
          </p:cNvSpPr>
          <p:nvPr/>
        </p:nvSpPr>
        <p:spPr bwMode="auto">
          <a:xfrm>
            <a:off x="2209800" y="3433763"/>
            <a:ext cx="2133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rPr>
              <a:t>kiên nhẫn</a:t>
            </a:r>
          </a:p>
        </p:txBody>
      </p:sp>
      <p:sp>
        <p:nvSpPr>
          <p:cNvPr id="8199" name="Text Box 18"/>
          <p:cNvSpPr txBox="1">
            <a:spLocks noChangeArrowheads="1"/>
          </p:cNvSpPr>
          <p:nvPr/>
        </p:nvSpPr>
        <p:spPr bwMode="auto">
          <a:xfrm>
            <a:off x="4781550" y="3863976"/>
            <a:ext cx="1816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rPr>
              <a:t>quyết chí</a:t>
            </a:r>
          </a:p>
        </p:txBody>
      </p:sp>
      <p:sp>
        <p:nvSpPr>
          <p:cNvPr id="8200" name="Text Box 19"/>
          <p:cNvSpPr txBox="1">
            <a:spLocks noChangeArrowheads="1"/>
          </p:cNvSpPr>
          <p:nvPr/>
        </p:nvSpPr>
        <p:spPr bwMode="auto">
          <a:xfrm>
            <a:off x="6577013" y="4738689"/>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rPr>
              <a:t>nguyện vọng </a:t>
            </a:r>
          </a:p>
        </p:txBody>
      </p:sp>
      <p:sp>
        <p:nvSpPr>
          <p:cNvPr id="8201" name="Text Box 22"/>
          <p:cNvSpPr txBox="1">
            <a:spLocks noChangeArrowheads="1"/>
          </p:cNvSpPr>
          <p:nvPr/>
        </p:nvSpPr>
        <p:spPr bwMode="auto">
          <a:xfrm>
            <a:off x="7848600" y="1752601"/>
            <a:ext cx="1773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FF0000"/>
                </a:solidFill>
                <a:latin typeface="Times New Roman" panose="02020603050405020304" pitchFamily="18" charset="0"/>
              </a:rPr>
              <a:t>nghị lực</a:t>
            </a:r>
            <a:r>
              <a:rPr lang="en-US" altLang="en-US" b="1">
                <a:solidFill>
                  <a:srgbClr val="FF0000"/>
                </a:solidFill>
              </a:rPr>
              <a:t> </a:t>
            </a:r>
          </a:p>
        </p:txBody>
      </p:sp>
      <p:sp>
        <p:nvSpPr>
          <p:cNvPr id="10" name="Text Box 7"/>
          <p:cNvSpPr txBox="1">
            <a:spLocks noChangeArrowheads="1"/>
          </p:cNvSpPr>
          <p:nvPr/>
        </p:nvSpPr>
        <p:spPr bwMode="auto">
          <a:xfrm>
            <a:off x="1447800" y="304800"/>
            <a:ext cx="10896600" cy="954107"/>
          </a:xfrm>
          <a:prstGeom prst="rect">
            <a:avLst/>
          </a:prstGeom>
          <a:solidFill>
            <a:schemeClr val="bg1"/>
          </a:solidFill>
          <a:ln w="9525">
            <a:solidFill>
              <a:schemeClr val="bg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3. Em chọn từ nào trong ngoặc đơn </a:t>
            </a:r>
            <a:r>
              <a:rPr lang="en-US" altLang="en-US" sz="2800" b="1">
                <a:solidFill>
                  <a:srgbClr val="0000FF"/>
                </a:solidFill>
                <a:latin typeface="Times New Roman" panose="02020603050405020304" pitchFamily="18" charset="0"/>
              </a:rPr>
              <a:t>(nghị lực, quyết tâm, nản chí, quyết chí, kiên nhẫn, nguyện vọng)</a:t>
            </a:r>
            <a:r>
              <a:rPr lang="en-US" altLang="en-US" sz="2800" b="1">
                <a:solidFill>
                  <a:srgbClr val="FF0000"/>
                </a:solidFill>
                <a:latin typeface="Times New Roman" panose="02020603050405020304" pitchFamily="18" charset="0"/>
              </a:rPr>
              <a:t> </a:t>
            </a:r>
            <a:r>
              <a:rPr lang="en-US" altLang="en-US" sz="2800" b="1">
                <a:latin typeface="Times New Roman" panose="02020603050405020304" pitchFamily="18" charset="0"/>
              </a:rPr>
              <a:t>để điền vào chỗ trống?</a:t>
            </a:r>
            <a:endParaRPr lang="en-US" altLang="en-US" sz="28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54291393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ppt_x"/>
                                          </p:val>
                                        </p:tav>
                                        <p:tav tm="100000">
                                          <p:val>
                                            <p:strVal val="#ppt_x"/>
                                          </p:val>
                                        </p:tav>
                                      </p:tavLst>
                                    </p:anim>
                                    <p:anim calcmode="lin" valueType="num">
                                      <p:cBhvr additive="base">
                                        <p:cTn id="14"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201"/>
                                        </p:tgtEl>
                                        <p:attrNameLst>
                                          <p:attrName>style.visibility</p:attrName>
                                        </p:attrNameLst>
                                      </p:cBhvr>
                                      <p:to>
                                        <p:strVal val="visible"/>
                                      </p:to>
                                    </p:set>
                                    <p:animEffect transition="in" filter="barn(inVertical)">
                                      <p:cBhvr>
                                        <p:cTn id="19" dur="500"/>
                                        <p:tgtEl>
                                          <p:spTgt spid="820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wipe(down)">
                                      <p:cBhvr>
                                        <p:cTn id="24" dur="500"/>
                                        <p:tgtEl>
                                          <p:spTgt spid="819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barn(inVertical)">
                                      <p:cBhvr>
                                        <p:cTn id="29" dur="500"/>
                                        <p:tgtEl>
                                          <p:spTgt spid="819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198"/>
                                        </p:tgtEl>
                                        <p:attrNameLst>
                                          <p:attrName>style.visibility</p:attrName>
                                        </p:attrNameLst>
                                      </p:cBhvr>
                                      <p:to>
                                        <p:strVal val="visible"/>
                                      </p:to>
                                    </p:set>
                                    <p:animEffect transition="in" filter="circle(in)">
                                      <p:cBhvr>
                                        <p:cTn id="34" dur="2000"/>
                                        <p:tgtEl>
                                          <p:spTgt spid="81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199"/>
                                        </p:tgtEl>
                                        <p:attrNameLst>
                                          <p:attrName>style.visibility</p:attrName>
                                        </p:attrNameLst>
                                      </p:cBhvr>
                                      <p:to>
                                        <p:strVal val="visible"/>
                                      </p:to>
                                    </p:set>
                                    <p:anim calcmode="lin" valueType="num">
                                      <p:cBhvr additive="base">
                                        <p:cTn id="39" dur="500" fill="hold"/>
                                        <p:tgtEl>
                                          <p:spTgt spid="8199"/>
                                        </p:tgtEl>
                                        <p:attrNameLst>
                                          <p:attrName>ppt_x</p:attrName>
                                        </p:attrNameLst>
                                      </p:cBhvr>
                                      <p:tavLst>
                                        <p:tav tm="0">
                                          <p:val>
                                            <p:strVal val="#ppt_x"/>
                                          </p:val>
                                        </p:tav>
                                        <p:tav tm="100000">
                                          <p:val>
                                            <p:strVal val="#ppt_x"/>
                                          </p:val>
                                        </p:tav>
                                      </p:tavLst>
                                    </p:anim>
                                    <p:anim calcmode="lin" valueType="num">
                                      <p:cBhvr additive="base">
                                        <p:cTn id="4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8196" grpId="0"/>
      <p:bldP spid="8197" grpId="0"/>
      <p:bldP spid="8198" grpId="0"/>
      <p:bldP spid="8199" grpId="0"/>
      <p:bldP spid="8200" grpId="0"/>
      <p:bldP spid="8201"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410" name="Picture 4" descr="ngoc 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228600"/>
            <a:ext cx="3549650" cy="3295650"/>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6" descr="cha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3657600"/>
            <a:ext cx="3384550" cy="3200400"/>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7" descr="c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650" y="228600"/>
            <a:ext cx="3136900" cy="3276600"/>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8" descr="ky-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9750" y="3657600"/>
            <a:ext cx="2889250" cy="3200400"/>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9" descr="k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300" y="228600"/>
            <a:ext cx="2806700" cy="3200400"/>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10" descr="ô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0650" y="3603626"/>
            <a:ext cx="3219450" cy="3254375"/>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70503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390650" y="76199"/>
            <a:ext cx="974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latin typeface="Times New Roman" panose="02020603050405020304" pitchFamily="18" charset="0"/>
              </a:rPr>
              <a:t>4. Mỗi câu tục ngữ dưới đây khuyên ta điều gì ?</a:t>
            </a:r>
          </a:p>
        </p:txBody>
      </p:sp>
      <p:sp>
        <p:nvSpPr>
          <p:cNvPr id="15363" name="Text Box 3"/>
          <p:cNvSpPr txBox="1">
            <a:spLocks noChangeArrowheads="1"/>
          </p:cNvSpPr>
          <p:nvPr/>
        </p:nvSpPr>
        <p:spPr bwMode="auto">
          <a:xfrm>
            <a:off x="1752600" y="635000"/>
            <a:ext cx="6400800" cy="584200"/>
          </a:xfrm>
          <a:prstGeom prst="rect">
            <a:avLst/>
          </a:prstGeom>
          <a:noFill/>
          <a:ln w="38100">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Times New Roman" panose="02020603050405020304" pitchFamily="18" charset="0"/>
              </a:rPr>
              <a:t>a) Lửa thử vàng, gian nan thử sức.     </a:t>
            </a:r>
          </a:p>
        </p:txBody>
      </p:sp>
      <p:sp>
        <p:nvSpPr>
          <p:cNvPr id="15364" name="Text Box 4"/>
          <p:cNvSpPr txBox="1">
            <a:spLocks noChangeArrowheads="1"/>
          </p:cNvSpPr>
          <p:nvPr/>
        </p:nvSpPr>
        <p:spPr bwMode="auto">
          <a:xfrm>
            <a:off x="1720850" y="1343026"/>
            <a:ext cx="6508750" cy="1323975"/>
          </a:xfrm>
          <a:prstGeom prst="rect">
            <a:avLst/>
          </a:prstGeom>
          <a:noFill/>
          <a:ln w="38100">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Times New Roman" panose="02020603050405020304" pitchFamily="18" charset="0"/>
              </a:rPr>
              <a:t>b)       Nước lã mà vã nên hồ</a:t>
            </a:r>
          </a:p>
          <a:p>
            <a:pPr eaLnBrk="1" hangingPunct="1">
              <a:spcBef>
                <a:spcPct val="50000"/>
              </a:spcBef>
            </a:pPr>
            <a:r>
              <a:rPr lang="en-US" altLang="en-US" sz="3200" b="1">
                <a:solidFill>
                  <a:srgbClr val="0000FF"/>
                </a:solidFill>
                <a:latin typeface="Times New Roman" panose="02020603050405020304" pitchFamily="18" charset="0"/>
              </a:rPr>
              <a:t>Tay không mà nổi cơ đồ mới ngoan.     </a:t>
            </a:r>
          </a:p>
        </p:txBody>
      </p:sp>
      <p:sp>
        <p:nvSpPr>
          <p:cNvPr id="15365" name="Text Box 5"/>
          <p:cNvSpPr txBox="1">
            <a:spLocks noChangeArrowheads="1"/>
          </p:cNvSpPr>
          <p:nvPr/>
        </p:nvSpPr>
        <p:spPr bwMode="auto">
          <a:xfrm>
            <a:off x="1720850" y="2743201"/>
            <a:ext cx="6737350" cy="1323975"/>
          </a:xfrm>
          <a:prstGeom prst="rect">
            <a:avLst/>
          </a:prstGeom>
          <a:noFill/>
          <a:ln w="38100">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Times New Roman" panose="02020603050405020304" pitchFamily="18" charset="0"/>
              </a:rPr>
              <a:t>c)      Có vất vả mới thanh nhàn</a:t>
            </a:r>
          </a:p>
          <a:p>
            <a:pPr eaLnBrk="1" hangingPunct="1">
              <a:spcBef>
                <a:spcPct val="50000"/>
              </a:spcBef>
            </a:pPr>
            <a:r>
              <a:rPr lang="en-US" altLang="en-US" sz="3200" b="1">
                <a:solidFill>
                  <a:srgbClr val="0000FF"/>
                </a:solidFill>
                <a:latin typeface="Times New Roman" panose="02020603050405020304" pitchFamily="18" charset="0"/>
              </a:rPr>
              <a:t>  Không dưng ai dễ cầm tàn che cho.     </a:t>
            </a:r>
          </a:p>
        </p:txBody>
      </p:sp>
      <p:sp>
        <p:nvSpPr>
          <p:cNvPr id="2" name="TextBox 1"/>
          <p:cNvSpPr txBox="1">
            <a:spLocks noChangeArrowheads="1"/>
          </p:cNvSpPr>
          <p:nvPr/>
        </p:nvSpPr>
        <p:spPr bwMode="auto">
          <a:xfrm>
            <a:off x="1885950" y="4114801"/>
            <a:ext cx="169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a:latin typeface="Times New Roman" panose="02020603050405020304" pitchFamily="18" charset="0"/>
                <a:cs typeface="Times New Roman" panose="02020603050405020304" pitchFamily="18" charset="0"/>
              </a:rPr>
              <a:t>- Cơ đồ: </a:t>
            </a:r>
          </a:p>
        </p:txBody>
      </p:sp>
      <p:sp>
        <p:nvSpPr>
          <p:cNvPr id="7" name="TextBox 6"/>
          <p:cNvSpPr txBox="1">
            <a:spLocks noChangeArrowheads="1"/>
          </p:cNvSpPr>
          <p:nvPr/>
        </p:nvSpPr>
        <p:spPr bwMode="auto">
          <a:xfrm>
            <a:off x="3200400" y="4124326"/>
            <a:ext cx="185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a:latin typeface="Times New Roman" panose="02020603050405020304" pitchFamily="18" charset="0"/>
                <a:cs typeface="Times New Roman" panose="02020603050405020304" pitchFamily="18" charset="0"/>
              </a:rPr>
              <a:t>sự nghiệp</a:t>
            </a:r>
          </a:p>
        </p:txBody>
      </p:sp>
      <p:sp>
        <p:nvSpPr>
          <p:cNvPr id="8" name="TextBox 7"/>
          <p:cNvSpPr txBox="1">
            <a:spLocks noChangeArrowheads="1"/>
          </p:cNvSpPr>
          <p:nvPr/>
        </p:nvSpPr>
        <p:spPr bwMode="auto">
          <a:xfrm>
            <a:off x="1885950" y="4572001"/>
            <a:ext cx="1695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a:latin typeface="Times New Roman" panose="02020603050405020304" pitchFamily="18" charset="0"/>
                <a:cs typeface="Times New Roman" panose="02020603050405020304" pitchFamily="18" charset="0"/>
              </a:rPr>
              <a:t>- Ngoan: </a:t>
            </a:r>
          </a:p>
        </p:txBody>
      </p:sp>
      <p:sp>
        <p:nvSpPr>
          <p:cNvPr id="9" name="TextBox 8"/>
          <p:cNvSpPr txBox="1">
            <a:spLocks noChangeArrowheads="1"/>
          </p:cNvSpPr>
          <p:nvPr/>
        </p:nvSpPr>
        <p:spPr bwMode="auto">
          <a:xfrm>
            <a:off x="3394076" y="4572001"/>
            <a:ext cx="6511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a:latin typeface="Times New Roman" panose="02020603050405020304" pitchFamily="18" charset="0"/>
                <a:cs typeface="Times New Roman" panose="02020603050405020304" pitchFamily="18" charset="0"/>
              </a:rPr>
              <a:t>khôn ngoan, giỏi giang; ngoan cường.</a:t>
            </a:r>
          </a:p>
        </p:txBody>
      </p:sp>
      <p:sp>
        <p:nvSpPr>
          <p:cNvPr id="10" name="TextBox 9"/>
          <p:cNvSpPr txBox="1">
            <a:spLocks noChangeArrowheads="1"/>
          </p:cNvSpPr>
          <p:nvPr/>
        </p:nvSpPr>
        <p:spPr bwMode="auto">
          <a:xfrm>
            <a:off x="1870075" y="5029201"/>
            <a:ext cx="1239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a:latin typeface="Times New Roman" panose="02020603050405020304" pitchFamily="18" charset="0"/>
                <a:cs typeface="Times New Roman" panose="02020603050405020304" pitchFamily="18" charset="0"/>
              </a:rPr>
              <a:t>- Tàn: </a:t>
            </a:r>
          </a:p>
        </p:txBody>
      </p:sp>
      <p:sp>
        <p:nvSpPr>
          <p:cNvPr id="11" name="TextBox 10"/>
          <p:cNvSpPr txBox="1">
            <a:spLocks noChangeArrowheads="1"/>
          </p:cNvSpPr>
          <p:nvPr/>
        </p:nvSpPr>
        <p:spPr bwMode="auto">
          <a:xfrm>
            <a:off x="2970213" y="5029200"/>
            <a:ext cx="762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a:latin typeface="Times New Roman" panose="02020603050405020304" pitchFamily="18" charset="0"/>
                <a:cs typeface="Times New Roman" panose="02020603050405020304" pitchFamily="18" charset="0"/>
              </a:rPr>
              <a:t>Đồ dùng để che cho vua chúa, che kiệu trong các đám rước, có cán dài, có khung hình tròn bọc một tấm vải nhiễu, xung quanh có tua rua.</a:t>
            </a:r>
          </a:p>
        </p:txBody>
      </p:sp>
    </p:spTree>
    <p:extLst>
      <p:ext uri="{BB962C8B-B14F-4D97-AF65-F5344CB8AC3E}">
        <p14:creationId xmlns:p14="http://schemas.microsoft.com/office/powerpoint/2010/main" val="393431976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5"/>
                                        </p:tgtEl>
                                        <p:attrNameLst>
                                          <p:attrName>style.visibility</p:attrName>
                                        </p:attrNameLst>
                                      </p:cBhvr>
                                      <p:to>
                                        <p:strVal val="visible"/>
                                      </p:to>
                                    </p:set>
                                    <p:anim calcmode="lin" valueType="num">
                                      <p:cBhvr additive="base">
                                        <p:cTn id="25" dur="500" fill="hold"/>
                                        <p:tgtEl>
                                          <p:spTgt spid="15365"/>
                                        </p:tgtEl>
                                        <p:attrNameLst>
                                          <p:attrName>ppt_x</p:attrName>
                                        </p:attrNameLst>
                                      </p:cBhvr>
                                      <p:tavLst>
                                        <p:tav tm="0">
                                          <p:val>
                                            <p:strVal val="#ppt_x"/>
                                          </p:val>
                                        </p:tav>
                                        <p:tav tm="100000">
                                          <p:val>
                                            <p:strVal val="#ppt_x"/>
                                          </p:val>
                                        </p:tav>
                                      </p:tavLst>
                                    </p:anim>
                                    <p:anim calcmode="lin" valueType="num">
                                      <p:cBhvr additive="base">
                                        <p:cTn id="26"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p:bldP spid="15364" grpId="0"/>
      <p:bldP spid="15365" grpId="0"/>
      <p:bldP spid="2"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16"/>
          <p:cNvSpPr txBox="1">
            <a:spLocks noChangeArrowheads="1"/>
          </p:cNvSpPr>
          <p:nvPr/>
        </p:nvSpPr>
        <p:spPr bwMode="auto">
          <a:xfrm>
            <a:off x="2105025" y="304801"/>
            <a:ext cx="7759700" cy="646113"/>
          </a:xfrm>
          <a:prstGeom prst="rect">
            <a:avLst/>
          </a:prstGeom>
          <a:noFill/>
          <a:ln w="38100">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a) Lửa thử vàng, gian nan thử sức.     </a:t>
            </a:r>
          </a:p>
        </p:txBody>
      </p:sp>
      <p:sp>
        <p:nvSpPr>
          <p:cNvPr id="2" name="Rectangle 1"/>
          <p:cNvSpPr>
            <a:spLocks noChangeArrowheads="1"/>
          </p:cNvSpPr>
          <p:nvPr/>
        </p:nvSpPr>
        <p:spPr bwMode="auto">
          <a:xfrm>
            <a:off x="1524000" y="3048000"/>
            <a:ext cx="9296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FF0066"/>
                </a:solidFill>
                <a:latin typeface="Times New Roman" panose="02020603050405020304" pitchFamily="18" charset="0"/>
              </a:rPr>
              <a:t>Khuyên người ta đừng sợ vất vả, gian nan. Gian nan, vất vả thử thách con người, giúp cho con người vững vàng, cứng cỏi hơn.</a:t>
            </a:r>
          </a:p>
        </p:txBody>
      </p:sp>
      <p:sp>
        <p:nvSpPr>
          <p:cNvPr id="4" name="Rectangle 3"/>
          <p:cNvSpPr>
            <a:spLocks noChangeArrowheads="1"/>
          </p:cNvSpPr>
          <p:nvPr/>
        </p:nvSpPr>
        <p:spPr bwMode="auto">
          <a:xfrm>
            <a:off x="1676400" y="1143000"/>
            <a:ext cx="9296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0000FF"/>
                </a:solidFill>
                <a:latin typeface="Times New Roman" panose="02020603050405020304" pitchFamily="18" charset="0"/>
              </a:rPr>
              <a:t>Vàng phải thử trong lửa mới biết vàng thật hay vàng giả. Người phải thử thách trong gian nan mới biết nghị lực, biết tài năng.</a:t>
            </a:r>
          </a:p>
        </p:txBody>
      </p:sp>
    </p:spTree>
    <p:extLst>
      <p:ext uri="{BB962C8B-B14F-4D97-AF65-F5344CB8AC3E}">
        <p14:creationId xmlns:p14="http://schemas.microsoft.com/office/powerpoint/2010/main" val="392131984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506" name="Text Box 11"/>
          <p:cNvSpPr txBox="1">
            <a:spLocks noChangeArrowheads="1"/>
          </p:cNvSpPr>
          <p:nvPr/>
        </p:nvSpPr>
        <p:spPr bwMode="auto">
          <a:xfrm>
            <a:off x="2940050" y="336551"/>
            <a:ext cx="6878638" cy="1108075"/>
          </a:xfrm>
          <a:prstGeom prst="rect">
            <a:avLst/>
          </a:prstGeom>
          <a:noFill/>
          <a:ln w="38100">
            <a:noFill/>
            <a:miter lim="800000"/>
            <a:headEnd/>
            <a:tailEnd/>
          </a:ln>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600" b="1" spc="-150" dirty="0">
                <a:solidFill>
                  <a:srgbClr val="0000FF"/>
                </a:solidFill>
                <a:latin typeface="Times New Roman" panose="02020603050405020304" pitchFamily="18" charset="0"/>
              </a:rPr>
              <a:t>b)    </a:t>
            </a:r>
            <a:r>
              <a:rPr lang="en-US" altLang="en-US" sz="3600" b="1" spc="-150" dirty="0" err="1">
                <a:solidFill>
                  <a:srgbClr val="0000FF"/>
                </a:solidFill>
                <a:latin typeface="Times New Roman" panose="02020603050405020304" pitchFamily="18" charset="0"/>
              </a:rPr>
              <a:t>Nước</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lã</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mà</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vã</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nên</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hồ</a:t>
            </a:r>
            <a:endParaRPr lang="en-US" altLang="en-US" sz="3600" b="1" spc="-150" dirty="0">
              <a:solidFill>
                <a:srgbClr val="0000FF"/>
              </a:solidFill>
              <a:latin typeface="Times New Roman" panose="02020603050405020304" pitchFamily="18" charset="0"/>
            </a:endParaRPr>
          </a:p>
          <a:p>
            <a:pPr algn="ctr" eaLnBrk="1" hangingPunct="1">
              <a:defRPr/>
            </a:pPr>
            <a:r>
              <a:rPr lang="en-US" altLang="en-US" sz="3600" b="1" spc="-150" dirty="0" err="1">
                <a:solidFill>
                  <a:srgbClr val="0000FF"/>
                </a:solidFill>
                <a:latin typeface="Times New Roman" panose="02020603050405020304" pitchFamily="18" charset="0"/>
              </a:rPr>
              <a:t>Tay</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không</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mà</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nổi</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cơ</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đồ</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mới</a:t>
            </a:r>
            <a:r>
              <a:rPr lang="en-US" altLang="en-US" sz="3600" b="1" spc="-150" dirty="0">
                <a:solidFill>
                  <a:srgbClr val="0000FF"/>
                </a:solidFill>
                <a:latin typeface="Times New Roman" panose="02020603050405020304" pitchFamily="18" charset="0"/>
              </a:rPr>
              <a:t> </a:t>
            </a:r>
            <a:r>
              <a:rPr lang="en-US" altLang="en-US" sz="3600" b="1" spc="-150" dirty="0" err="1">
                <a:solidFill>
                  <a:srgbClr val="0000FF"/>
                </a:solidFill>
                <a:latin typeface="Times New Roman" panose="02020603050405020304" pitchFamily="18" charset="0"/>
              </a:rPr>
              <a:t>ngoan</a:t>
            </a:r>
            <a:r>
              <a:rPr lang="en-US" altLang="en-US" sz="3600" b="1" spc="-150" dirty="0">
                <a:solidFill>
                  <a:srgbClr val="0000FF"/>
                </a:solidFill>
                <a:latin typeface="Times New Roman" panose="02020603050405020304" pitchFamily="18" charset="0"/>
              </a:rPr>
              <a:t>.     </a:t>
            </a:r>
          </a:p>
        </p:txBody>
      </p:sp>
      <p:sp>
        <p:nvSpPr>
          <p:cNvPr id="2" name="Rectangle 1"/>
          <p:cNvSpPr>
            <a:spLocks noChangeArrowheads="1"/>
          </p:cNvSpPr>
          <p:nvPr/>
        </p:nvSpPr>
        <p:spPr bwMode="auto">
          <a:xfrm>
            <a:off x="1641475" y="3940176"/>
            <a:ext cx="8750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FF0000"/>
                </a:solidFill>
                <a:latin typeface="Times New Roman" panose="02020603050405020304" pitchFamily="18" charset="0"/>
              </a:rPr>
              <a:t>     Khuyên người ta đừng sợ bắt đầu bằng hai bàn tay trắng. Những người từ tay trắng mà làm nên sự nghiệp càng đáng kính trọng, khâm phục.</a:t>
            </a:r>
          </a:p>
        </p:txBody>
      </p:sp>
      <p:sp>
        <p:nvSpPr>
          <p:cNvPr id="6" name="Rectangle 5"/>
          <p:cNvSpPr>
            <a:spLocks noChangeArrowheads="1"/>
          </p:cNvSpPr>
          <p:nvPr/>
        </p:nvSpPr>
        <p:spPr bwMode="auto">
          <a:xfrm>
            <a:off x="1711325" y="1563689"/>
            <a:ext cx="8916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  Từ nước lã mà làm thành hồ ( bột loãng hoặc vữa xây nhà ), từ tay không ( không có gì ) mà dựng nổ cơ đồ mới thật tài ba, giỏi giang. </a:t>
            </a:r>
          </a:p>
        </p:txBody>
      </p:sp>
    </p:spTree>
    <p:extLst>
      <p:ext uri="{BB962C8B-B14F-4D97-AF65-F5344CB8AC3E}">
        <p14:creationId xmlns:p14="http://schemas.microsoft.com/office/powerpoint/2010/main" val="76619587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7044" name="Picture 4" descr="Van_hay_chu_t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5029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5"/>
          <p:cNvSpPr txBox="1">
            <a:spLocks noChangeArrowheads="1"/>
          </p:cNvSpPr>
          <p:nvPr/>
        </p:nvSpPr>
        <p:spPr bwMode="auto">
          <a:xfrm>
            <a:off x="1857375" y="5329239"/>
            <a:ext cx="360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4000">
                <a:latin typeface="Times New Roman" panose="02020603050405020304" pitchFamily="18" charset="0"/>
              </a:rPr>
              <a:t>Cao Bá Quát</a:t>
            </a:r>
          </a:p>
        </p:txBody>
      </p:sp>
      <p:pic>
        <p:nvPicPr>
          <p:cNvPr id="5" name="Picture 12" descr="ANd9GcQ4UDQrmsDMOBe5X3im15ZMyC-R767H7CN6yEjTEXJ5pqa_3QJ2R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48768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553200" y="5372101"/>
            <a:ext cx="411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4000">
                <a:latin typeface="Times New Roman" panose="02020603050405020304" pitchFamily="18" charset="0"/>
                <a:cs typeface="Times New Roman" panose="02020603050405020304" pitchFamily="18" charset="0"/>
              </a:rPr>
              <a:t>Bạch Thái Bưởi</a:t>
            </a:r>
          </a:p>
        </p:txBody>
      </p:sp>
    </p:spTree>
    <p:extLst>
      <p:ext uri="{BB962C8B-B14F-4D97-AF65-F5344CB8AC3E}">
        <p14:creationId xmlns:p14="http://schemas.microsoft.com/office/powerpoint/2010/main" val="5971930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wedge">
                                      <p:cBhvr>
                                        <p:cTn id="7" dur="2000"/>
                                        <p:tgtEl>
                                          <p:spTgt spid="87045"/>
                                        </p:tgtEl>
                                      </p:cBhvr>
                                    </p:animEffect>
                                  </p:childTnLst>
                                </p:cTn>
                              </p:par>
                              <p:par>
                                <p:cTn id="8" presetID="20" presetClass="entr" presetSubtype="0" fill="hold" nodeType="withEffect">
                                  <p:stCondLst>
                                    <p:cond delay="0"/>
                                  </p:stCondLst>
                                  <p:childTnLst>
                                    <p:set>
                                      <p:cBhvr>
                                        <p:cTn id="9" dur="1" fill="hold">
                                          <p:stCondLst>
                                            <p:cond delay="0"/>
                                          </p:stCondLst>
                                        </p:cTn>
                                        <p:tgtEl>
                                          <p:spTgt spid="87044"/>
                                        </p:tgtEl>
                                        <p:attrNameLst>
                                          <p:attrName>style.visibility</p:attrName>
                                        </p:attrNameLst>
                                      </p:cBhvr>
                                      <p:to>
                                        <p:strVal val="visible"/>
                                      </p:to>
                                    </p:set>
                                    <p:animEffect transition="in" filter="wedge">
                                      <p:cBhvr>
                                        <p:cTn id="10" dur="2000"/>
                                        <p:tgtEl>
                                          <p:spTgt spid="870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8066" name="Picture 2" descr="Le-o-nac-do_da_Vin-x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0"/>
            <a:ext cx="4799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354138" y="3139281"/>
            <a:ext cx="4514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3200" b="1">
                <a:solidFill>
                  <a:srgbClr val="0000FF"/>
                </a:solidFill>
                <a:latin typeface="Times New Roman" panose="02020603050405020304" pitchFamily="18" charset="0"/>
                <a:cs typeface="Times New Roman" panose="02020603050405020304" pitchFamily="18" charset="0"/>
              </a:rPr>
              <a:t>Lê-ô-nác-đô đa Vin-xi</a:t>
            </a:r>
          </a:p>
        </p:txBody>
      </p:sp>
    </p:spTree>
    <p:extLst>
      <p:ext uri="{BB962C8B-B14F-4D97-AF65-F5344CB8AC3E}">
        <p14:creationId xmlns:p14="http://schemas.microsoft.com/office/powerpoint/2010/main" val="274857787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heel(4)">
                                      <p:cBhvr>
                                        <p:cTn id="7" dur="2000"/>
                                        <p:tgtEl>
                                          <p:spTgt spid="8806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88067"/>
                                        </p:tgtEl>
                                        <p:attrNameLst>
                                          <p:attrName>style.visibility</p:attrName>
                                        </p:attrNameLst>
                                      </p:cBhvr>
                                      <p:to>
                                        <p:strVal val="visible"/>
                                      </p:to>
                                    </p:set>
                                    <p:animEffect transition="in" filter="wheel(4)">
                                      <p:cBhvr>
                                        <p:cTn id="10" dur="20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B4ED270-BB09-4388-84B6-632542D251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066800"/>
            <a:ext cx="2381497"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od Explorer Cluib Explorers - Cartoon Clipart - Full Size Clipart  (#5542011) - PinClipart">
            <a:extLst>
              <a:ext uri="{FF2B5EF4-FFF2-40B4-BE49-F238E27FC236}">
                <a16:creationId xmlns:a16="http://schemas.microsoft.com/office/drawing/2014/main" id="{086A8459-A67C-4825-A73E-BD5E3E9EEE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2463" y="1770144"/>
            <a:ext cx="2881292" cy="25161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Slide 3" descr="Green circle question mark icon | Question icon, Question mark icon, Icon">
            <a:hlinkClick r:id="rId6" action="ppaction://hlinksldjump"/>
            <a:extLst>
              <a:ext uri="{FF2B5EF4-FFF2-40B4-BE49-F238E27FC236}">
                <a16:creationId xmlns:a16="http://schemas.microsoft.com/office/drawing/2014/main" id="{B77CDCF9-EA35-45BA-8862-5C0B488FCE9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667" l="0" r="100000">
                        <a14:foregroundMark x1="56000" y1="30667" x2="52000" y2="73333"/>
                        <a14:foregroundMark x1="48444" y1="76000" x2="47556" y2="73333"/>
                        <a14:foregroundMark x1="47556" y1="72000" x2="54222" y2="47556"/>
                        <a14:foregroundMark x1="48444" y1="87556" x2="48889" y2="69778"/>
                        <a14:foregroundMark x1="56889" y1="54667" x2="59111" y2="22222"/>
                        <a14:foregroundMark x1="66222" y1="42667" x2="61778" y2="15556"/>
                        <a14:foregroundMark x1="36444" y1="34222" x2="36444" y2="34222"/>
                        <a14:foregroundMark x1="36444" y1="34222" x2="52000" y2="18667"/>
                      </a14:backgroundRemoval>
                    </a14:imgEffect>
                  </a14:imgLayer>
                </a14:imgProps>
              </a:ext>
              <a:ext uri="{28A0092B-C50C-407E-A947-70E740481C1C}">
                <a14:useLocalDpi xmlns:a14="http://schemas.microsoft.com/office/drawing/2010/main" val="0"/>
              </a:ext>
            </a:extLst>
          </a:blip>
          <a:srcRect/>
          <a:stretch>
            <a:fillRect/>
          </a:stretch>
        </p:blipFill>
        <p:spPr bwMode="auto">
          <a:xfrm>
            <a:off x="5097617" y="5697614"/>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4" descr="Green circle question mark icon | Question icon, Question mark icon, Icon">
            <a:hlinkClick r:id="rId9" action="ppaction://hlinksldjump"/>
            <a:extLst>
              <a:ext uri="{FF2B5EF4-FFF2-40B4-BE49-F238E27FC236}">
                <a16:creationId xmlns:a16="http://schemas.microsoft.com/office/drawing/2014/main" id="{E12A8C6C-1966-4A4D-BDBF-D83CB593A76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667" l="0" r="100000">
                        <a14:foregroundMark x1="56000" y1="30667" x2="52000" y2="73333"/>
                        <a14:foregroundMark x1="48444" y1="76000" x2="47556" y2="73333"/>
                        <a14:foregroundMark x1="47556" y1="72000" x2="54222" y2="47556"/>
                        <a14:foregroundMark x1="48444" y1="87556" x2="48889" y2="69778"/>
                        <a14:foregroundMark x1="56889" y1="54667" x2="59111" y2="22222"/>
                        <a14:foregroundMark x1="66222" y1="42667" x2="61778" y2="15556"/>
                        <a14:foregroundMark x1="36444" y1="34222" x2="36444" y2="34222"/>
                        <a14:foregroundMark x1="36444" y1="34222" x2="52000" y2="18667"/>
                      </a14:backgroundRemoval>
                    </a14:imgEffect>
                  </a14:imgLayer>
                </a14:imgProps>
              </a:ext>
              <a:ext uri="{28A0092B-C50C-407E-A947-70E740481C1C}">
                <a14:useLocalDpi xmlns:a14="http://schemas.microsoft.com/office/drawing/2010/main" val="0"/>
              </a:ext>
            </a:extLst>
          </a:blip>
          <a:srcRect/>
          <a:stretch>
            <a:fillRect/>
          </a:stretch>
        </p:blipFill>
        <p:spPr bwMode="auto">
          <a:xfrm>
            <a:off x="6987000" y="558546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Sư tử" descr="16 Lovely cartoon little lion emoji gifs chat expression image | Lion  emoji, Cartoon lion, Emoji">
            <a:extLst>
              <a:ext uri="{FF2B5EF4-FFF2-40B4-BE49-F238E27FC236}">
                <a16:creationId xmlns:a16="http://schemas.microsoft.com/office/drawing/2014/main" id="{7B93C454-6411-4C84-B001-1D1363A747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6955" y="3257302"/>
            <a:ext cx="2381498" cy="2381498"/>
          </a:xfrm>
          <a:prstGeom prst="rect">
            <a:avLst/>
          </a:prstGeom>
          <a:noFill/>
          <a:extLst>
            <a:ext uri="{909E8E84-426E-40DD-AFC4-6F175D3DCCD1}">
              <a14:hiddenFill xmlns:a14="http://schemas.microsoft.com/office/drawing/2010/main">
                <a:solidFill>
                  <a:srgbClr val="FFFFFF"/>
                </a:solidFill>
              </a14:hiddenFill>
            </a:ext>
          </a:extLst>
        </p:spPr>
      </p:pic>
      <p:pic>
        <p:nvPicPr>
          <p:cNvPr id="13" name="Gấu" descr="Top Grizzly Bear Stickers for Android &amp;amp; iOS | Gfycat">
            <a:hlinkClick r:id="rId11" action="ppaction://hlinksldjump"/>
            <a:extLst>
              <a:ext uri="{FF2B5EF4-FFF2-40B4-BE49-F238E27FC236}">
                <a16:creationId xmlns:a16="http://schemas.microsoft.com/office/drawing/2014/main" id="{C21AAAE0-B334-4AD7-B06E-881A3CA0FF1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9089366" y="3886200"/>
            <a:ext cx="1981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4" name="Khỉ" descr="ANIMALS QUIZ | Baamboozle">
            <a:extLst>
              <a:ext uri="{FF2B5EF4-FFF2-40B4-BE49-F238E27FC236}">
                <a16:creationId xmlns:a16="http://schemas.microsoft.com/office/drawing/2014/main" id="{A6B1BFFE-D1FD-4202-8864-EF1FD53EFA25}"/>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1296" y="0"/>
            <a:ext cx="5217093" cy="5451972"/>
          </a:xfrm>
          <a:prstGeom prst="rect">
            <a:avLst/>
          </a:prstGeom>
          <a:noFill/>
          <a:extLst>
            <a:ext uri="{909E8E84-426E-40DD-AFC4-6F175D3DCCD1}">
              <a14:hiddenFill xmlns:a14="http://schemas.microsoft.com/office/drawing/2010/main">
                <a:solidFill>
                  <a:srgbClr val="FFFFFF"/>
                </a:solidFill>
              </a14:hiddenFill>
            </a:ext>
          </a:extLst>
        </p:spPr>
      </p:pic>
      <p:pic>
        <p:nvPicPr>
          <p:cNvPr id="15" name="Đại bàng" descr="Eagle Animated Gifs at Best Animations | Gif de pássaro, Heróis novos,  Pássaros">
            <a:extLst>
              <a:ext uri="{FF2B5EF4-FFF2-40B4-BE49-F238E27FC236}">
                <a16:creationId xmlns:a16="http://schemas.microsoft.com/office/drawing/2014/main" id="{CFEEB76F-44E4-46C5-9F35-4C4792E491F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86947"/>
            <a:ext cx="4191000" cy="3611573"/>
          </a:xfrm>
          <a:prstGeom prst="rect">
            <a:avLst/>
          </a:prstGeom>
          <a:noFill/>
          <a:extLst>
            <a:ext uri="{909E8E84-426E-40DD-AFC4-6F175D3DCCD1}">
              <a14:hiddenFill xmlns:a14="http://schemas.microsoft.com/office/drawing/2010/main">
                <a:solidFill>
                  <a:srgbClr val="FFFFFF"/>
                </a:solidFill>
              </a14:hiddenFill>
            </a:ext>
          </a:extLst>
        </p:spPr>
      </p:pic>
      <p:pic>
        <p:nvPicPr>
          <p:cNvPr id="17" name="Công" descr="Golden Peacock Feathers Repeat Patterns on Behance">
            <a:extLst>
              <a:ext uri="{FF2B5EF4-FFF2-40B4-BE49-F238E27FC236}">
                <a16:creationId xmlns:a16="http://schemas.microsoft.com/office/drawing/2014/main" id="{913BFA11-18DF-49DE-B288-E4475852890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194904" y="2933986"/>
            <a:ext cx="4630296" cy="2611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ifs — Blair Roberts">
            <a:extLst>
              <a:ext uri="{FF2B5EF4-FFF2-40B4-BE49-F238E27FC236}">
                <a16:creationId xmlns:a16="http://schemas.microsoft.com/office/drawing/2014/main" id="{5B5DFBBF-A658-443E-A21E-C2AD021DE06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00394" y="-1476391"/>
            <a:ext cx="4780670" cy="478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86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2"/>
                                        </p:tgtEl>
                                        <p:attrNameLst>
                                          <p:attrName>r</p:attrName>
                                        </p:attrNameLst>
                                      </p:cBhvr>
                                    </p:animRot>
                                    <p:animRot by="-240000">
                                      <p:cBhvr>
                                        <p:cTn id="7" dur="400" fill="hold">
                                          <p:stCondLst>
                                            <p:cond delay="400"/>
                                          </p:stCondLst>
                                        </p:cTn>
                                        <p:tgtEl>
                                          <p:spTgt spid="1032"/>
                                        </p:tgtEl>
                                        <p:attrNameLst>
                                          <p:attrName>r</p:attrName>
                                        </p:attrNameLst>
                                      </p:cBhvr>
                                    </p:animRot>
                                    <p:animRot by="240000">
                                      <p:cBhvr>
                                        <p:cTn id="8" dur="400" fill="hold">
                                          <p:stCondLst>
                                            <p:cond delay="800"/>
                                          </p:stCondLst>
                                        </p:cTn>
                                        <p:tgtEl>
                                          <p:spTgt spid="1032"/>
                                        </p:tgtEl>
                                        <p:attrNameLst>
                                          <p:attrName>r</p:attrName>
                                        </p:attrNameLst>
                                      </p:cBhvr>
                                    </p:animRot>
                                    <p:animRot by="-240000">
                                      <p:cBhvr>
                                        <p:cTn id="9" dur="400" fill="hold">
                                          <p:stCondLst>
                                            <p:cond delay="1200"/>
                                          </p:stCondLst>
                                        </p:cTn>
                                        <p:tgtEl>
                                          <p:spTgt spid="1032"/>
                                        </p:tgtEl>
                                        <p:attrNameLst>
                                          <p:attrName>r</p:attrName>
                                        </p:attrNameLst>
                                      </p:cBhvr>
                                    </p:animRot>
                                    <p:animRot by="120000">
                                      <p:cBhvr>
                                        <p:cTn id="10" dur="400" fill="hold">
                                          <p:stCondLst>
                                            <p:cond delay="16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0"/>
                                        </p:tgtEl>
                                        <p:attrNameLst>
                                          <p:attrName>r</p:attrName>
                                        </p:attrNameLst>
                                      </p:cBhvr>
                                    </p:animRot>
                                    <p:animRot by="-240000">
                                      <p:cBhvr>
                                        <p:cTn id="13" dur="400" fill="hold">
                                          <p:stCondLst>
                                            <p:cond delay="400"/>
                                          </p:stCondLst>
                                        </p:cTn>
                                        <p:tgtEl>
                                          <p:spTgt spid="1030"/>
                                        </p:tgtEl>
                                        <p:attrNameLst>
                                          <p:attrName>r</p:attrName>
                                        </p:attrNameLst>
                                      </p:cBhvr>
                                    </p:animRot>
                                    <p:animRot by="240000">
                                      <p:cBhvr>
                                        <p:cTn id="14" dur="400" fill="hold">
                                          <p:stCondLst>
                                            <p:cond delay="800"/>
                                          </p:stCondLst>
                                        </p:cTn>
                                        <p:tgtEl>
                                          <p:spTgt spid="1030"/>
                                        </p:tgtEl>
                                        <p:attrNameLst>
                                          <p:attrName>r</p:attrName>
                                        </p:attrNameLst>
                                      </p:cBhvr>
                                    </p:animRot>
                                    <p:animRot by="-240000">
                                      <p:cBhvr>
                                        <p:cTn id="15" dur="400" fill="hold">
                                          <p:stCondLst>
                                            <p:cond delay="1200"/>
                                          </p:stCondLst>
                                        </p:cTn>
                                        <p:tgtEl>
                                          <p:spTgt spid="1030"/>
                                        </p:tgtEl>
                                        <p:attrNameLst>
                                          <p:attrName>r</p:attrName>
                                        </p:attrNameLst>
                                      </p:cBhvr>
                                    </p:animRot>
                                    <p:animRot by="120000">
                                      <p:cBhvr>
                                        <p:cTn id="16" dur="400" fill="hold">
                                          <p:stCondLst>
                                            <p:cond delay="16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34"/>
                                        </p:tgtEl>
                                        <p:attrNameLst>
                                          <p:attrName>r</p:attrName>
                                        </p:attrNameLst>
                                      </p:cBhvr>
                                    </p:animRot>
                                    <p:animRot by="-240000">
                                      <p:cBhvr>
                                        <p:cTn id="25" dur="200" fill="hold">
                                          <p:stCondLst>
                                            <p:cond delay="200"/>
                                          </p:stCondLst>
                                        </p:cTn>
                                        <p:tgtEl>
                                          <p:spTgt spid="1034"/>
                                        </p:tgtEl>
                                        <p:attrNameLst>
                                          <p:attrName>r</p:attrName>
                                        </p:attrNameLst>
                                      </p:cBhvr>
                                    </p:animRot>
                                    <p:animRot by="240000">
                                      <p:cBhvr>
                                        <p:cTn id="26" dur="200" fill="hold">
                                          <p:stCondLst>
                                            <p:cond delay="400"/>
                                          </p:stCondLst>
                                        </p:cTn>
                                        <p:tgtEl>
                                          <p:spTgt spid="1034"/>
                                        </p:tgtEl>
                                        <p:attrNameLst>
                                          <p:attrName>r</p:attrName>
                                        </p:attrNameLst>
                                      </p:cBhvr>
                                    </p:animRot>
                                    <p:animRot by="-240000">
                                      <p:cBhvr>
                                        <p:cTn id="27" dur="200" fill="hold">
                                          <p:stCondLst>
                                            <p:cond delay="600"/>
                                          </p:stCondLst>
                                        </p:cTn>
                                        <p:tgtEl>
                                          <p:spTgt spid="1034"/>
                                        </p:tgtEl>
                                        <p:attrNameLst>
                                          <p:attrName>r</p:attrName>
                                        </p:attrNameLst>
                                      </p:cBhvr>
                                    </p:animRot>
                                    <p:animRot by="120000">
                                      <p:cBhvr>
                                        <p:cTn id="28" dur="200" fill="hold">
                                          <p:stCondLst>
                                            <p:cond delay="800"/>
                                          </p:stCondLst>
                                        </p:cTn>
                                        <p:tgtEl>
                                          <p:spTgt spid="1034"/>
                                        </p:tgtEl>
                                        <p:attrNameLst>
                                          <p:attrName>r</p:attrName>
                                        </p:attrNameLst>
                                      </p:cBhvr>
                                    </p:animRot>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Effect transition="in" filter="fade">
                                      <p:cBhvr>
                                        <p:cTn id="33" dur="1000"/>
                                        <p:tgtEl>
                                          <p:spTgt spid="14"/>
                                        </p:tgtEl>
                                      </p:cBhvr>
                                    </p:animEffect>
                                  </p:childTnLst>
                                </p:cTn>
                              </p:par>
                              <p:par>
                                <p:cTn id="34" presetID="53"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Effect transition="in" filter="fade">
                                      <p:cBhvr>
                                        <p:cTn id="38" dur="100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Effect transition="in" filter="fade">
                                      <p:cBhvr>
                                        <p:cTn id="4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3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afterEffect">
                                  <p:stCondLst>
                                    <p:cond delay="0"/>
                                  </p:stCondLst>
                                  <p:childTnLst>
                                    <p:animEffect transition="out" filter="fade">
                                      <p:cBhvr>
                                        <p:cTn id="48" dur="500"/>
                                        <p:tgtEl>
                                          <p:spTgt spid="1034"/>
                                        </p:tgtEl>
                                      </p:cBhvr>
                                    </p:animEffect>
                                    <p:set>
                                      <p:cBhvr>
                                        <p:cTn id="49" dur="1" fill="hold">
                                          <p:stCondLst>
                                            <p:cond delay="499"/>
                                          </p:stCondLst>
                                        </p:cTn>
                                        <p:tgtEl>
                                          <p:spTgt spid="1034"/>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Effect transition="in" filter="fade">
                                      <p:cBhvr>
                                        <p:cTn id="54" dur="1000"/>
                                        <p:tgtEl>
                                          <p:spTgt spid="12"/>
                                        </p:tgtEl>
                                      </p:cBhvr>
                                    </p:animEffect>
                                  </p:childTnLst>
                                </p:cTn>
                              </p:par>
                            </p:childTnLst>
                          </p:cTn>
                        </p:par>
                      </p:childTnLst>
                    </p:cTn>
                  </p:par>
                </p:childTnLst>
              </p:cTn>
              <p:nextCondLst>
                <p:cond evt="onClick" delay="0">
                  <p:tgtEl>
                    <p:spTgt spid="1034"/>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after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Effect transition="in" filter="fade">
                                      <p:cBhvr>
                                        <p:cTn id="65" dur="1000"/>
                                        <p:tgtEl>
                                          <p:spTgt spid="13"/>
                                        </p:tgtEl>
                                      </p:cBhvr>
                                    </p:animEffect>
                                  </p:childTnLst>
                                </p:cTn>
                              </p:par>
                            </p:childTnLst>
                          </p:cTn>
                        </p:par>
                        <p:par>
                          <p:cTn id="66" fill="hold">
                            <p:stCondLst>
                              <p:cond delay="1000"/>
                            </p:stCondLst>
                            <p:childTnLst>
                              <p:par>
                                <p:cTn id="67" presetID="6" presetClass="entr" presetSubtype="32" fill="hold" nodeType="afterEffect">
                                  <p:stCondLst>
                                    <p:cond delay="0"/>
                                  </p:stCondLst>
                                  <p:childTnLst>
                                    <p:set>
                                      <p:cBhvr>
                                        <p:cTn id="68" dur="1" fill="hold">
                                          <p:stCondLst>
                                            <p:cond delay="0"/>
                                          </p:stCondLst>
                                        </p:cTn>
                                        <p:tgtEl>
                                          <p:spTgt spid="1038"/>
                                        </p:tgtEl>
                                        <p:attrNameLst>
                                          <p:attrName>style.visibility</p:attrName>
                                        </p:attrNameLst>
                                      </p:cBhvr>
                                      <p:to>
                                        <p:strVal val="visible"/>
                                      </p:to>
                                    </p:set>
                                    <p:animEffect transition="in" filter="circle(out)">
                                      <p:cBhvr>
                                        <p:cTn id="69" dur="2000"/>
                                        <p:tgtEl>
                                          <p:spTgt spid="1038"/>
                                        </p:tgtEl>
                                      </p:cBhvr>
                                    </p:animEffect>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2" name="Text Box 11"/>
          <p:cNvSpPr txBox="1">
            <a:spLocks noChangeArrowheads="1"/>
          </p:cNvSpPr>
          <p:nvPr/>
        </p:nvSpPr>
        <p:spPr bwMode="auto">
          <a:xfrm>
            <a:off x="1778000" y="304801"/>
            <a:ext cx="6375400" cy="1323975"/>
          </a:xfrm>
          <a:prstGeom prst="rect">
            <a:avLst/>
          </a:prstGeom>
          <a:noFill/>
          <a:ln w="38100">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rgbClr val="0000FF"/>
                </a:solidFill>
                <a:latin typeface="Times New Roman" panose="02020603050405020304" pitchFamily="18" charset="0"/>
              </a:rPr>
              <a:t>c)      Có vất vả mới thanh nhàn</a:t>
            </a:r>
          </a:p>
          <a:p>
            <a:pPr eaLnBrk="1" hangingPunct="1">
              <a:spcBef>
                <a:spcPct val="50000"/>
              </a:spcBef>
            </a:pPr>
            <a:r>
              <a:rPr lang="en-US" altLang="en-US" sz="3200" b="1">
                <a:solidFill>
                  <a:srgbClr val="0000FF"/>
                </a:solidFill>
                <a:latin typeface="Times New Roman" panose="02020603050405020304" pitchFamily="18" charset="0"/>
              </a:rPr>
              <a:t>Không dưng ai dễ cầm tàn che cho.     </a:t>
            </a:r>
          </a:p>
        </p:txBody>
      </p:sp>
      <p:sp>
        <p:nvSpPr>
          <p:cNvPr id="45070" name="Line 14"/>
          <p:cNvSpPr>
            <a:spLocks noChangeShapeType="1"/>
          </p:cNvSpPr>
          <p:nvPr/>
        </p:nvSpPr>
        <p:spPr bwMode="auto">
          <a:xfrm>
            <a:off x="5918200" y="1517650"/>
            <a:ext cx="533400"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 name="Picture 19" descr="hues-dan-nam-gia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8915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3"/>
          <p:cNvSpPr>
            <a:spLocks noChangeShapeType="1"/>
          </p:cNvSpPr>
          <p:nvPr/>
        </p:nvSpPr>
        <p:spPr bwMode="auto">
          <a:xfrm flipH="1">
            <a:off x="7699375" y="2438400"/>
            <a:ext cx="908050" cy="762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Rectangle 24"/>
          <p:cNvSpPr>
            <a:spLocks noChangeArrowheads="1"/>
          </p:cNvSpPr>
          <p:nvPr/>
        </p:nvSpPr>
        <p:spPr bwMode="auto">
          <a:xfrm>
            <a:off x="8610600" y="2057400"/>
            <a:ext cx="1485900" cy="7620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4000" b="1">
                <a:solidFill>
                  <a:schemeClr val="bg1"/>
                </a:solidFill>
                <a:latin typeface="Times New Roman" panose="02020603050405020304" pitchFamily="18" charset="0"/>
              </a:rPr>
              <a:t>tàn</a:t>
            </a:r>
            <a:endParaRPr lang="en-US" altLang="en-US" sz="4000" b="1">
              <a:solidFill>
                <a:schemeClr val="bg1"/>
              </a:solidFill>
              <a:latin typeface="Times New Roman" panose="02020603050405020304" pitchFamily="18" charset="0"/>
            </a:endParaRPr>
          </a:p>
        </p:txBody>
      </p:sp>
    </p:spTree>
    <p:extLst>
      <p:ext uri="{BB962C8B-B14F-4D97-AF65-F5344CB8AC3E}">
        <p14:creationId xmlns:p14="http://schemas.microsoft.com/office/powerpoint/2010/main" val="130496578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70"/>
                                        </p:tgtEl>
                                        <p:attrNameLst>
                                          <p:attrName>style.visibility</p:attrName>
                                        </p:attrNameLst>
                                      </p:cBhvr>
                                      <p:to>
                                        <p:strVal val="visible"/>
                                      </p:to>
                                    </p:set>
                                    <p:anim calcmode="lin" valueType="num">
                                      <p:cBhvr additive="base">
                                        <p:cTn id="13" dur="500" fill="hold"/>
                                        <p:tgtEl>
                                          <p:spTgt spid="45070"/>
                                        </p:tgtEl>
                                        <p:attrNameLst>
                                          <p:attrName>ppt_x</p:attrName>
                                        </p:attrNameLst>
                                      </p:cBhvr>
                                      <p:tavLst>
                                        <p:tav tm="0">
                                          <p:val>
                                            <p:strVal val="#ppt_x"/>
                                          </p:val>
                                        </p:tav>
                                        <p:tav tm="100000">
                                          <p:val>
                                            <p:strVal val="#ppt_x"/>
                                          </p:val>
                                        </p:tav>
                                      </p:tavLst>
                                    </p:anim>
                                    <p:anim calcmode="lin" valueType="num">
                                      <p:cBhvr additive="base">
                                        <p:cTn id="14" dur="500" fill="hold"/>
                                        <p:tgtEl>
                                          <p:spTgt spid="4507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051050" y="552450"/>
            <a:ext cx="7924800" cy="1200150"/>
          </a:xfrm>
          <a:prstGeom prst="rect">
            <a:avLst/>
          </a:prstGeom>
          <a:noFill/>
          <a:ln w="38100">
            <a:no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0000FF"/>
                </a:solidFill>
                <a:latin typeface="Times New Roman" panose="02020603050405020304" pitchFamily="18" charset="0"/>
              </a:rPr>
              <a:t>c)  Có vất vả mới thanh nhàn</a:t>
            </a:r>
          </a:p>
          <a:p>
            <a:pPr algn="ctr" eaLnBrk="1" hangingPunct="1"/>
            <a:r>
              <a:rPr lang="en-US" altLang="en-US" sz="3600" b="1">
                <a:solidFill>
                  <a:srgbClr val="0000FF"/>
                </a:solidFill>
                <a:latin typeface="Times New Roman" panose="02020603050405020304" pitchFamily="18" charset="0"/>
              </a:rPr>
              <a:t>Không dưng ai dễ cầm tàn che cho.     </a:t>
            </a:r>
          </a:p>
        </p:txBody>
      </p:sp>
      <p:sp>
        <p:nvSpPr>
          <p:cNvPr id="2" name="Rectangle 1"/>
          <p:cNvSpPr>
            <a:spLocks noChangeArrowheads="1"/>
          </p:cNvSpPr>
          <p:nvPr/>
        </p:nvSpPr>
        <p:spPr bwMode="auto">
          <a:xfrm>
            <a:off x="1371600" y="1958976"/>
            <a:ext cx="9448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    Phải vất vả lao động mới gặt hái được thành công. Không thể tự dưng mà thành đạt, được kính trọng, có người hầu hạ, cầm tàn, cầm lọng che cho.</a:t>
            </a:r>
          </a:p>
        </p:txBody>
      </p:sp>
      <p:sp>
        <p:nvSpPr>
          <p:cNvPr id="4" name="Rectangle 3"/>
          <p:cNvSpPr>
            <a:spLocks noChangeArrowheads="1"/>
          </p:cNvSpPr>
          <p:nvPr/>
        </p:nvSpPr>
        <p:spPr bwMode="auto">
          <a:xfrm>
            <a:off x="1447800" y="4286250"/>
            <a:ext cx="937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FF0000"/>
                </a:solidFill>
                <a:latin typeface="Times New Roman" panose="02020603050405020304" pitchFamily="18" charset="0"/>
              </a:rPr>
              <a:t>  Khuyên người ta phải vất vả mới có lúc thanh nhàn, có ngày thành đạt.</a:t>
            </a:r>
          </a:p>
        </p:txBody>
      </p:sp>
    </p:spTree>
    <p:extLst>
      <p:ext uri="{BB962C8B-B14F-4D97-AF65-F5344CB8AC3E}">
        <p14:creationId xmlns:p14="http://schemas.microsoft.com/office/powerpoint/2010/main" val="357987005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9580" name="Text Box 12"/>
          <p:cNvSpPr txBox="1">
            <a:spLocks noChangeArrowheads="1"/>
          </p:cNvSpPr>
          <p:nvPr/>
        </p:nvSpPr>
        <p:spPr bwMode="auto">
          <a:xfrm>
            <a:off x="1676400" y="939800"/>
            <a:ext cx="8991600" cy="54483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latin typeface="Times New Roman" panose="02020603050405020304" pitchFamily="18" charset="0"/>
            </a:endParaRPr>
          </a:p>
          <a:p>
            <a:pPr eaLnBrk="1" hangingPunct="1">
              <a:spcBef>
                <a:spcPct val="50000"/>
              </a:spcBef>
            </a:pPr>
            <a:r>
              <a:rPr lang="en-US" altLang="en-US" sz="4400" b="1">
                <a:latin typeface="Times New Roman" panose="02020603050405020304" pitchFamily="18" charset="0"/>
              </a:rPr>
              <a:t>G</a:t>
            </a:r>
            <a:r>
              <a:rPr lang="vi-VN" altLang="en-US" sz="4400" b="1">
                <a:latin typeface="Times New Roman" panose="02020603050405020304" pitchFamily="18" charset="0"/>
              </a:rPr>
              <a:t>ạo</a:t>
            </a:r>
            <a:r>
              <a:rPr lang="en-US" altLang="en-US" sz="4400" b="1">
                <a:latin typeface="Times New Roman" panose="02020603050405020304" pitchFamily="18" charset="0"/>
              </a:rPr>
              <a:t> </a:t>
            </a:r>
            <a:r>
              <a:rPr lang="vi-VN" altLang="en-US" sz="4400" b="1">
                <a:latin typeface="Times New Roman" panose="02020603050405020304" pitchFamily="18" charset="0"/>
              </a:rPr>
              <a:t>đ</a:t>
            </a:r>
            <a:r>
              <a:rPr lang="en-US" altLang="en-US" sz="4400" b="1">
                <a:latin typeface="Times New Roman" panose="02020603050405020304" pitchFamily="18" charset="0"/>
              </a:rPr>
              <a:t>em v</a:t>
            </a:r>
            <a:r>
              <a:rPr lang="vi-VN" altLang="en-US" sz="4400" b="1">
                <a:latin typeface="Times New Roman" panose="02020603050405020304" pitchFamily="18" charset="0"/>
              </a:rPr>
              <a:t>ào</a:t>
            </a:r>
            <a:r>
              <a:rPr lang="en-US" altLang="en-US" sz="4400" b="1">
                <a:latin typeface="Times New Roman" panose="02020603050405020304" pitchFamily="18" charset="0"/>
              </a:rPr>
              <a:t> gi</a:t>
            </a:r>
            <a:r>
              <a:rPr lang="vi-VN" altLang="en-US" sz="4400" b="1">
                <a:latin typeface="Times New Roman" panose="02020603050405020304" pitchFamily="18" charset="0"/>
              </a:rPr>
              <a:t>ã</a:t>
            </a:r>
            <a:r>
              <a:rPr lang="en-US" altLang="en-US" sz="4400" b="1">
                <a:latin typeface="Times New Roman" panose="02020603050405020304" pitchFamily="18" charset="0"/>
              </a:rPr>
              <a:t> bao </a:t>
            </a:r>
            <a:r>
              <a:rPr lang="vi-VN" altLang="en-US" sz="4400" b="1">
                <a:latin typeface="Times New Roman" panose="02020603050405020304" pitchFamily="18" charset="0"/>
              </a:rPr>
              <a:t>đ</a:t>
            </a:r>
            <a:r>
              <a:rPr lang="en-US" altLang="en-US" sz="4400" b="1">
                <a:latin typeface="Times New Roman" panose="02020603050405020304" pitchFamily="18" charset="0"/>
              </a:rPr>
              <a:t>au </a:t>
            </a:r>
            <a:r>
              <a:rPr lang="vi-VN" altLang="en-US" sz="4400" b="1">
                <a:latin typeface="Times New Roman" panose="02020603050405020304" pitchFamily="18" charset="0"/>
              </a:rPr>
              <a:t>đớn,</a:t>
            </a:r>
          </a:p>
          <a:p>
            <a:pPr eaLnBrk="1" hangingPunct="1">
              <a:spcBef>
                <a:spcPct val="50000"/>
              </a:spcBef>
            </a:pPr>
            <a:r>
              <a:rPr lang="en-US" altLang="en-US" sz="4400" b="1">
                <a:latin typeface="Times New Roman" panose="02020603050405020304" pitchFamily="18" charset="0"/>
              </a:rPr>
              <a:t>G</a:t>
            </a:r>
            <a:r>
              <a:rPr lang="vi-VN" altLang="en-US" sz="4400" b="1">
                <a:latin typeface="Times New Roman" panose="02020603050405020304" pitchFamily="18" charset="0"/>
              </a:rPr>
              <a:t>ạo</a:t>
            </a:r>
            <a:r>
              <a:rPr lang="en-US" altLang="en-US" sz="4400" b="1">
                <a:latin typeface="Times New Roman" panose="02020603050405020304" pitchFamily="18" charset="0"/>
              </a:rPr>
              <a:t> gi</a:t>
            </a:r>
            <a:r>
              <a:rPr lang="vi-VN" altLang="en-US" sz="4400" b="1">
                <a:latin typeface="Times New Roman" panose="02020603050405020304" pitchFamily="18" charset="0"/>
              </a:rPr>
              <a:t>ã</a:t>
            </a:r>
            <a:r>
              <a:rPr lang="en-US" altLang="en-US" sz="4400" b="1">
                <a:latin typeface="Times New Roman" panose="02020603050405020304" pitchFamily="18" charset="0"/>
              </a:rPr>
              <a:t> xong r</a:t>
            </a:r>
            <a:r>
              <a:rPr lang="vi-VN" altLang="en-US" sz="4400" b="1">
                <a:latin typeface="Times New Roman" panose="02020603050405020304" pitchFamily="18" charset="0"/>
              </a:rPr>
              <a:t>ồi</a:t>
            </a:r>
            <a:r>
              <a:rPr lang="en-US" altLang="en-US" sz="4400" b="1">
                <a:latin typeface="Times New Roman" panose="02020603050405020304" pitchFamily="18" charset="0"/>
              </a:rPr>
              <a:t>, tr</a:t>
            </a:r>
            <a:r>
              <a:rPr lang="vi-VN" altLang="en-US" sz="4400" b="1">
                <a:latin typeface="Times New Roman" panose="02020603050405020304" pitchFamily="18" charset="0"/>
              </a:rPr>
              <a:t>ắng</a:t>
            </a:r>
            <a:r>
              <a:rPr lang="en-US" altLang="en-US" sz="4400" b="1">
                <a:latin typeface="Times New Roman" panose="02020603050405020304" pitchFamily="18" charset="0"/>
              </a:rPr>
              <a:t> t</a:t>
            </a:r>
            <a:r>
              <a:rPr lang="vi-VN" altLang="en-US" sz="4400" b="1">
                <a:latin typeface="Times New Roman" panose="02020603050405020304" pitchFamily="18" charset="0"/>
              </a:rPr>
              <a:t>ựa</a:t>
            </a:r>
            <a:r>
              <a:rPr lang="en-US" altLang="en-US" sz="4400" b="1">
                <a:latin typeface="Times New Roman" panose="02020603050405020304" pitchFamily="18" charset="0"/>
              </a:rPr>
              <a:t> b</a:t>
            </a:r>
            <a:r>
              <a:rPr lang="vi-VN" altLang="en-US" sz="4400" b="1">
                <a:latin typeface="Times New Roman" panose="02020603050405020304" pitchFamily="18" charset="0"/>
              </a:rPr>
              <a:t>ô</a:t>
            </a:r>
            <a:r>
              <a:rPr lang="en-US" altLang="en-US" sz="4400" b="1">
                <a:latin typeface="Times New Roman" panose="02020603050405020304" pitchFamily="18" charset="0"/>
              </a:rPr>
              <a:t>ng;</a:t>
            </a:r>
          </a:p>
          <a:p>
            <a:pPr eaLnBrk="1" hangingPunct="1">
              <a:spcBef>
                <a:spcPct val="50000"/>
              </a:spcBef>
            </a:pPr>
            <a:r>
              <a:rPr lang="en-US" altLang="en-US" sz="4400" b="1">
                <a:latin typeface="Times New Roman" panose="02020603050405020304" pitchFamily="18" charset="0"/>
              </a:rPr>
              <a:t>S</a:t>
            </a:r>
            <a:r>
              <a:rPr lang="vi-VN" altLang="en-US" sz="4400" b="1">
                <a:latin typeface="Times New Roman" panose="02020603050405020304" pitchFamily="18" charset="0"/>
              </a:rPr>
              <a:t>ống</a:t>
            </a:r>
            <a:r>
              <a:rPr lang="en-US" altLang="en-US" sz="4400" b="1">
                <a:latin typeface="Times New Roman" panose="02020603050405020304" pitchFamily="18" charset="0"/>
              </a:rPr>
              <a:t> </a:t>
            </a:r>
            <a:r>
              <a:rPr lang="vi-VN" altLang="en-US" sz="4400" b="1">
                <a:latin typeface="Times New Roman" panose="02020603050405020304" pitchFamily="18" charset="0"/>
              </a:rPr>
              <a:t>ở</a:t>
            </a:r>
            <a:r>
              <a:rPr lang="en-US" altLang="en-US" sz="4400" b="1">
                <a:latin typeface="Times New Roman" panose="02020603050405020304" pitchFamily="18" charset="0"/>
              </a:rPr>
              <a:t> tr</a:t>
            </a:r>
            <a:r>
              <a:rPr lang="vi-VN" altLang="en-US" sz="4400" b="1">
                <a:latin typeface="Times New Roman" panose="02020603050405020304" pitchFamily="18" charset="0"/>
              </a:rPr>
              <a:t>ê</a:t>
            </a:r>
            <a:r>
              <a:rPr lang="en-US" altLang="en-US" sz="4400" b="1">
                <a:latin typeface="Times New Roman" panose="02020603050405020304" pitchFamily="18" charset="0"/>
              </a:rPr>
              <a:t>n </a:t>
            </a:r>
            <a:r>
              <a:rPr lang="vi-VN" altLang="en-US" sz="4400" b="1">
                <a:latin typeface="Times New Roman" panose="02020603050405020304" pitchFamily="18" charset="0"/>
              </a:rPr>
              <a:t>đời</a:t>
            </a:r>
            <a:r>
              <a:rPr lang="en-US" altLang="en-US" sz="4400" b="1">
                <a:latin typeface="Times New Roman" panose="02020603050405020304" pitchFamily="18" charset="0"/>
              </a:rPr>
              <a:t> ng</a:t>
            </a:r>
            <a:r>
              <a:rPr lang="vi-VN" altLang="en-US" sz="4400" b="1">
                <a:latin typeface="Times New Roman" panose="02020603050405020304" pitchFamily="18" charset="0"/>
              </a:rPr>
              <a:t>ười</a:t>
            </a:r>
            <a:r>
              <a:rPr lang="en-US" altLang="en-US" sz="4400" b="1">
                <a:latin typeface="Times New Roman" panose="02020603050405020304" pitchFamily="18" charset="0"/>
              </a:rPr>
              <a:t> c</a:t>
            </a:r>
            <a:r>
              <a:rPr lang="vi-VN" altLang="en-US" sz="4400" b="1">
                <a:latin typeface="Times New Roman" panose="02020603050405020304" pitchFamily="18" charset="0"/>
              </a:rPr>
              <a:t>ũng vậy,</a:t>
            </a:r>
          </a:p>
          <a:p>
            <a:pPr eaLnBrk="1" hangingPunct="1">
              <a:spcBef>
                <a:spcPct val="50000"/>
              </a:spcBef>
            </a:pPr>
            <a:r>
              <a:rPr lang="vi-VN" altLang="en-US" sz="4400" b="1">
                <a:latin typeface="Times New Roman" panose="02020603050405020304" pitchFamily="18" charset="0"/>
              </a:rPr>
              <a:t>Gian nan rèn luyện mới thành công.</a:t>
            </a:r>
            <a:endParaRPr lang="en-US" altLang="en-US" sz="4400" b="1">
              <a:latin typeface="Times New Roman" panose="02020603050405020304" pitchFamily="18" charset="0"/>
            </a:endParaRPr>
          </a:p>
          <a:p>
            <a:pPr eaLnBrk="1" hangingPunct="1">
              <a:spcBef>
                <a:spcPct val="50000"/>
              </a:spcBef>
            </a:pPr>
            <a:r>
              <a:rPr lang="en-US" altLang="en-US" sz="4400" b="1">
                <a:latin typeface="Times New Roman" panose="02020603050405020304" pitchFamily="18" charset="0"/>
              </a:rPr>
              <a:t>                              </a:t>
            </a:r>
            <a:r>
              <a:rPr lang="en-US" altLang="en-US" sz="4400" b="1" i="1">
                <a:solidFill>
                  <a:srgbClr val="FF0000"/>
                </a:solidFill>
                <a:latin typeface="Times New Roman" panose="02020603050405020304" pitchFamily="18" charset="0"/>
              </a:rPr>
              <a:t>Hồ Chí Minh</a:t>
            </a:r>
            <a:endParaRPr lang="vi-VN" altLang="en-US" sz="4400" b="1" i="1">
              <a:solidFill>
                <a:srgbClr val="FF0000"/>
              </a:solidFill>
              <a:latin typeface="Times New Roman" panose="02020603050405020304" pitchFamily="18" charset="0"/>
            </a:endParaRPr>
          </a:p>
        </p:txBody>
      </p:sp>
      <p:sp>
        <p:nvSpPr>
          <p:cNvPr id="109581" name="Text Box 13"/>
          <p:cNvSpPr txBox="1">
            <a:spLocks noChangeArrowheads="1"/>
          </p:cNvSpPr>
          <p:nvPr/>
        </p:nvSpPr>
        <p:spPr bwMode="auto">
          <a:xfrm>
            <a:off x="2566989" y="396875"/>
            <a:ext cx="6492875" cy="10302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0000FF"/>
                </a:solidFill>
                <a:latin typeface="Times New Roman" panose="02020603050405020304" pitchFamily="18" charset="0"/>
              </a:rPr>
              <a:t>NGHE TIẾNG GIÃ GẠO</a:t>
            </a:r>
          </a:p>
          <a:p>
            <a:pPr eaLnBrk="1" hangingPunct="1">
              <a:spcBef>
                <a:spcPct val="50000"/>
              </a:spcBef>
            </a:pPr>
            <a:endParaRPr lang="en-US" altLang="en-US" sz="1400" b="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39948033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9580"/>
                                        </p:tgtEl>
                                        <p:attrNameLst>
                                          <p:attrName>style.visibility</p:attrName>
                                        </p:attrNameLst>
                                      </p:cBhvr>
                                      <p:to>
                                        <p:strVal val="visible"/>
                                      </p:to>
                                    </p:set>
                                    <p:animEffect transition="in" filter="wheel(4)">
                                      <p:cBhvr>
                                        <p:cTn id="7" dur="3000"/>
                                        <p:tgtEl>
                                          <p:spTgt spid="109580"/>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09581"/>
                                        </p:tgtEl>
                                        <p:attrNameLst>
                                          <p:attrName>style.visibility</p:attrName>
                                        </p:attrNameLst>
                                      </p:cBhvr>
                                      <p:to>
                                        <p:strVal val="visible"/>
                                      </p:to>
                                    </p:set>
                                    <p:animEffect transition="in" filter="plus(in)">
                                      <p:cBhvr>
                                        <p:cTn id="10" dur="2000"/>
                                        <p:tgtEl>
                                          <p:spTgt spid="109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0" grpId="0"/>
      <p:bldP spid="10958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EFDF9"/>
            </a:gs>
            <a:gs pos="100000">
              <a:srgbClr val="B9D1C6"/>
            </a:gs>
          </a:gsLst>
          <a:path path="circle">
            <a:fillToRect l="50000" t="130000" r="50000" b="-30000"/>
          </a:path>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749" y="3303182"/>
            <a:ext cx="6876597" cy="6418157"/>
          </a:xfrm>
          <a:prstGeom prst="rect">
            <a:avLst/>
          </a:prstGeom>
        </p:spPr>
      </p:pic>
      <p:grpSp>
        <p:nvGrpSpPr>
          <p:cNvPr id="33" name="组合 32"/>
          <p:cNvGrpSpPr/>
          <p:nvPr/>
        </p:nvGrpSpPr>
        <p:grpSpPr>
          <a:xfrm>
            <a:off x="1246366" y="-19140"/>
            <a:ext cx="10952209" cy="1234179"/>
            <a:chOff x="1239791" y="-20548"/>
            <a:chExt cx="10952209" cy="896848"/>
          </a:xfrm>
        </p:grpSpPr>
        <p:sp>
          <p:nvSpPr>
            <p:cNvPr id="14" name="任意多边形 13"/>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rgbClr val="2BA8C5">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14"/>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19"/>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chemeClr val="accent6">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27"/>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rgbClr val="2BA8C5">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任意多边形 29"/>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rgbClr val="2BA8C5">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31"/>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rgbClr val="2BA8C5">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48" name="图片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12353">
            <a:off x="-803574" y="-351721"/>
            <a:ext cx="4711574" cy="2838201"/>
          </a:xfrm>
          <a:prstGeom prst="rect">
            <a:avLst/>
          </a:prstGeom>
        </p:spPr>
      </p:pic>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1654" y="317284"/>
            <a:ext cx="1564154" cy="979222"/>
          </a:xfrm>
          <a:prstGeom prst="rect">
            <a:avLst/>
          </a:prstGeom>
        </p:spPr>
      </p:pic>
      <p:grpSp>
        <p:nvGrpSpPr>
          <p:cNvPr id="3" name="组合 2"/>
          <p:cNvGrpSpPr/>
          <p:nvPr/>
        </p:nvGrpSpPr>
        <p:grpSpPr>
          <a:xfrm>
            <a:off x="3947113" y="557146"/>
            <a:ext cx="8081590" cy="5292869"/>
            <a:chOff x="3947113" y="729153"/>
            <a:chExt cx="7760040" cy="5120862"/>
          </a:xfrm>
        </p:grpSpPr>
        <p:grpSp>
          <p:nvGrpSpPr>
            <p:cNvPr id="63" name="组合 62"/>
            <p:cNvGrpSpPr/>
            <p:nvPr/>
          </p:nvGrpSpPr>
          <p:grpSpPr>
            <a:xfrm rot="18433943">
              <a:off x="10969959" y="5112820"/>
              <a:ext cx="1022398" cy="451991"/>
              <a:chOff x="3991429" y="682171"/>
              <a:chExt cx="866321" cy="660854"/>
            </a:xfrm>
            <a:solidFill>
              <a:srgbClr val="FFFF00"/>
            </a:solidFill>
          </p:grpSpPr>
          <p:sp>
            <p:nvSpPr>
              <p:cNvPr id="64" name="任意多边形 63"/>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任意多边形 64"/>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任意多边形 65"/>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67" name="组合 66"/>
            <p:cNvGrpSpPr/>
            <p:nvPr/>
          </p:nvGrpSpPr>
          <p:grpSpPr>
            <a:xfrm rot="12708805">
              <a:off x="3947113" y="1553439"/>
              <a:ext cx="495022" cy="298234"/>
              <a:chOff x="3991429" y="682171"/>
              <a:chExt cx="866321" cy="660854"/>
            </a:xfrm>
            <a:solidFill>
              <a:srgbClr val="FFFF00"/>
            </a:solidFill>
          </p:grpSpPr>
          <p:sp>
            <p:nvSpPr>
              <p:cNvPr id="68" name="任意多边形 67"/>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任意多边形 68"/>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任意多边形 69"/>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71" name="组合 70"/>
            <p:cNvGrpSpPr/>
            <p:nvPr/>
          </p:nvGrpSpPr>
          <p:grpSpPr>
            <a:xfrm rot="1784405">
              <a:off x="8332423" y="729153"/>
              <a:ext cx="290045" cy="836290"/>
              <a:chOff x="3991429" y="682171"/>
              <a:chExt cx="866321" cy="660854"/>
            </a:xfrm>
            <a:solidFill>
              <a:srgbClr val="FFFF00"/>
            </a:solidFill>
          </p:grpSpPr>
          <p:sp>
            <p:nvSpPr>
              <p:cNvPr id="73" name="任意多边形 72"/>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任意多边形 73"/>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任意多边形 74"/>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76" name="图片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324" y="5956196"/>
            <a:ext cx="3613379" cy="2176660"/>
          </a:xfrm>
          <a:prstGeom prst="rect">
            <a:avLst/>
          </a:prstGeom>
        </p:spPr>
      </p:pic>
      <p:grpSp>
        <p:nvGrpSpPr>
          <p:cNvPr id="79" name="组合 78"/>
          <p:cNvGrpSpPr/>
          <p:nvPr/>
        </p:nvGrpSpPr>
        <p:grpSpPr>
          <a:xfrm rot="15873036">
            <a:off x="-5242488" y="3709739"/>
            <a:ext cx="10952209" cy="1966651"/>
            <a:chOff x="1239791" y="-20548"/>
            <a:chExt cx="10952209" cy="896848"/>
          </a:xfrm>
        </p:grpSpPr>
        <p:sp>
          <p:nvSpPr>
            <p:cNvPr id="80" name="任意多边形 79"/>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rgbClr val="2BA8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任意多边形 80"/>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rgbClr val="2BA8C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任意多边形 81"/>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任意多边形 82"/>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rgbClr val="2BA8C5">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任意多边形 83"/>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任意多边形 84"/>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51" name="文本框 50"/>
          <p:cNvSpPr txBox="1"/>
          <p:nvPr/>
        </p:nvSpPr>
        <p:spPr>
          <a:xfrm>
            <a:off x="7830743" y="2234415"/>
            <a:ext cx="3089307" cy="1189493"/>
          </a:xfrm>
          <a:prstGeom prst="rect">
            <a:avLst/>
          </a:prstGeom>
          <a:noFill/>
        </p:spPr>
        <p:txBody>
          <a:bodyPr wrap="none" rtlCol="0">
            <a:spAutoFit/>
          </a:bodyPr>
          <a:lstStyle/>
          <a:p>
            <a:pPr lvl="0">
              <a:lnSpc>
                <a:spcPct val="150000"/>
              </a:lnSpc>
            </a:pPr>
            <a:r>
              <a:rPr lang="en-US" altLang="zh-CN" sz="5400" b="1">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 dụng</a:t>
            </a:r>
            <a:endParaRPr kumimoji="0" lang="zh-CN"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2" name="任意多边形 51"/>
          <p:cNvSpPr/>
          <p:nvPr/>
        </p:nvSpPr>
        <p:spPr>
          <a:xfrm>
            <a:off x="3946365" y="1379389"/>
            <a:ext cx="3537780" cy="3768187"/>
          </a:xfrm>
          <a:custGeom>
            <a:avLst/>
            <a:gdLst>
              <a:gd name="connsiteX0" fmla="*/ 734173 w 1909890"/>
              <a:gd name="connsiteY0" fmla="*/ 1981294 h 2179510"/>
              <a:gd name="connsiteX1" fmla="*/ 734173 w 1909890"/>
              <a:gd name="connsiteY1" fmla="*/ 1917125 h 2179510"/>
              <a:gd name="connsiteX2" fmla="*/ 28321 w 1909890"/>
              <a:gd name="connsiteY2" fmla="*/ 665841 h 2179510"/>
              <a:gd name="connsiteX3" fmla="*/ 1841079 w 1909890"/>
              <a:gd name="connsiteY3" fmla="*/ 56241 h 2179510"/>
              <a:gd name="connsiteX4" fmla="*/ 1456068 w 1909890"/>
              <a:gd name="connsiteY4" fmla="*/ 2045462 h 2179510"/>
              <a:gd name="connsiteX5" fmla="*/ 734173 w 1909890"/>
              <a:gd name="connsiteY5" fmla="*/ 1981294 h 2179510"/>
              <a:gd name="connsiteX0" fmla="*/ 734173 w 2155149"/>
              <a:gd name="connsiteY0" fmla="*/ 1981294 h 2056677"/>
              <a:gd name="connsiteX1" fmla="*/ 734173 w 2155149"/>
              <a:gd name="connsiteY1" fmla="*/ 1917125 h 2056677"/>
              <a:gd name="connsiteX2" fmla="*/ 28321 w 2155149"/>
              <a:gd name="connsiteY2" fmla="*/ 665841 h 2056677"/>
              <a:gd name="connsiteX3" fmla="*/ 1841079 w 2155149"/>
              <a:gd name="connsiteY3" fmla="*/ 56241 h 2056677"/>
              <a:gd name="connsiteX4" fmla="*/ 2081710 w 2155149"/>
              <a:gd name="connsiteY4" fmla="*/ 1516072 h 2056677"/>
              <a:gd name="connsiteX5" fmla="*/ 734173 w 2155149"/>
              <a:gd name="connsiteY5" fmla="*/ 1981294 h 2056677"/>
              <a:gd name="connsiteX0" fmla="*/ 943803 w 2142275"/>
              <a:gd name="connsiteY0" fmla="*/ 2013378 h 2074934"/>
              <a:gd name="connsiteX1" fmla="*/ 735255 w 2142275"/>
              <a:gd name="connsiteY1" fmla="*/ 1917125 h 2074934"/>
              <a:gd name="connsiteX2" fmla="*/ 29403 w 2142275"/>
              <a:gd name="connsiteY2" fmla="*/ 665841 h 2074934"/>
              <a:gd name="connsiteX3" fmla="*/ 1842161 w 2142275"/>
              <a:gd name="connsiteY3" fmla="*/ 56241 h 2074934"/>
              <a:gd name="connsiteX4" fmla="*/ 2082792 w 2142275"/>
              <a:gd name="connsiteY4" fmla="*/ 1516072 h 2074934"/>
              <a:gd name="connsiteX5" fmla="*/ 943803 w 2142275"/>
              <a:gd name="connsiteY5" fmla="*/ 2013378 h 2074934"/>
              <a:gd name="connsiteX0" fmla="*/ 966401 w 2164873"/>
              <a:gd name="connsiteY0" fmla="*/ 2013188 h 2066708"/>
              <a:gd name="connsiteX1" fmla="*/ 533264 w 2164873"/>
              <a:gd name="connsiteY1" fmla="*/ 1900893 h 2066708"/>
              <a:gd name="connsiteX2" fmla="*/ 52001 w 2164873"/>
              <a:gd name="connsiteY2" fmla="*/ 665651 h 2066708"/>
              <a:gd name="connsiteX3" fmla="*/ 1864759 w 2164873"/>
              <a:gd name="connsiteY3" fmla="*/ 56051 h 2066708"/>
              <a:gd name="connsiteX4" fmla="*/ 2105390 w 2164873"/>
              <a:gd name="connsiteY4" fmla="*/ 1515882 h 2066708"/>
              <a:gd name="connsiteX5" fmla="*/ 966401 w 2164873"/>
              <a:gd name="connsiteY5" fmla="*/ 2013188 h 2066708"/>
              <a:gd name="connsiteX0" fmla="*/ 1177391 w 2152317"/>
              <a:gd name="connsiteY0" fmla="*/ 2061314 h 2100178"/>
              <a:gd name="connsiteX1" fmla="*/ 535706 w 2152317"/>
              <a:gd name="connsiteY1" fmla="*/ 1900893 h 2100178"/>
              <a:gd name="connsiteX2" fmla="*/ 54443 w 2152317"/>
              <a:gd name="connsiteY2" fmla="*/ 665651 h 2100178"/>
              <a:gd name="connsiteX3" fmla="*/ 1867201 w 2152317"/>
              <a:gd name="connsiteY3" fmla="*/ 56051 h 2100178"/>
              <a:gd name="connsiteX4" fmla="*/ 2107832 w 2152317"/>
              <a:gd name="connsiteY4" fmla="*/ 1515882 h 2100178"/>
              <a:gd name="connsiteX5" fmla="*/ 1177391 w 2152317"/>
              <a:gd name="connsiteY5" fmla="*/ 2061314 h 2100178"/>
              <a:gd name="connsiteX0" fmla="*/ 1177391 w 2152317"/>
              <a:gd name="connsiteY0" fmla="*/ 2061314 h 2292492"/>
              <a:gd name="connsiteX1" fmla="*/ 535706 w 2152317"/>
              <a:gd name="connsiteY1" fmla="*/ 1900893 h 2292492"/>
              <a:gd name="connsiteX2" fmla="*/ 54443 w 2152317"/>
              <a:gd name="connsiteY2" fmla="*/ 665651 h 2292492"/>
              <a:gd name="connsiteX3" fmla="*/ 1867201 w 2152317"/>
              <a:gd name="connsiteY3" fmla="*/ 56051 h 2292492"/>
              <a:gd name="connsiteX4" fmla="*/ 2107832 w 2152317"/>
              <a:gd name="connsiteY4" fmla="*/ 1515882 h 2292492"/>
              <a:gd name="connsiteX5" fmla="*/ 1177391 w 2152317"/>
              <a:gd name="connsiteY5" fmla="*/ 2061314 h 229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317" h="2292492">
                <a:moveTo>
                  <a:pt x="1177391" y="2061314"/>
                </a:moveTo>
                <a:cubicBezTo>
                  <a:pt x="1621223" y="2558619"/>
                  <a:pt x="722864" y="2133503"/>
                  <a:pt x="535706" y="1900893"/>
                </a:cubicBezTo>
                <a:cubicBezTo>
                  <a:pt x="348548" y="1668283"/>
                  <a:pt x="-167473" y="973125"/>
                  <a:pt x="54443" y="665651"/>
                </a:cubicBezTo>
                <a:cubicBezTo>
                  <a:pt x="276359" y="358177"/>
                  <a:pt x="1629243" y="-173886"/>
                  <a:pt x="1867201" y="56051"/>
                </a:cubicBezTo>
                <a:cubicBezTo>
                  <a:pt x="2105159" y="285988"/>
                  <a:pt x="2222800" y="1181672"/>
                  <a:pt x="2107832" y="1515882"/>
                </a:cubicBezTo>
                <a:cubicBezTo>
                  <a:pt x="1992864" y="1850092"/>
                  <a:pt x="733559" y="1564009"/>
                  <a:pt x="1177391" y="2061314"/>
                </a:cubicBezTo>
                <a:close/>
              </a:path>
            </a:pathLst>
          </a:custGeom>
          <a:blipFill dpi="0" rotWithShape="1">
            <a:blip r:embed="rId7"/>
            <a:srcRect/>
            <a:stretch>
              <a:fillRect/>
            </a:stretch>
          </a:blipFill>
          <a:ln>
            <a:solidFill>
              <a:srgbClr val="E2BD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TextBox 36"/>
          <p:cNvSpPr txBox="1">
            <a:spLocks noChangeArrowheads="1"/>
          </p:cNvSpPr>
          <p:nvPr/>
        </p:nvSpPr>
        <p:spPr bwMode="auto">
          <a:xfrm>
            <a:off x="4262953" y="4326254"/>
            <a:ext cx="7923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Qua bài học này em học được điều gì?  </a:t>
            </a:r>
          </a:p>
        </p:txBody>
      </p:sp>
    </p:spTree>
    <p:extLst>
      <p:ext uri="{BB962C8B-B14F-4D97-AF65-F5344CB8AC3E}">
        <p14:creationId xmlns:p14="http://schemas.microsoft.com/office/powerpoint/2010/main" val="3889496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
                                        </p:tgtEl>
                                      </p:cBhvr>
                                    </p:animEffect>
                                    <p:animScale>
                                      <p:cBhvr>
                                        <p:cTn id="28" dur="250" autoRev="1" fill="hold"/>
                                        <p:tgtEl>
                                          <p:spTgt spid="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1000"/>
                                        <p:tgtEl>
                                          <p:spTgt spid="76"/>
                                        </p:tgtEl>
                                      </p:cBhvr>
                                    </p:animEffect>
                                    <p:anim calcmode="lin" valueType="num">
                                      <p:cBhvr>
                                        <p:cTn id="34" dur="1000" fill="hold"/>
                                        <p:tgtEl>
                                          <p:spTgt spid="76"/>
                                        </p:tgtEl>
                                        <p:attrNameLst>
                                          <p:attrName>ppt_x</p:attrName>
                                        </p:attrNameLst>
                                      </p:cBhvr>
                                      <p:tavLst>
                                        <p:tav tm="0">
                                          <p:val>
                                            <p:strVal val="#ppt_x"/>
                                          </p:val>
                                        </p:tav>
                                        <p:tav tm="100000">
                                          <p:val>
                                            <p:strVal val="#ppt_x"/>
                                          </p:val>
                                        </p:tav>
                                      </p:tavLst>
                                    </p:anim>
                                    <p:anim calcmode="lin" valueType="num">
                                      <p:cBhvr>
                                        <p:cTn id="35" dur="1000" fill="hold"/>
                                        <p:tgtEl>
                                          <p:spTgt spid="7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51"/>
                                        </p:tgtEl>
                                        <p:attrNameLst>
                                          <p:attrName>style.visibility</p:attrName>
                                        </p:attrNameLst>
                                      </p:cBhvr>
                                      <p:to>
                                        <p:strVal val="visible"/>
                                      </p:to>
                                    </p:set>
                                    <p:anim calcmode="lin" valueType="num">
                                      <p:cBhvr>
                                        <p:cTn id="45" dur="5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1"/>
                                        </p:tgtEl>
                                        <p:attrNameLst>
                                          <p:attrName>ppt_y</p:attrName>
                                        </p:attrNameLst>
                                      </p:cBhvr>
                                      <p:tavLst>
                                        <p:tav tm="0">
                                          <p:val>
                                            <p:strVal val="#ppt_y"/>
                                          </p:val>
                                        </p:tav>
                                        <p:tav tm="100000">
                                          <p:val>
                                            <p:strVal val="#ppt_y"/>
                                          </p:val>
                                        </p:tav>
                                      </p:tavLst>
                                    </p:anim>
                                    <p:anim calcmode="lin" valueType="num">
                                      <p:cBhvr>
                                        <p:cTn id="47" dur="5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7">
                                            <p:txEl>
                                              <p:pRg st="0" end="0"/>
                                            </p:txEl>
                                          </p:spTgt>
                                        </p:tgtEl>
                                        <p:attrNameLst>
                                          <p:attrName>style.visibility</p:attrName>
                                        </p:attrNameLst>
                                      </p:cBhvr>
                                      <p:to>
                                        <p:strVal val="visible"/>
                                      </p:to>
                                    </p:set>
                                    <p:animEffect transition="in" filter="fade">
                                      <p:cBhvr>
                                        <p:cTn id="54" dur="20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7"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5000">
              <a:srgbClr val="1CBA89"/>
            </a:gs>
            <a:gs pos="100000">
              <a:srgbClr val="145C6A"/>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9642" y="401549"/>
            <a:ext cx="3250067" cy="2142421"/>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989" y="2848463"/>
            <a:ext cx="1396941" cy="841502"/>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0" y="2316905"/>
            <a:ext cx="2983715" cy="1797357"/>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84" y="-448361"/>
            <a:ext cx="2445503" cy="1082807"/>
          </a:xfrm>
          <a:prstGeom prst="rect">
            <a:avLst/>
          </a:prstGeom>
        </p:spPr>
      </p:pic>
      <p:grpSp>
        <p:nvGrpSpPr>
          <p:cNvPr id="2" name="组合 1"/>
          <p:cNvGrpSpPr/>
          <p:nvPr/>
        </p:nvGrpSpPr>
        <p:grpSpPr>
          <a:xfrm>
            <a:off x="1913606" y="464823"/>
            <a:ext cx="6134697" cy="1660361"/>
            <a:chOff x="2783367" y="517867"/>
            <a:chExt cx="5707767" cy="1544812"/>
          </a:xfrm>
        </p:grpSpPr>
        <p:grpSp>
          <p:nvGrpSpPr>
            <p:cNvPr id="33" name="组合 32"/>
            <p:cNvGrpSpPr/>
            <p:nvPr/>
          </p:nvGrpSpPr>
          <p:grpSpPr>
            <a:xfrm rot="18433943">
              <a:off x="7753940" y="803070"/>
              <a:ext cx="1022398" cy="451991"/>
              <a:chOff x="3991429" y="682171"/>
              <a:chExt cx="866321" cy="660854"/>
            </a:xfrm>
            <a:solidFill>
              <a:srgbClr val="FFFF00"/>
            </a:solidFill>
          </p:grpSpPr>
          <p:sp>
            <p:nvSpPr>
              <p:cNvPr id="34" name="任意多边形 33"/>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任意多边形 34"/>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任意多边形 35"/>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37" name="组合 36"/>
            <p:cNvGrpSpPr/>
            <p:nvPr/>
          </p:nvGrpSpPr>
          <p:grpSpPr>
            <a:xfrm rot="16673632">
              <a:off x="7168623" y="1110616"/>
              <a:ext cx="495022" cy="298234"/>
              <a:chOff x="3991429" y="682171"/>
              <a:chExt cx="866321" cy="660854"/>
            </a:xfrm>
            <a:solidFill>
              <a:srgbClr val="FFFF00"/>
            </a:solidFill>
          </p:grpSpPr>
          <p:sp>
            <p:nvSpPr>
              <p:cNvPr id="38" name="任意多边形 37"/>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任意多边形 38"/>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任意多边形 39"/>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1" name="组合 40"/>
            <p:cNvGrpSpPr/>
            <p:nvPr/>
          </p:nvGrpSpPr>
          <p:grpSpPr>
            <a:xfrm rot="18558265">
              <a:off x="3056489" y="1499512"/>
              <a:ext cx="290045" cy="836290"/>
              <a:chOff x="3991429" y="682171"/>
              <a:chExt cx="866321" cy="660854"/>
            </a:xfrm>
            <a:solidFill>
              <a:srgbClr val="FFFF00"/>
            </a:solidFill>
          </p:grpSpPr>
          <p:sp>
            <p:nvSpPr>
              <p:cNvPr id="42" name="任意多边形 41"/>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任意多边形 42"/>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任意多边形 43"/>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28" name="文本框 27"/>
          <p:cNvSpPr txBox="1"/>
          <p:nvPr/>
        </p:nvSpPr>
        <p:spPr>
          <a:xfrm>
            <a:off x="2952166" y="1397502"/>
            <a:ext cx="5875327" cy="2292935"/>
          </a:xfrm>
          <a:prstGeom prst="rect">
            <a:avLst/>
          </a:prstGeom>
          <a:effectLst>
            <a:outerShdw blurRad="266700" dist="241300" dir="5400000" algn="t" rotWithShape="0">
              <a:prstClr val="black">
                <a:alpha val="40000"/>
              </a:prstClr>
            </a:outerShdw>
          </a:effectLst>
        </p:spPr>
        <p:txBody>
          <a:bodyPr wrap="none" rtlCol="0">
            <a:spAutoFit/>
            <a:scene3d>
              <a:camera prst="orthographicFront"/>
              <a:lightRig rig="threePt" dir="t"/>
            </a:scene3d>
            <a:sp3d>
              <a:bevelT w="330200"/>
            </a:sp3d>
          </a:bodyPr>
          <a:lstStyle>
            <a:defPPr>
              <a:defRPr lang="zh-CN"/>
            </a:defPPr>
            <a:lvl1pPr algn="ctr">
              <a:defRPr sz="14300">
                <a:solidFill>
                  <a:schemeClr val="bg1"/>
                </a:solidFill>
                <a:latin typeface="方正少儿简体" panose="03000509000000000000" pitchFamily="65" charset="-122"/>
                <a:ea typeface="方正少儿简体" panose="03000509000000000000" pitchFamily="65" charset="-122"/>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300" b="0" i="0" u="none" strike="noStrike" kern="1200" cap="none" spc="-300" normalizeH="0" baseline="0" noProof="0" smtClean="0">
                <a:ln>
                  <a:noFill/>
                </a:ln>
                <a:solidFill>
                  <a:prstClr val="white"/>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DẶN</a:t>
            </a:r>
            <a:r>
              <a:rPr kumimoji="0" lang="en-US" altLang="zh-CN" sz="14300" b="0" i="0" u="none" strike="noStrike" kern="1200" cap="none" spc="-300" normalizeH="0" noProof="0" smtClean="0">
                <a:ln>
                  <a:noFill/>
                </a:ln>
                <a:solidFill>
                  <a:prstClr val="white"/>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rPr>
              <a:t> DÒ</a:t>
            </a:r>
            <a:endParaRPr kumimoji="0" lang="zh-CN" altLang="en-US" sz="14300" b="0" i="0" u="none" strike="noStrike" kern="1200" cap="none" spc="-3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85763" flipH="1">
            <a:off x="3348980" y="3179428"/>
            <a:ext cx="6061028" cy="6087266"/>
          </a:xfrm>
          <a:prstGeom prst="rect">
            <a:avLst/>
          </a:prstGeom>
        </p:spPr>
      </p:pic>
    </p:spTree>
    <p:extLst>
      <p:ext uri="{BB962C8B-B14F-4D97-AF65-F5344CB8AC3E}">
        <p14:creationId xmlns:p14="http://schemas.microsoft.com/office/powerpoint/2010/main" val="2630194982"/>
      </p:ext>
    </p:extLst>
  </p:cSld>
  <p:clrMapOvr>
    <a:masterClrMapping/>
  </p:clrMapOvr>
  <mc:AlternateContent xmlns:mc="http://schemas.openxmlformats.org/markup-compatibility/2006" xmlns:p14="http://schemas.microsoft.com/office/powerpoint/2010/main">
    <mc:Choice Requires="p14">
      <p:transition spd="slow" p14:dur="4000" advTm="8000"/>
    </mc:Choice>
    <mc:Fallback xmlns="">
      <p:transition spd="slow" advTm="8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50000">
                                          <p:cBhvr additive="base">
                                            <p:cTn id="7" dur="20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8" dur="2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14:presetBounceEnd="52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52000">
                                          <p:cBhvr additive="base">
                                            <p:cTn id="13" dur="1250" fill="hold"/>
                                            <p:tgtEl>
                                              <p:spTgt spid="21"/>
                                            </p:tgtEl>
                                            <p:attrNameLst>
                                              <p:attrName>ppt_x</p:attrName>
                                            </p:attrNameLst>
                                          </p:cBhvr>
                                          <p:tavLst>
                                            <p:tav tm="0">
                                              <p:val>
                                                <p:strVal val="1+#ppt_w/2"/>
                                              </p:val>
                                            </p:tav>
                                            <p:tav tm="100000">
                                              <p:val>
                                                <p:strVal val="#ppt_x"/>
                                              </p:val>
                                            </p:tav>
                                          </p:tavLst>
                                        </p:anim>
                                        <p:anim calcmode="lin" valueType="num" p14:bounceEnd="52000">
                                          <p:cBhvr additive="base">
                                            <p:cTn id="14"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50000">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14:bounceEnd="50000">
                                          <p:cBhvr additive="base">
                                            <p:cTn id="19"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14:presetBounceEnd="69000">
                                      <p:stCondLst>
                                        <p:cond delay="0"/>
                                      </p:stCondLst>
                                      <p:childTnLst>
                                        <p:animRot by="-21600000" p14:bounceEnd="69000">
                                          <p:cBhvr>
                                            <p:cTn id="24" dur="3000" fill="hold"/>
                                            <p:tgtEl>
                                              <p:spTgt spid="29"/>
                                            </p:tgtEl>
                                            <p:attrNameLst>
                                              <p:attrName>r</p:attrName>
                                            </p:attrNameLst>
                                          </p:cBhvr>
                                        </p:animRo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par>
                              <p:cTn id="31" fill="hold">
                                <p:stCondLst>
                                  <p:cond delay="3500"/>
                                </p:stCondLst>
                                <p:childTnLst>
                                  <p:par>
                                    <p:cTn id="32" presetID="26" presetClass="emph" presetSubtype="0" fill="hold" grpId="1" nodeType="afterEffect">
                                      <p:stCondLst>
                                        <p:cond delay="0"/>
                                      </p:stCondLst>
                                      <p:childTnLst>
                                        <p:animEffect transition="out" filter="fade">
                                          <p:cBhvr>
                                            <p:cTn id="33" dur="500" tmFilter="0, 0; .2, .5; .8, .5; 1, 0"/>
                                            <p:tgtEl>
                                              <p:spTgt spid="28"/>
                                            </p:tgtEl>
                                          </p:cBhvr>
                                        </p:animEffect>
                                        <p:animScale>
                                          <p:cBhvr>
                                            <p:cTn id="34" dur="250" autoRev="1" fill="hold"/>
                                            <p:tgtEl>
                                              <p:spTgt spid="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1+#ppt_w/2"/>
                                              </p:val>
                                            </p:tav>
                                            <p:tav tm="100000">
                                              <p:val>
                                                <p:strVal val="#ppt_x"/>
                                              </p:val>
                                            </p:tav>
                                          </p:tavLst>
                                        </p:anim>
                                        <p:anim calcmode="lin" valueType="num">
                                          <p:cBhvr additive="base">
                                            <p:cTn id="8" dur="2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250" fill="hold"/>
                                            <p:tgtEl>
                                              <p:spTgt spid="21"/>
                                            </p:tgtEl>
                                            <p:attrNameLst>
                                              <p:attrName>ppt_x</p:attrName>
                                            </p:attrNameLst>
                                          </p:cBhvr>
                                          <p:tavLst>
                                            <p:tav tm="0">
                                              <p:val>
                                                <p:strVal val="1+#ppt_w/2"/>
                                              </p:val>
                                            </p:tav>
                                            <p:tav tm="100000">
                                              <p:val>
                                                <p:strVal val="#ppt_x"/>
                                              </p:val>
                                            </p:tav>
                                          </p:tavLst>
                                        </p:anim>
                                        <p:anim calcmode="lin" valueType="num">
                                          <p:cBhvr additive="base">
                                            <p:cTn id="14"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3000" fill="hold"/>
                                            <p:tgtEl>
                                              <p:spTgt spid="29"/>
                                            </p:tgtEl>
                                            <p:attrNameLst>
                                              <p:attrName>r</p:attrName>
                                            </p:attrNameLst>
                                          </p:cBhvr>
                                        </p:animRo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par>
                              <p:cTn id="31" fill="hold">
                                <p:stCondLst>
                                  <p:cond delay="3500"/>
                                </p:stCondLst>
                                <p:childTnLst>
                                  <p:par>
                                    <p:cTn id="32" presetID="26" presetClass="emph" presetSubtype="0" fill="hold" grpId="1" nodeType="afterEffect">
                                      <p:stCondLst>
                                        <p:cond delay="0"/>
                                      </p:stCondLst>
                                      <p:childTnLst>
                                        <p:animEffect transition="out" filter="fade">
                                          <p:cBhvr>
                                            <p:cTn id="33" dur="500" tmFilter="0, 0; .2, .5; .8, .5; 1, 0"/>
                                            <p:tgtEl>
                                              <p:spTgt spid="28"/>
                                            </p:tgtEl>
                                          </p:cBhvr>
                                        </p:animEffect>
                                        <p:animScale>
                                          <p:cBhvr>
                                            <p:cTn id="34" dur="250" autoRev="1" fill="hold"/>
                                            <p:tgtEl>
                                              <p:spTgt spid="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ai">
            <a:extLst>
              <a:ext uri="{FF2B5EF4-FFF2-40B4-BE49-F238E27FC236}">
                <a16:creationId xmlns:a16="http://schemas.microsoft.com/office/drawing/2014/main" id="{0CD62C29-A2A1-442B-AB6F-27885B1DB387}"/>
              </a:ext>
            </a:extLst>
          </p:cNvPr>
          <p:cNvSpPr/>
          <p:nvPr/>
        </p:nvSpPr>
        <p:spPr>
          <a:xfrm>
            <a:off x="941785" y="2661646"/>
            <a:ext cx="5668565" cy="1467100"/>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a:defRPr/>
            </a:pPr>
            <a:r>
              <a:rPr lang="en-US" altLang="zh-CN" sz="2800">
                <a:solidFill>
                  <a:srgbClr val="0000FF"/>
                </a:solidFill>
                <a:latin typeface="Times New Roman" panose="02020603050405020304" pitchFamily="18" charset="0"/>
                <a:cs typeface="Times New Roman" panose="02020603050405020304" pitchFamily="18" charset="0"/>
              </a:rPr>
              <a:t>Tính từ là những từ miêu tả </a:t>
            </a:r>
            <a:r>
              <a:rPr lang="en-US" altLang="zh-CN" sz="2800" smtClean="0">
                <a:solidFill>
                  <a:srgbClr val="0000FF"/>
                </a:solidFill>
                <a:latin typeface="Times New Roman" panose="02020603050405020304" pitchFamily="18" charset="0"/>
                <a:cs typeface="Times New Roman" panose="02020603050405020304" pitchFamily="18" charset="0"/>
              </a:rPr>
              <a:t>tính </a:t>
            </a:r>
            <a:r>
              <a:rPr lang="en-US" altLang="zh-CN" sz="2800">
                <a:solidFill>
                  <a:srgbClr val="0000FF"/>
                </a:solidFill>
                <a:latin typeface="Times New Roman" panose="02020603050405020304" pitchFamily="18" charset="0"/>
                <a:cs typeface="Times New Roman" panose="02020603050405020304" pitchFamily="18" charset="0"/>
              </a:rPr>
              <a:t>chất của sự vật, hoạt động, trạng thái, </a:t>
            </a:r>
            <a:r>
              <a:rPr lang="en-US" altLang="zh-CN" sz="2800" smtClean="0">
                <a:solidFill>
                  <a:srgbClr val="0000FF"/>
                </a:solidFill>
                <a:latin typeface="Times New Roman" panose="02020603050405020304" pitchFamily="18" charset="0"/>
                <a:cs typeface="Times New Roman" panose="02020603050405020304" pitchFamily="18" charset="0"/>
              </a:rPr>
              <a:t>…</a:t>
            </a:r>
            <a:endParaRPr lang="en-US" altLang="zh-CN" sz="2800" i="1">
              <a:solidFill>
                <a:srgbClr val="0000FF"/>
              </a:solidFill>
              <a:latin typeface="Times New Roman" panose="02020603050405020304" pitchFamily="18" charset="0"/>
              <a:cs typeface="Times New Roman" panose="02020603050405020304" pitchFamily="18" charset="0"/>
            </a:endParaRPr>
          </a:p>
        </p:txBody>
      </p:sp>
      <p:sp>
        <p:nvSpPr>
          <p:cNvPr id="12" name="Đúng">
            <a:extLst>
              <a:ext uri="{FF2B5EF4-FFF2-40B4-BE49-F238E27FC236}">
                <a16:creationId xmlns:a16="http://schemas.microsoft.com/office/drawing/2014/main" id="{59061DBD-CEED-40D7-9FC5-7D8749BA0102}"/>
              </a:ext>
            </a:extLst>
          </p:cNvPr>
          <p:cNvSpPr/>
          <p:nvPr/>
        </p:nvSpPr>
        <p:spPr>
          <a:xfrm>
            <a:off x="7013400" y="2563127"/>
            <a:ext cx="5178600" cy="1565619"/>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a:defRPr/>
            </a:pPr>
            <a:r>
              <a:rPr lang="en-US" altLang="zh-CN" sz="2800">
                <a:solidFill>
                  <a:srgbClr val="0000FF"/>
                </a:solidFill>
                <a:latin typeface="Times New Roman" panose="02020603050405020304" pitchFamily="18" charset="0"/>
                <a:cs typeface="Times New Roman" panose="02020603050405020304" pitchFamily="18" charset="0"/>
              </a:rPr>
              <a:t>Tính từ là những từ miêu tả đặc điểm hoặc tính chất của sự vật, hoạt động, trạng thái, </a:t>
            </a:r>
            <a:r>
              <a:rPr lang="en-US" altLang="zh-CN" sz="2800" smtClean="0">
                <a:solidFill>
                  <a:srgbClr val="0000FF"/>
                </a:solidFill>
                <a:latin typeface="Times New Roman" panose="02020603050405020304" pitchFamily="18" charset="0"/>
                <a:cs typeface="Times New Roman" panose="02020603050405020304" pitchFamily="18" charset="0"/>
              </a:rPr>
              <a:t>…</a:t>
            </a:r>
            <a:endParaRPr lang="en-US" altLang="zh-CN" sz="2800" i="1">
              <a:solidFill>
                <a:srgbClr val="0000FF"/>
              </a:solidFill>
              <a:latin typeface="Times New Roman" panose="02020603050405020304" pitchFamily="18" charset="0"/>
              <a:cs typeface="Times New Roman" panose="02020603050405020304" pitchFamily="18" charset="0"/>
            </a:endParaRPr>
          </a:p>
        </p:txBody>
      </p:sp>
      <p:sp>
        <p:nvSpPr>
          <p:cNvPr id="14" name="Câu hỏi">
            <a:extLst>
              <a:ext uri="{FF2B5EF4-FFF2-40B4-BE49-F238E27FC236}">
                <a16:creationId xmlns:a16="http://schemas.microsoft.com/office/drawing/2014/main" id="{DACAE7E7-DAF3-47DE-8641-893955FEB74A}"/>
              </a:ext>
            </a:extLst>
          </p:cNvPr>
          <p:cNvSpPr/>
          <p:nvPr/>
        </p:nvSpPr>
        <p:spPr>
          <a:xfrm>
            <a:off x="1524000" y="381001"/>
            <a:ext cx="9144000" cy="1276350"/>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lvl="0" algn="ctr"/>
            <a:r>
              <a:rPr lang="en-US" altLang="zh-CN" sz="4800" b="1" smtClean="0">
                <a:latin typeface="Times New Roman" panose="02020603050405020304" pitchFamily="18" charset="0"/>
                <a:cs typeface="Times New Roman" panose="02020603050405020304" pitchFamily="18" charset="0"/>
              </a:rPr>
              <a:t>Thế nào là tính từ?</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679129-FFF4-431E-B2E7-849DE75741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3" t="7037" r="48518" b="44074"/>
          <a:stretch/>
        </p:blipFill>
        <p:spPr>
          <a:xfrm>
            <a:off x="10925487" y="2712679"/>
            <a:ext cx="1266513" cy="1266513"/>
          </a:xfrm>
          <a:prstGeom prst="rect">
            <a:avLst/>
          </a:prstGeom>
        </p:spPr>
      </p:pic>
      <p:pic>
        <p:nvPicPr>
          <p:cNvPr id="16" name="Picture 15">
            <a:extLst>
              <a:ext uri="{FF2B5EF4-FFF2-40B4-BE49-F238E27FC236}">
                <a16:creationId xmlns:a16="http://schemas.microsoft.com/office/drawing/2014/main" id="{6A19D377-32EF-45F0-A424-4E33BB5929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18" t="45339" r="1993" b="5772"/>
          <a:stretch/>
        </p:blipFill>
        <p:spPr>
          <a:xfrm>
            <a:off x="5961780" y="2979086"/>
            <a:ext cx="1266513" cy="1052853"/>
          </a:xfrm>
          <a:prstGeom prst="rect">
            <a:avLst/>
          </a:prstGeom>
        </p:spPr>
      </p:pic>
      <p:sp>
        <p:nvSpPr>
          <p:cNvPr id="18" name="Sai">
            <a:extLst>
              <a:ext uri="{FF2B5EF4-FFF2-40B4-BE49-F238E27FC236}">
                <a16:creationId xmlns:a16="http://schemas.microsoft.com/office/drawing/2014/main" id="{6F6E4B2A-CCFB-4059-838F-4D11C4CDDBC1}"/>
              </a:ext>
            </a:extLst>
          </p:cNvPr>
          <p:cNvSpPr/>
          <p:nvPr/>
        </p:nvSpPr>
        <p:spPr>
          <a:xfrm>
            <a:off x="1032309" y="4750292"/>
            <a:ext cx="5577535" cy="1650508"/>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a:defRPr/>
            </a:pPr>
            <a:r>
              <a:rPr lang="en-US" altLang="zh-CN" sz="2800">
                <a:solidFill>
                  <a:srgbClr val="0000FF"/>
                </a:solidFill>
                <a:latin typeface="Times New Roman" panose="02020603050405020304" pitchFamily="18" charset="0"/>
                <a:cs typeface="Times New Roman" panose="02020603050405020304" pitchFamily="18" charset="0"/>
              </a:rPr>
              <a:t>Tính từ là những từ miêu tả </a:t>
            </a:r>
            <a:r>
              <a:rPr lang="en-US" altLang="zh-CN" sz="2800" smtClean="0">
                <a:solidFill>
                  <a:srgbClr val="0000FF"/>
                </a:solidFill>
                <a:latin typeface="Times New Roman" panose="02020603050405020304" pitchFamily="18" charset="0"/>
                <a:cs typeface="Times New Roman" panose="02020603050405020304" pitchFamily="18" charset="0"/>
              </a:rPr>
              <a:t>đặc điểm </a:t>
            </a:r>
            <a:r>
              <a:rPr lang="en-US" altLang="zh-CN" sz="2800">
                <a:solidFill>
                  <a:srgbClr val="0000FF"/>
                </a:solidFill>
                <a:latin typeface="Times New Roman" panose="02020603050405020304" pitchFamily="18" charset="0"/>
                <a:cs typeface="Times New Roman" panose="02020603050405020304" pitchFamily="18" charset="0"/>
              </a:rPr>
              <a:t>của sự vật, hoạt động, trạng thái, </a:t>
            </a:r>
            <a:r>
              <a:rPr lang="en-US" altLang="zh-CN" sz="2800" smtClean="0">
                <a:solidFill>
                  <a:srgbClr val="0000FF"/>
                </a:solidFill>
                <a:latin typeface="Times New Roman" panose="02020603050405020304" pitchFamily="18" charset="0"/>
                <a:cs typeface="Times New Roman" panose="02020603050405020304" pitchFamily="18" charset="0"/>
              </a:rPr>
              <a:t>…</a:t>
            </a:r>
            <a:endParaRPr lang="en-US" altLang="zh-CN" sz="2800" i="1">
              <a:solidFill>
                <a:srgbClr val="0000FF"/>
              </a:solidFill>
              <a:latin typeface="Times New Roman" panose="02020603050405020304" pitchFamily="18" charset="0"/>
              <a:cs typeface="Times New Roman" panose="02020603050405020304" pitchFamily="18" charset="0"/>
            </a:endParaRPr>
          </a:p>
        </p:txBody>
      </p:sp>
      <p:sp>
        <p:nvSpPr>
          <p:cNvPr id="19" name="Sai">
            <a:extLst>
              <a:ext uri="{FF2B5EF4-FFF2-40B4-BE49-F238E27FC236}">
                <a16:creationId xmlns:a16="http://schemas.microsoft.com/office/drawing/2014/main" id="{A927BF40-96F5-4B07-88C8-B63D934CB5B9}"/>
              </a:ext>
            </a:extLst>
          </p:cNvPr>
          <p:cNvSpPr/>
          <p:nvPr/>
        </p:nvSpPr>
        <p:spPr>
          <a:xfrm>
            <a:off x="7228293" y="4761070"/>
            <a:ext cx="5261045" cy="1639730"/>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a:defRPr/>
            </a:pPr>
            <a:r>
              <a:rPr lang="en-US" altLang="zh-CN" sz="2800">
                <a:solidFill>
                  <a:srgbClr val="0000FF"/>
                </a:solidFill>
                <a:latin typeface="Times New Roman" panose="02020603050405020304" pitchFamily="18" charset="0"/>
                <a:cs typeface="Times New Roman" panose="02020603050405020304" pitchFamily="18" charset="0"/>
              </a:rPr>
              <a:t>Tính từ là những </a:t>
            </a:r>
            <a:r>
              <a:rPr lang="en-US" altLang="zh-CN" sz="2800" smtClean="0">
                <a:solidFill>
                  <a:srgbClr val="0000FF"/>
                </a:solidFill>
                <a:latin typeface="Times New Roman" panose="02020603050405020304" pitchFamily="18" charset="0"/>
                <a:cs typeface="Times New Roman" panose="02020603050405020304" pitchFamily="18" charset="0"/>
              </a:rPr>
              <a:t>từ chỉ </a:t>
            </a:r>
            <a:r>
              <a:rPr lang="en-US" altLang="zh-CN" sz="2800">
                <a:solidFill>
                  <a:srgbClr val="0000FF"/>
                </a:solidFill>
                <a:latin typeface="Times New Roman" panose="02020603050405020304" pitchFamily="18" charset="0"/>
                <a:cs typeface="Times New Roman" panose="02020603050405020304" pitchFamily="18" charset="0"/>
              </a:rPr>
              <a:t>sự vật, hoạt động, trạng thái, </a:t>
            </a:r>
            <a:r>
              <a:rPr lang="en-US" altLang="zh-CN" sz="2800" smtClean="0">
                <a:solidFill>
                  <a:srgbClr val="0000FF"/>
                </a:solidFill>
                <a:latin typeface="Times New Roman" panose="02020603050405020304" pitchFamily="18" charset="0"/>
                <a:cs typeface="Times New Roman" panose="02020603050405020304" pitchFamily="18" charset="0"/>
              </a:rPr>
              <a:t>…</a:t>
            </a:r>
            <a:endParaRPr lang="en-US" altLang="zh-CN" sz="2800" i="1">
              <a:solidFill>
                <a:srgbClr val="0000FF"/>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AE75917E-3582-42D0-AF8B-211656A269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18" t="45339" r="1993" b="5772"/>
          <a:stretch/>
        </p:blipFill>
        <p:spPr>
          <a:xfrm>
            <a:off x="6087822" y="5049119"/>
            <a:ext cx="1266513" cy="1052853"/>
          </a:xfrm>
          <a:prstGeom prst="rect">
            <a:avLst/>
          </a:prstGeom>
        </p:spPr>
      </p:pic>
      <p:pic>
        <p:nvPicPr>
          <p:cNvPr id="21" name="Picture 20">
            <a:extLst>
              <a:ext uri="{FF2B5EF4-FFF2-40B4-BE49-F238E27FC236}">
                <a16:creationId xmlns:a16="http://schemas.microsoft.com/office/drawing/2014/main" id="{A2470425-F098-4522-BEDE-D2BDA972C7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18" t="45339" r="1993" b="5772"/>
          <a:stretch/>
        </p:blipFill>
        <p:spPr>
          <a:xfrm>
            <a:off x="11558743" y="5202520"/>
            <a:ext cx="1266513" cy="1052853"/>
          </a:xfrm>
          <a:prstGeom prst="rect">
            <a:avLst/>
          </a:prstGeom>
        </p:spPr>
      </p:pic>
      <p:pic>
        <p:nvPicPr>
          <p:cNvPr id="2054" name="Picture 6" descr="Kid Saying No Images, Stock Photos &amp;amp; Vectors | Shutterstock">
            <a:extLst>
              <a:ext uri="{FF2B5EF4-FFF2-40B4-BE49-F238E27FC236}">
                <a16:creationId xmlns:a16="http://schemas.microsoft.com/office/drawing/2014/main" id="{8F7CDDEF-690C-45D2-B40E-94DD3DEA43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7985" y1="38214" x2="47985" y2="38214"/>
                        <a14:foregroundMark x1="47619" y1="38929" x2="47985" y2="50000"/>
                        <a14:foregroundMark x1="34066" y1="37857" x2="3772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716645" y="2467160"/>
            <a:ext cx="4067357" cy="4171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6 Lovely cartoon little lion emoji gifs chat expression image | Lion  emoji, Cartoon lion, Emoji">
            <a:extLst>
              <a:ext uri="{FF2B5EF4-FFF2-40B4-BE49-F238E27FC236}">
                <a16:creationId xmlns:a16="http://schemas.microsoft.com/office/drawing/2014/main" id="{4B0D1F2E-B0AD-4FC0-BC7C-C9F912999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8950" y="2993586"/>
            <a:ext cx="3261787" cy="32617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ncando com a letra B | Education - Quizizz">
            <a:hlinkClick r:id="rId8" action="ppaction://hlinksldjump"/>
            <a:extLst>
              <a:ext uri="{FF2B5EF4-FFF2-40B4-BE49-F238E27FC236}">
                <a16:creationId xmlns:a16="http://schemas.microsoft.com/office/drawing/2014/main" id="{9AF0DB89-006F-4C8A-9148-0BE29939BE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696" y="2943630"/>
            <a:ext cx="1288178" cy="128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3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00FF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par>
                                <p:cTn id="17" presetID="53" presetClass="entr" presetSubtype="16" fill="hold" nodeType="withEffect">
                                  <p:stCondLst>
                                    <p:cond delay="50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1000" fill="hold"/>
                                        <p:tgtEl>
                                          <p:spTgt spid="2052"/>
                                        </p:tgtEl>
                                        <p:attrNameLst>
                                          <p:attrName>ppt_w</p:attrName>
                                        </p:attrNameLst>
                                      </p:cBhvr>
                                      <p:tavLst>
                                        <p:tav tm="0">
                                          <p:val>
                                            <p:fltVal val="0"/>
                                          </p:val>
                                        </p:tav>
                                        <p:tav tm="100000">
                                          <p:val>
                                            <p:strVal val="#ppt_w"/>
                                          </p:val>
                                        </p:tav>
                                      </p:tavLst>
                                    </p:anim>
                                    <p:anim calcmode="lin" valueType="num">
                                      <p:cBhvr>
                                        <p:cTn id="20" dur="1000" fill="hold"/>
                                        <p:tgtEl>
                                          <p:spTgt spid="2052"/>
                                        </p:tgtEl>
                                        <p:attrNameLst>
                                          <p:attrName>ppt_h</p:attrName>
                                        </p:attrNameLst>
                                      </p:cBhvr>
                                      <p:tavLst>
                                        <p:tav tm="0">
                                          <p:val>
                                            <p:fltVal val="0"/>
                                          </p:val>
                                        </p:tav>
                                        <p:tav tm="100000">
                                          <p:val>
                                            <p:strVal val="#ppt_h"/>
                                          </p:val>
                                        </p:tav>
                                      </p:tavLst>
                                    </p:anim>
                                    <p:animEffect transition="in" filter="fade">
                                      <p:cBhvr>
                                        <p:cTn id="21" dur="1000"/>
                                        <p:tgtEl>
                                          <p:spTgt spid="2052"/>
                                        </p:tgtEl>
                                      </p:cBhvr>
                                    </p:animEffect>
                                  </p:childTnLst>
                                </p:cTn>
                              </p:par>
                              <p:par>
                                <p:cTn id="22" presetID="53" presetClass="entr" presetSubtype="16"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7"/>
                                        </p:tgtEl>
                                        <p:attrNameLst>
                                          <p:attrName>fillcolor</p:attrName>
                                        </p:attrNameLst>
                                      </p:cBhvr>
                                      <p:to>
                                        <a:srgbClr val="DA172B"/>
                                      </p:to>
                                    </p:animClr>
                                    <p:set>
                                      <p:cBhvr>
                                        <p:cTn id="32" dur="2000" fill="hold"/>
                                        <p:tgtEl>
                                          <p:spTgt spid="17"/>
                                        </p:tgtEl>
                                        <p:attrNameLst>
                                          <p:attrName>fill.type</p:attrName>
                                        </p:attrNameLst>
                                      </p:cBhvr>
                                      <p:to>
                                        <p:strVal val="solid"/>
                                      </p:to>
                                    </p:set>
                                    <p:set>
                                      <p:cBhvr>
                                        <p:cTn id="33" dur="2000" fill="hold"/>
                                        <p:tgtEl>
                                          <p:spTgt spid="17"/>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Effect transition="in" filter="fade">
                                      <p:cBhvr>
                                        <p:cTn id="38" dur="1000"/>
                                        <p:tgtEl>
                                          <p:spTgt spid="16"/>
                                        </p:tgtEl>
                                      </p:cBhvr>
                                    </p:animEffect>
                                  </p:childTnLst>
                                </p:cTn>
                              </p:par>
                              <p:par>
                                <p:cTn id="39" presetID="10" presetClass="entr" presetSubtype="0" fill="hold" nodeType="withEffect">
                                  <p:stCondLst>
                                    <p:cond delay="500"/>
                                  </p:stCondLst>
                                  <p:childTnLst>
                                    <p:set>
                                      <p:cBhvr>
                                        <p:cTn id="40" dur="1" fill="hold">
                                          <p:stCondLst>
                                            <p:cond delay="0"/>
                                          </p:stCondLst>
                                        </p:cTn>
                                        <p:tgtEl>
                                          <p:spTgt spid="2054"/>
                                        </p:tgtEl>
                                        <p:attrNameLst>
                                          <p:attrName>style.visibility</p:attrName>
                                        </p:attrNameLst>
                                      </p:cBhvr>
                                      <p:to>
                                        <p:strVal val="visible"/>
                                      </p:to>
                                    </p:set>
                                    <p:animEffect transition="in" filter="fade">
                                      <p:cBhvr>
                                        <p:cTn id="41" dur="500"/>
                                        <p:tgtEl>
                                          <p:spTgt spid="2054"/>
                                        </p:tgtEl>
                                      </p:cBhvr>
                                    </p:animEffect>
                                  </p:childTnLst>
                                </p:cTn>
                              </p:par>
                              <p:par>
                                <p:cTn id="42" presetID="10" presetClass="exit" presetSubtype="0" fill="hold" nodeType="withEffect">
                                  <p:stCondLst>
                                    <p:cond delay="1750"/>
                                  </p:stCondLst>
                                  <p:childTnLst>
                                    <p:animEffect transition="out" filter="fade">
                                      <p:cBhvr>
                                        <p:cTn id="43" dur="500"/>
                                        <p:tgtEl>
                                          <p:spTgt spid="2054"/>
                                        </p:tgtEl>
                                      </p:cBhvr>
                                    </p:animEffect>
                                    <p:set>
                                      <p:cBhvr>
                                        <p:cTn id="44"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8"/>
                                        </p:tgtEl>
                                        <p:attrNameLst>
                                          <p:attrName>fillcolor</p:attrName>
                                        </p:attrNameLst>
                                      </p:cBhvr>
                                      <p:to>
                                        <a:srgbClr val="DA172B"/>
                                      </p:to>
                                    </p:animClr>
                                    <p:set>
                                      <p:cBhvr>
                                        <p:cTn id="50" dur="2000" fill="hold"/>
                                        <p:tgtEl>
                                          <p:spTgt spid="18"/>
                                        </p:tgtEl>
                                        <p:attrNameLst>
                                          <p:attrName>fill.type</p:attrName>
                                        </p:attrNameLst>
                                      </p:cBhvr>
                                      <p:to>
                                        <p:strVal val="solid"/>
                                      </p:to>
                                    </p:set>
                                    <p:set>
                                      <p:cBhvr>
                                        <p:cTn id="51" dur="2000" fill="hold"/>
                                        <p:tgtEl>
                                          <p:spTgt spid="18"/>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Effect transition="in" filter="fade">
                                      <p:cBhvr>
                                        <p:cTn id="56" dur="1000"/>
                                        <p:tgtEl>
                                          <p:spTgt spid="20"/>
                                        </p:tgtEl>
                                      </p:cBhvr>
                                    </p:animEffect>
                                  </p:childTnLst>
                                </p:cTn>
                              </p:par>
                              <p:par>
                                <p:cTn id="57" presetID="10" presetClass="entr" presetSubtype="0" fill="hold" nodeType="withEffect">
                                  <p:stCondLst>
                                    <p:cond delay="500"/>
                                  </p:stCondLst>
                                  <p:childTnLst>
                                    <p:set>
                                      <p:cBhvr>
                                        <p:cTn id="58" dur="1" fill="hold">
                                          <p:stCondLst>
                                            <p:cond delay="0"/>
                                          </p:stCondLst>
                                        </p:cTn>
                                        <p:tgtEl>
                                          <p:spTgt spid="2054"/>
                                        </p:tgtEl>
                                        <p:attrNameLst>
                                          <p:attrName>style.visibility</p:attrName>
                                        </p:attrNameLst>
                                      </p:cBhvr>
                                      <p:to>
                                        <p:strVal val="visible"/>
                                      </p:to>
                                    </p:set>
                                    <p:animEffect transition="in" filter="fade">
                                      <p:cBhvr>
                                        <p:cTn id="59" dur="500"/>
                                        <p:tgtEl>
                                          <p:spTgt spid="2054"/>
                                        </p:tgtEl>
                                      </p:cBhvr>
                                    </p:animEffect>
                                  </p:childTnLst>
                                </p:cTn>
                              </p:par>
                              <p:par>
                                <p:cTn id="60" presetID="10" presetClass="exit" presetSubtype="0" fill="hold" nodeType="withEffect">
                                  <p:stCondLst>
                                    <p:cond delay="1750"/>
                                  </p:stCondLst>
                                  <p:childTnLst>
                                    <p:animEffect transition="out" filter="fade">
                                      <p:cBhvr>
                                        <p:cTn id="61" dur="500"/>
                                        <p:tgtEl>
                                          <p:spTgt spid="2054"/>
                                        </p:tgtEl>
                                      </p:cBhvr>
                                    </p:animEffect>
                                    <p:set>
                                      <p:cBhvr>
                                        <p:cTn id="62"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19"/>
                                        </p:tgtEl>
                                        <p:attrNameLst>
                                          <p:attrName>fillcolor</p:attrName>
                                        </p:attrNameLst>
                                      </p:cBhvr>
                                      <p:to>
                                        <a:srgbClr val="DA172B"/>
                                      </p:to>
                                    </p:animClr>
                                    <p:set>
                                      <p:cBhvr>
                                        <p:cTn id="68" dur="2000" fill="hold"/>
                                        <p:tgtEl>
                                          <p:spTgt spid="19"/>
                                        </p:tgtEl>
                                        <p:attrNameLst>
                                          <p:attrName>fill.type</p:attrName>
                                        </p:attrNameLst>
                                      </p:cBhvr>
                                      <p:to>
                                        <p:strVal val="solid"/>
                                      </p:to>
                                    </p:set>
                                    <p:set>
                                      <p:cBhvr>
                                        <p:cTn id="69" dur="2000" fill="hold"/>
                                        <p:tgtEl>
                                          <p:spTgt spid="19"/>
                                        </p:tgtEl>
                                        <p:attrNameLst>
                                          <p:attrName>fill.on</p:attrName>
                                        </p:attrNameLst>
                                      </p:cBhvr>
                                      <p:to>
                                        <p:strVal val="true"/>
                                      </p:to>
                                    </p:set>
                                  </p:childTnLst>
                                </p:cTn>
                              </p:par>
                              <p:par>
                                <p:cTn id="70" presetID="53" presetClass="entr" presetSubtype="16"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1000" fill="hold"/>
                                        <p:tgtEl>
                                          <p:spTgt spid="21"/>
                                        </p:tgtEl>
                                        <p:attrNameLst>
                                          <p:attrName>ppt_w</p:attrName>
                                        </p:attrNameLst>
                                      </p:cBhvr>
                                      <p:tavLst>
                                        <p:tav tm="0">
                                          <p:val>
                                            <p:fltVal val="0"/>
                                          </p:val>
                                        </p:tav>
                                        <p:tav tm="100000">
                                          <p:val>
                                            <p:strVal val="#ppt_w"/>
                                          </p:val>
                                        </p:tav>
                                      </p:tavLst>
                                    </p:anim>
                                    <p:anim calcmode="lin" valueType="num">
                                      <p:cBhvr>
                                        <p:cTn id="73" dur="1000" fill="hold"/>
                                        <p:tgtEl>
                                          <p:spTgt spid="21"/>
                                        </p:tgtEl>
                                        <p:attrNameLst>
                                          <p:attrName>ppt_h</p:attrName>
                                        </p:attrNameLst>
                                      </p:cBhvr>
                                      <p:tavLst>
                                        <p:tav tm="0">
                                          <p:val>
                                            <p:fltVal val="0"/>
                                          </p:val>
                                        </p:tav>
                                        <p:tav tm="100000">
                                          <p:val>
                                            <p:strVal val="#ppt_h"/>
                                          </p:val>
                                        </p:tav>
                                      </p:tavLst>
                                    </p:anim>
                                    <p:animEffect transition="in" filter="fade">
                                      <p:cBhvr>
                                        <p:cTn id="74" dur="1000"/>
                                        <p:tgtEl>
                                          <p:spTgt spid="21"/>
                                        </p:tgtEl>
                                      </p:cBhvr>
                                    </p:animEffect>
                                  </p:childTnLst>
                                </p:cTn>
                              </p:par>
                              <p:par>
                                <p:cTn id="75" presetID="10" presetClass="entr" presetSubtype="0" fill="hold" nodeType="withEffect">
                                  <p:stCondLst>
                                    <p:cond delay="500"/>
                                  </p:stCondLst>
                                  <p:childTnLst>
                                    <p:set>
                                      <p:cBhvr>
                                        <p:cTn id="76" dur="1" fill="hold">
                                          <p:stCondLst>
                                            <p:cond delay="0"/>
                                          </p:stCondLst>
                                        </p:cTn>
                                        <p:tgtEl>
                                          <p:spTgt spid="2054"/>
                                        </p:tgtEl>
                                        <p:attrNameLst>
                                          <p:attrName>style.visibility</p:attrName>
                                        </p:attrNameLst>
                                      </p:cBhvr>
                                      <p:to>
                                        <p:strVal val="visible"/>
                                      </p:to>
                                    </p:set>
                                    <p:animEffect transition="in" filter="fade">
                                      <p:cBhvr>
                                        <p:cTn id="77" dur="500"/>
                                        <p:tgtEl>
                                          <p:spTgt spid="2054"/>
                                        </p:tgtEl>
                                      </p:cBhvr>
                                    </p:animEffect>
                                  </p:childTnLst>
                                </p:cTn>
                              </p:par>
                              <p:par>
                                <p:cTn id="78" presetID="10" presetClass="exit" presetSubtype="0" fill="hold" nodeType="withEffect">
                                  <p:stCondLst>
                                    <p:cond delay="1750"/>
                                  </p:stCondLst>
                                  <p:childTnLst>
                                    <p:animEffect transition="out" filter="fade">
                                      <p:cBhvr>
                                        <p:cTn id="79" dur="500"/>
                                        <p:tgtEl>
                                          <p:spTgt spid="2054"/>
                                        </p:tgtEl>
                                      </p:cBhvr>
                                    </p:animEffect>
                                    <p:set>
                                      <p:cBhvr>
                                        <p:cTn id="80"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7" name="Sai">
            <a:extLst>
              <a:ext uri="{FF2B5EF4-FFF2-40B4-BE49-F238E27FC236}">
                <a16:creationId xmlns:a16="http://schemas.microsoft.com/office/drawing/2014/main" id="{0CD62C29-A2A1-442B-AB6F-27885B1DB387}"/>
              </a:ext>
            </a:extLst>
          </p:cNvPr>
          <p:cNvSpPr/>
          <p:nvPr/>
        </p:nvSpPr>
        <p:spPr>
          <a:xfrm>
            <a:off x="1849496" y="2269976"/>
            <a:ext cx="3668233" cy="1378822"/>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lvl="0" algn="ctr">
              <a:defRPr/>
            </a:pPr>
            <a:r>
              <a:rPr lang="en-US" sz="3600" b="1" smtClean="0">
                <a:solidFill>
                  <a:prstClr val="black"/>
                </a:solidFill>
                <a:latin typeface="Arial" panose="020B0604020202020204" pitchFamily="34" charset="0"/>
                <a:cs typeface="Arial" panose="020B0604020202020204" pitchFamily="34" charset="0"/>
              </a:rPr>
              <a:t>Chạy</a:t>
            </a:r>
            <a:endParaRPr lang="en-US" sz="3600" b="1">
              <a:solidFill>
                <a:prstClr val="black"/>
              </a:solidFill>
              <a:latin typeface="Arial" panose="020B0604020202020204" pitchFamily="34" charset="0"/>
              <a:cs typeface="Arial" panose="020B0604020202020204" pitchFamily="34" charset="0"/>
            </a:endParaRPr>
          </a:p>
        </p:txBody>
      </p:sp>
      <p:sp>
        <p:nvSpPr>
          <p:cNvPr id="12" name="Đúng">
            <a:extLst>
              <a:ext uri="{FF2B5EF4-FFF2-40B4-BE49-F238E27FC236}">
                <a16:creationId xmlns:a16="http://schemas.microsoft.com/office/drawing/2014/main" id="{59061DBD-CEED-40D7-9FC5-7D8749BA0102}"/>
              </a:ext>
            </a:extLst>
          </p:cNvPr>
          <p:cNvSpPr/>
          <p:nvPr/>
        </p:nvSpPr>
        <p:spPr>
          <a:xfrm>
            <a:off x="2020270" y="4720789"/>
            <a:ext cx="3668233" cy="1378822"/>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Chăm</a:t>
            </a:r>
            <a:r>
              <a:rPr kumimoji="0" lang="en-US" sz="36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chỉ</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Câu hỏi">
            <a:extLst>
              <a:ext uri="{FF2B5EF4-FFF2-40B4-BE49-F238E27FC236}">
                <a16:creationId xmlns:a16="http://schemas.microsoft.com/office/drawing/2014/main" id="{DACAE7E7-DAF3-47DE-8641-893955FEB74A}"/>
              </a:ext>
            </a:extLst>
          </p:cNvPr>
          <p:cNvSpPr/>
          <p:nvPr/>
        </p:nvSpPr>
        <p:spPr>
          <a:xfrm>
            <a:off x="1524000" y="381001"/>
            <a:ext cx="9144000" cy="1187648"/>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solidFill>
                  <a:prstClr val="white"/>
                </a:solidFill>
                <a:latin typeface="Arial" panose="020B0604020202020204" pitchFamily="34" charset="0"/>
                <a:cs typeface="Arial" panose="020B0604020202020204" pitchFamily="34" charset="0"/>
              </a:rPr>
              <a:t>Đâu là tính từ?</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F679129-FFF4-431E-B2E7-849DE75741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3" t="7037" r="48518" b="44074"/>
          <a:stretch/>
        </p:blipFill>
        <p:spPr>
          <a:xfrm>
            <a:off x="4723412" y="4804211"/>
            <a:ext cx="1266513" cy="1266513"/>
          </a:xfrm>
          <a:prstGeom prst="rect">
            <a:avLst/>
          </a:prstGeom>
        </p:spPr>
      </p:pic>
      <p:pic>
        <p:nvPicPr>
          <p:cNvPr id="16" name="Picture 15">
            <a:extLst>
              <a:ext uri="{FF2B5EF4-FFF2-40B4-BE49-F238E27FC236}">
                <a16:creationId xmlns:a16="http://schemas.microsoft.com/office/drawing/2014/main" id="{6A19D377-32EF-45F0-A424-4E33BB5929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118" t="45339" r="1993" b="5772"/>
          <a:stretch/>
        </p:blipFill>
        <p:spPr>
          <a:xfrm>
            <a:off x="4884472" y="2534866"/>
            <a:ext cx="1266513" cy="1052853"/>
          </a:xfrm>
          <a:prstGeom prst="rect">
            <a:avLst/>
          </a:prstGeom>
        </p:spPr>
      </p:pic>
      <p:sp>
        <p:nvSpPr>
          <p:cNvPr id="18" name="Sai">
            <a:extLst>
              <a:ext uri="{FF2B5EF4-FFF2-40B4-BE49-F238E27FC236}">
                <a16:creationId xmlns:a16="http://schemas.microsoft.com/office/drawing/2014/main" id="{6F6E4B2A-CCFB-4059-838F-4D11C4CDDBC1}"/>
              </a:ext>
            </a:extLst>
          </p:cNvPr>
          <p:cNvSpPr/>
          <p:nvPr/>
        </p:nvSpPr>
        <p:spPr>
          <a:xfrm>
            <a:off x="7110009" y="2269976"/>
            <a:ext cx="3668233" cy="1378822"/>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Cậu bé</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Sai">
            <a:extLst>
              <a:ext uri="{FF2B5EF4-FFF2-40B4-BE49-F238E27FC236}">
                <a16:creationId xmlns:a16="http://schemas.microsoft.com/office/drawing/2014/main" id="{A927BF40-96F5-4B07-88C8-B63D934CB5B9}"/>
              </a:ext>
            </a:extLst>
          </p:cNvPr>
          <p:cNvSpPr/>
          <p:nvPr/>
        </p:nvSpPr>
        <p:spPr>
          <a:xfrm>
            <a:off x="7110009" y="4720789"/>
            <a:ext cx="3668233" cy="1378822"/>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Nắng</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AE75917E-3582-42D0-AF8B-211656A269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118" t="45339" r="1993" b="5772"/>
          <a:stretch/>
        </p:blipFill>
        <p:spPr>
          <a:xfrm>
            <a:off x="10008985" y="2588723"/>
            <a:ext cx="1266513" cy="1052853"/>
          </a:xfrm>
          <a:prstGeom prst="rect">
            <a:avLst/>
          </a:prstGeom>
        </p:spPr>
      </p:pic>
      <p:pic>
        <p:nvPicPr>
          <p:cNvPr id="21" name="Picture 20">
            <a:extLst>
              <a:ext uri="{FF2B5EF4-FFF2-40B4-BE49-F238E27FC236}">
                <a16:creationId xmlns:a16="http://schemas.microsoft.com/office/drawing/2014/main" id="{A2470425-F098-4522-BEDE-D2BDA972C7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118" t="45339" r="1993" b="5772"/>
          <a:stretch/>
        </p:blipFill>
        <p:spPr>
          <a:xfrm>
            <a:off x="10003568" y="5039536"/>
            <a:ext cx="1266513" cy="1052853"/>
          </a:xfrm>
          <a:prstGeom prst="rect">
            <a:avLst/>
          </a:prstGeom>
        </p:spPr>
      </p:pic>
      <p:pic>
        <p:nvPicPr>
          <p:cNvPr id="2054" name="Picture 6" descr="Kid Saying No Images, Stock Photos &amp;amp; Vectors | Shutterstock">
            <a:extLst>
              <a:ext uri="{FF2B5EF4-FFF2-40B4-BE49-F238E27FC236}">
                <a16:creationId xmlns:a16="http://schemas.microsoft.com/office/drawing/2014/main" id="{8F7CDDEF-690C-45D2-B40E-94DD3DEA432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7985" y1="38214" x2="47985" y2="38214"/>
                        <a14:foregroundMark x1="47619" y1="38929" x2="47985" y2="50000"/>
                        <a14:foregroundMark x1="34066" y1="37857" x2="3772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816127" y="1899075"/>
            <a:ext cx="4067357" cy="41716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ncando com a letra B | Education - Quizizz">
            <a:hlinkClick r:id="rId8" action="ppaction://hlinksldjump"/>
            <a:extLst>
              <a:ext uri="{FF2B5EF4-FFF2-40B4-BE49-F238E27FC236}">
                <a16:creationId xmlns:a16="http://schemas.microsoft.com/office/drawing/2014/main" id="{9AF0DB89-006F-4C8A-9148-0BE29939BE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696" y="2943630"/>
            <a:ext cx="1288178" cy="12881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op Grizzly Bear Stickers for Android &amp;amp; iOS | Gfycat">
            <a:extLst>
              <a:ext uri="{FF2B5EF4-FFF2-40B4-BE49-F238E27FC236}">
                <a16:creationId xmlns:a16="http://schemas.microsoft.com/office/drawing/2014/main" id="{98BFCD7C-2FB5-45D8-9ED4-76CFB9FD20E9}"/>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136" y="2389629"/>
            <a:ext cx="2649907" cy="264990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a:spLocks noChangeArrowheads="1"/>
          </p:cNvSpPr>
          <p:nvPr/>
        </p:nvSpPr>
        <p:spPr bwMode="auto">
          <a:xfrm>
            <a:off x="941785" y="-1825937"/>
            <a:ext cx="906621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zh-CN" sz="3200" b="1">
                <a:solidFill>
                  <a:srgbClr val="FF0000"/>
                </a:solidFill>
                <a:latin typeface="Times New Roman" panose="02020603050405020304" pitchFamily="18" charset="0"/>
                <a:cs typeface="Times New Roman" panose="02020603050405020304" pitchFamily="18" charset="0"/>
              </a:rPr>
              <a:t>Ví dụ: chăm chỉ, ngoan ngoãn, đỏ, xanh, vàng, trắng, nhỏ nhắn, nho nhỏ, to cao, …</a:t>
            </a:r>
            <a:endParaRPr lang="en-US" altLang="zh-CN" sz="3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41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 calcmode="lin" valueType="num">
                                      <p:cBhvr>
                                        <p:cTn id="14"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3">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00FF00"/>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50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Effect transition="in" filter="fade">
                                      <p:cBhvr>
                                        <p:cTn id="27" dur="1000"/>
                                        <p:tgtEl>
                                          <p:spTgt spid="22"/>
                                        </p:tgtEl>
                                      </p:cBhvr>
                                    </p:animEffect>
                                  </p:childTnLst>
                                </p:cTn>
                              </p:par>
                              <p:par>
                                <p:cTn id="28" presetID="53" presetClass="entr" presetSubtype="16" fill="hold" nodeType="withEffect">
                                  <p:stCondLst>
                                    <p:cond delay="50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fltVal val="0"/>
                                          </p:val>
                                        </p:tav>
                                        <p:tav tm="100000">
                                          <p:val>
                                            <p:strVal val="#ppt_w"/>
                                          </p:val>
                                        </p:tav>
                                      </p:tavLst>
                                    </p:anim>
                                    <p:anim calcmode="lin" valueType="num">
                                      <p:cBhvr>
                                        <p:cTn id="31" dur="1000" fill="hold"/>
                                        <p:tgtEl>
                                          <p:spTgt spid="15"/>
                                        </p:tgtEl>
                                        <p:attrNameLst>
                                          <p:attrName>ppt_h</p:attrName>
                                        </p:attrNameLst>
                                      </p:cBhvr>
                                      <p:tavLst>
                                        <p:tav tm="0">
                                          <p:val>
                                            <p:fltVal val="0"/>
                                          </p:val>
                                        </p:tav>
                                        <p:tav tm="100000">
                                          <p:val>
                                            <p:strVal val="#ppt_h"/>
                                          </p:val>
                                        </p:tav>
                                      </p:tavLst>
                                    </p:anim>
                                    <p:animEffect transition="in" filter="fade">
                                      <p:cBhvr>
                                        <p:cTn id="32" dur="1000"/>
                                        <p:tgtEl>
                                          <p:spTgt spid="15"/>
                                        </p:tgtEl>
                                      </p:cBhvr>
                                    </p:animEffect>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7"/>
                                        </p:tgtEl>
                                        <p:attrNameLst>
                                          <p:attrName>fillcolor</p:attrName>
                                        </p:attrNameLst>
                                      </p:cBhvr>
                                      <p:to>
                                        <a:srgbClr val="DA172B"/>
                                      </p:to>
                                    </p:animClr>
                                    <p:set>
                                      <p:cBhvr>
                                        <p:cTn id="38" dur="2000" fill="hold"/>
                                        <p:tgtEl>
                                          <p:spTgt spid="17"/>
                                        </p:tgtEl>
                                        <p:attrNameLst>
                                          <p:attrName>fill.type</p:attrName>
                                        </p:attrNameLst>
                                      </p:cBhvr>
                                      <p:to>
                                        <p:strVal val="solid"/>
                                      </p:to>
                                    </p:set>
                                    <p:set>
                                      <p:cBhvr>
                                        <p:cTn id="39" dur="2000" fill="hold"/>
                                        <p:tgtEl>
                                          <p:spTgt spid="17"/>
                                        </p:tgtEl>
                                        <p:attrNameLst>
                                          <p:attrName>fill.on</p:attrName>
                                        </p:attrNameLst>
                                      </p:cBhvr>
                                      <p:to>
                                        <p:strVal val="true"/>
                                      </p:to>
                                    </p:se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Effect transition="in" filter="fade">
                                      <p:cBhvr>
                                        <p:cTn id="44" dur="1000"/>
                                        <p:tgtEl>
                                          <p:spTgt spid="16"/>
                                        </p:tgtEl>
                                      </p:cBhvr>
                                    </p:animEffect>
                                  </p:childTnLst>
                                </p:cTn>
                              </p:par>
                              <p:par>
                                <p:cTn id="45" presetID="10" presetClass="entr" presetSubtype="0" fill="hold" nodeType="withEffect">
                                  <p:stCondLst>
                                    <p:cond delay="500"/>
                                  </p:stCondLst>
                                  <p:childTnLst>
                                    <p:set>
                                      <p:cBhvr>
                                        <p:cTn id="46" dur="1" fill="hold">
                                          <p:stCondLst>
                                            <p:cond delay="0"/>
                                          </p:stCondLst>
                                        </p:cTn>
                                        <p:tgtEl>
                                          <p:spTgt spid="2054"/>
                                        </p:tgtEl>
                                        <p:attrNameLst>
                                          <p:attrName>style.visibility</p:attrName>
                                        </p:attrNameLst>
                                      </p:cBhvr>
                                      <p:to>
                                        <p:strVal val="visible"/>
                                      </p:to>
                                    </p:set>
                                    <p:animEffect transition="in" filter="fade">
                                      <p:cBhvr>
                                        <p:cTn id="47" dur="500"/>
                                        <p:tgtEl>
                                          <p:spTgt spid="2054"/>
                                        </p:tgtEl>
                                      </p:cBhvr>
                                    </p:animEffect>
                                  </p:childTnLst>
                                </p:cTn>
                              </p:par>
                              <p:par>
                                <p:cTn id="48" presetID="10" presetClass="exit" presetSubtype="0" fill="hold" nodeType="withEffect">
                                  <p:stCondLst>
                                    <p:cond delay="1750"/>
                                  </p:stCondLst>
                                  <p:childTnLst>
                                    <p:animEffect transition="out" filter="fade">
                                      <p:cBhvr>
                                        <p:cTn id="49" dur="500"/>
                                        <p:tgtEl>
                                          <p:spTgt spid="2054"/>
                                        </p:tgtEl>
                                      </p:cBhvr>
                                    </p:animEffect>
                                    <p:set>
                                      <p:cBhvr>
                                        <p:cTn id="50"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8"/>
                                        </p:tgtEl>
                                        <p:attrNameLst>
                                          <p:attrName>fillcolor</p:attrName>
                                        </p:attrNameLst>
                                      </p:cBhvr>
                                      <p:to>
                                        <a:srgbClr val="DA172B"/>
                                      </p:to>
                                    </p:animClr>
                                    <p:set>
                                      <p:cBhvr>
                                        <p:cTn id="56" dur="2000" fill="hold"/>
                                        <p:tgtEl>
                                          <p:spTgt spid="18"/>
                                        </p:tgtEl>
                                        <p:attrNameLst>
                                          <p:attrName>fill.type</p:attrName>
                                        </p:attrNameLst>
                                      </p:cBhvr>
                                      <p:to>
                                        <p:strVal val="solid"/>
                                      </p:to>
                                    </p:set>
                                    <p:set>
                                      <p:cBhvr>
                                        <p:cTn id="57" dur="2000" fill="hold"/>
                                        <p:tgtEl>
                                          <p:spTgt spid="18"/>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animEffect transition="in" filter="fade">
                                      <p:cBhvr>
                                        <p:cTn id="62" dur="1000"/>
                                        <p:tgtEl>
                                          <p:spTgt spid="20"/>
                                        </p:tgtEl>
                                      </p:cBhvr>
                                    </p:animEffect>
                                  </p:childTnLst>
                                </p:cTn>
                              </p:par>
                              <p:par>
                                <p:cTn id="63" presetID="10" presetClass="entr" presetSubtype="0" fill="hold" nodeType="withEffect">
                                  <p:stCondLst>
                                    <p:cond delay="500"/>
                                  </p:stCondLst>
                                  <p:childTnLst>
                                    <p:set>
                                      <p:cBhvr>
                                        <p:cTn id="64" dur="1" fill="hold">
                                          <p:stCondLst>
                                            <p:cond delay="0"/>
                                          </p:stCondLst>
                                        </p:cTn>
                                        <p:tgtEl>
                                          <p:spTgt spid="2054"/>
                                        </p:tgtEl>
                                        <p:attrNameLst>
                                          <p:attrName>style.visibility</p:attrName>
                                        </p:attrNameLst>
                                      </p:cBhvr>
                                      <p:to>
                                        <p:strVal val="visible"/>
                                      </p:to>
                                    </p:set>
                                    <p:animEffect transition="in" filter="fade">
                                      <p:cBhvr>
                                        <p:cTn id="65" dur="500"/>
                                        <p:tgtEl>
                                          <p:spTgt spid="2054"/>
                                        </p:tgtEl>
                                      </p:cBhvr>
                                    </p:animEffect>
                                  </p:childTnLst>
                                </p:cTn>
                              </p:par>
                              <p:par>
                                <p:cTn id="66" presetID="10" presetClass="exit" presetSubtype="0" fill="hold" nodeType="withEffect">
                                  <p:stCondLst>
                                    <p:cond delay="1750"/>
                                  </p:stCondLst>
                                  <p:childTnLst>
                                    <p:animEffect transition="out" filter="fade">
                                      <p:cBhvr>
                                        <p:cTn id="67" dur="500"/>
                                        <p:tgtEl>
                                          <p:spTgt spid="2054"/>
                                        </p:tgtEl>
                                      </p:cBhvr>
                                    </p:animEffect>
                                    <p:set>
                                      <p:cBhvr>
                                        <p:cTn id="68"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9"/>
                                        </p:tgtEl>
                                        <p:attrNameLst>
                                          <p:attrName>fillcolor</p:attrName>
                                        </p:attrNameLst>
                                      </p:cBhvr>
                                      <p:to>
                                        <a:srgbClr val="DA172B"/>
                                      </p:to>
                                    </p:animClr>
                                    <p:set>
                                      <p:cBhvr>
                                        <p:cTn id="74" dur="2000" fill="hold"/>
                                        <p:tgtEl>
                                          <p:spTgt spid="19"/>
                                        </p:tgtEl>
                                        <p:attrNameLst>
                                          <p:attrName>fill.type</p:attrName>
                                        </p:attrNameLst>
                                      </p:cBhvr>
                                      <p:to>
                                        <p:strVal val="solid"/>
                                      </p:to>
                                    </p:set>
                                    <p:set>
                                      <p:cBhvr>
                                        <p:cTn id="75" dur="2000" fill="hold"/>
                                        <p:tgtEl>
                                          <p:spTgt spid="19"/>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Effect transition="in" filter="fade">
                                      <p:cBhvr>
                                        <p:cTn id="80" dur="1000"/>
                                        <p:tgtEl>
                                          <p:spTgt spid="21"/>
                                        </p:tgtEl>
                                      </p:cBhvr>
                                    </p:animEffect>
                                  </p:childTnLst>
                                </p:cTn>
                              </p:par>
                              <p:par>
                                <p:cTn id="81" presetID="10" presetClass="entr" presetSubtype="0" fill="hold" nodeType="withEffect">
                                  <p:stCondLst>
                                    <p:cond delay="500"/>
                                  </p:stCondLst>
                                  <p:childTnLst>
                                    <p:set>
                                      <p:cBhvr>
                                        <p:cTn id="82" dur="1" fill="hold">
                                          <p:stCondLst>
                                            <p:cond delay="0"/>
                                          </p:stCondLst>
                                        </p:cTn>
                                        <p:tgtEl>
                                          <p:spTgt spid="2054"/>
                                        </p:tgtEl>
                                        <p:attrNameLst>
                                          <p:attrName>style.visibility</p:attrName>
                                        </p:attrNameLst>
                                      </p:cBhvr>
                                      <p:to>
                                        <p:strVal val="visible"/>
                                      </p:to>
                                    </p:set>
                                    <p:animEffect transition="in" filter="fade">
                                      <p:cBhvr>
                                        <p:cTn id="83" dur="500"/>
                                        <p:tgtEl>
                                          <p:spTgt spid="2054"/>
                                        </p:tgtEl>
                                      </p:cBhvr>
                                    </p:animEffect>
                                  </p:childTnLst>
                                </p:cTn>
                              </p:par>
                              <p:par>
                                <p:cTn id="84" presetID="10" presetClass="exit" presetSubtype="0" fill="hold" nodeType="withEffect">
                                  <p:stCondLst>
                                    <p:cond delay="1750"/>
                                  </p:stCondLst>
                                  <p:childTnLst>
                                    <p:animEffect transition="out" filter="fade">
                                      <p:cBhvr>
                                        <p:cTn id="85" dur="500"/>
                                        <p:tgtEl>
                                          <p:spTgt spid="2054"/>
                                        </p:tgtEl>
                                      </p:cBhvr>
                                    </p:animEffect>
                                    <p:set>
                                      <p:cBhvr>
                                        <p:cTn id="86" dur="1" fill="hold">
                                          <p:stCondLst>
                                            <p:cond delay="499"/>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5000">
              <a:srgbClr val="1CBA89"/>
            </a:gs>
            <a:gs pos="100000">
              <a:srgbClr val="145C6A"/>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5" name="PA_文本框 14"/>
          <p:cNvSpPr txBox="1"/>
          <p:nvPr>
            <p:custDataLst>
              <p:tags r:id="rId1"/>
            </p:custDataLst>
          </p:nvPr>
        </p:nvSpPr>
        <p:spPr>
          <a:xfrm>
            <a:off x="1593857" y="1008503"/>
            <a:ext cx="8443337" cy="2800767"/>
          </a:xfrm>
          <a:prstGeom prst="rect">
            <a:avLst/>
          </a:prstGeom>
          <a:effectLst>
            <a:outerShdw blurRad="266700" dist="241300" dir="5400000" algn="t" rotWithShape="0">
              <a:prstClr val="black">
                <a:alpha val="40000"/>
              </a:prstClr>
            </a:outerShdw>
          </a:effectLst>
        </p:spPr>
        <p:txBody>
          <a:bodyPr wrap="none" rtlCol="0">
            <a:spAutoFit/>
            <a:scene3d>
              <a:camera prst="orthographicFront"/>
              <a:lightRig rig="threePt" dir="t"/>
            </a:scene3d>
            <a:sp3d>
              <a:bevelT w="330200"/>
            </a:sp3d>
          </a:bodyPr>
          <a:lstStyle>
            <a:defPPr>
              <a:defRPr lang="zh-CN"/>
            </a:defPPr>
            <a:lvl1pPr algn="ctr">
              <a:defRPr sz="4800">
                <a:solidFill>
                  <a:srgbClr val="91577E"/>
                </a:solidFill>
                <a:latin typeface="方正胖头鱼简体" panose="03000509000000000000" pitchFamily="65" charset="-122"/>
                <a:ea typeface="方正胖头鱼简体" panose="03000509000000000000" pitchFamily="65" charset="-122"/>
                <a:cs typeface="+mn-ea"/>
              </a:defRPr>
            </a:lvl1pPr>
          </a:lstStyle>
          <a:p>
            <a:r>
              <a:rPr lang="en-GB" altLang="en-US" sz="8800" b="1">
                <a:solidFill>
                  <a:schemeClr val="bg1"/>
                </a:solidFill>
                <a:latin typeface="Times New Roman" panose="02020603050405020304" pitchFamily="18" charset="0"/>
                <a:cs typeface="Times New Roman" panose="02020603050405020304" pitchFamily="18" charset="0"/>
              </a:rPr>
              <a:t>Mở rộng vốn từ: </a:t>
            </a:r>
            <a:endParaRPr lang="en-GB" altLang="en-US" sz="8800" b="1" smtClean="0">
              <a:solidFill>
                <a:schemeClr val="bg1"/>
              </a:solidFill>
              <a:latin typeface="Times New Roman" panose="02020603050405020304" pitchFamily="18" charset="0"/>
              <a:cs typeface="Times New Roman" panose="02020603050405020304" pitchFamily="18" charset="0"/>
            </a:endParaRPr>
          </a:p>
          <a:p>
            <a:r>
              <a:rPr lang="en-GB" altLang="en-US" sz="8800" b="1">
                <a:solidFill>
                  <a:schemeClr val="bg1"/>
                </a:solidFill>
                <a:latin typeface="Times New Roman" panose="02020603050405020304" pitchFamily="18" charset="0"/>
                <a:cs typeface="Times New Roman" panose="02020603050405020304" pitchFamily="18" charset="0"/>
              </a:rPr>
              <a:t>Ý</a:t>
            </a:r>
            <a:r>
              <a:rPr lang="en-GB" altLang="en-US" sz="8800" b="1" smtClean="0">
                <a:solidFill>
                  <a:schemeClr val="bg1"/>
                </a:solidFill>
                <a:latin typeface="Times New Roman" panose="02020603050405020304" pitchFamily="18" charset="0"/>
                <a:cs typeface="Times New Roman" panose="02020603050405020304" pitchFamily="18" charset="0"/>
              </a:rPr>
              <a:t> </a:t>
            </a:r>
            <a:r>
              <a:rPr lang="en-GB" altLang="en-US" sz="8800" b="1">
                <a:solidFill>
                  <a:schemeClr val="bg1"/>
                </a:solidFill>
                <a:latin typeface="Times New Roman" panose="02020603050405020304" pitchFamily="18" charset="0"/>
                <a:cs typeface="Times New Roman" panose="02020603050405020304" pitchFamily="18" charset="0"/>
              </a:rPr>
              <a:t>chí – Nghị lực</a:t>
            </a:r>
          </a:p>
        </p:txBody>
      </p:sp>
      <p:pic>
        <p:nvPicPr>
          <p:cNvPr id="18" name="PA_图片 17"/>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rot="20085763" flipH="1">
            <a:off x="3348980" y="3179428"/>
            <a:ext cx="6061028" cy="6087266"/>
          </a:xfrm>
          <a:prstGeom prst="rect">
            <a:avLst/>
          </a:prstGeom>
        </p:spPr>
      </p:pic>
      <p:pic>
        <p:nvPicPr>
          <p:cNvPr id="21" name="PA_图片 20"/>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9390514" y="-108567"/>
            <a:ext cx="3250067" cy="2142421"/>
          </a:xfrm>
          <a:prstGeom prst="rect">
            <a:avLst/>
          </a:prstGeom>
        </p:spPr>
      </p:pic>
      <p:pic>
        <p:nvPicPr>
          <p:cNvPr id="30" name="PA_图片 29"/>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418224" y="4521226"/>
            <a:ext cx="1396941" cy="841502"/>
          </a:xfrm>
          <a:prstGeom prst="rect">
            <a:avLst/>
          </a:prstGeom>
        </p:spPr>
      </p:pic>
      <p:pic>
        <p:nvPicPr>
          <p:cNvPr id="31" name="PA_图片 30"/>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548035" y="4875783"/>
            <a:ext cx="2983715" cy="1797357"/>
          </a:xfrm>
          <a:prstGeom prst="rect">
            <a:avLst/>
          </a:prstGeom>
        </p:spPr>
      </p:pic>
      <p:pic>
        <p:nvPicPr>
          <p:cNvPr id="32" name="PA_图片 31"/>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157984" y="-448361"/>
            <a:ext cx="2445503" cy="1082807"/>
          </a:xfrm>
          <a:prstGeom prst="rect">
            <a:avLst/>
          </a:prstGeom>
        </p:spPr>
      </p:pic>
      <p:grpSp>
        <p:nvGrpSpPr>
          <p:cNvPr id="2" name="PA_组合 1"/>
          <p:cNvGrpSpPr/>
          <p:nvPr>
            <p:custDataLst>
              <p:tags r:id="rId7"/>
            </p:custDataLst>
          </p:nvPr>
        </p:nvGrpSpPr>
        <p:grpSpPr>
          <a:xfrm>
            <a:off x="1212599" y="-149500"/>
            <a:ext cx="5707767" cy="1544812"/>
            <a:chOff x="2783367" y="517867"/>
            <a:chExt cx="5707767" cy="1544812"/>
          </a:xfrm>
        </p:grpSpPr>
        <p:grpSp>
          <p:nvGrpSpPr>
            <p:cNvPr id="33" name="组合 32"/>
            <p:cNvGrpSpPr/>
            <p:nvPr/>
          </p:nvGrpSpPr>
          <p:grpSpPr>
            <a:xfrm rot="18433943">
              <a:off x="7753940" y="803070"/>
              <a:ext cx="1022398" cy="451991"/>
              <a:chOff x="3991429" y="682171"/>
              <a:chExt cx="866321" cy="660854"/>
            </a:xfrm>
            <a:solidFill>
              <a:srgbClr val="FFFF00"/>
            </a:solidFill>
          </p:grpSpPr>
          <p:sp>
            <p:nvSpPr>
              <p:cNvPr id="34" name="任意多边形 33"/>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任意多边形 34"/>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任意多边形 35"/>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37" name="组合 36"/>
            <p:cNvGrpSpPr/>
            <p:nvPr/>
          </p:nvGrpSpPr>
          <p:grpSpPr>
            <a:xfrm rot="16673632">
              <a:off x="7168623" y="1110616"/>
              <a:ext cx="495022" cy="298234"/>
              <a:chOff x="3991429" y="682171"/>
              <a:chExt cx="866321" cy="660854"/>
            </a:xfrm>
            <a:solidFill>
              <a:srgbClr val="FFFF00"/>
            </a:solidFill>
          </p:grpSpPr>
          <p:sp>
            <p:nvSpPr>
              <p:cNvPr id="38" name="任意多边形 37"/>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任意多边形 38"/>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任意多边形 39"/>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1" name="组合 40"/>
            <p:cNvGrpSpPr/>
            <p:nvPr/>
          </p:nvGrpSpPr>
          <p:grpSpPr>
            <a:xfrm rot="18558265">
              <a:off x="3056489" y="1499512"/>
              <a:ext cx="290045" cy="836290"/>
              <a:chOff x="3991429" y="682171"/>
              <a:chExt cx="866321" cy="660854"/>
            </a:xfrm>
            <a:solidFill>
              <a:srgbClr val="FFFF00"/>
            </a:solidFill>
          </p:grpSpPr>
          <p:sp>
            <p:nvSpPr>
              <p:cNvPr id="42" name="任意多边形 41"/>
              <p:cNvSpPr/>
              <p:nvPr/>
            </p:nvSpPr>
            <p:spPr>
              <a:xfrm>
                <a:off x="3991429" y="682171"/>
                <a:ext cx="856342" cy="333829"/>
              </a:xfrm>
              <a:custGeom>
                <a:avLst/>
                <a:gdLst>
                  <a:gd name="connsiteX0" fmla="*/ 0 w 856342"/>
                  <a:gd name="connsiteY0" fmla="*/ 0 h 333829"/>
                  <a:gd name="connsiteX1" fmla="*/ 420914 w 856342"/>
                  <a:gd name="connsiteY1" fmla="*/ 333829 h 333829"/>
                  <a:gd name="connsiteX2" fmla="*/ 856342 w 856342"/>
                  <a:gd name="connsiteY2" fmla="*/ 116115 h 333829"/>
                  <a:gd name="connsiteX3" fmla="*/ 0 w 856342"/>
                  <a:gd name="connsiteY3" fmla="*/ 0 h 333829"/>
                </a:gdLst>
                <a:ahLst/>
                <a:cxnLst>
                  <a:cxn ang="0">
                    <a:pos x="connsiteX0" y="connsiteY0"/>
                  </a:cxn>
                  <a:cxn ang="0">
                    <a:pos x="connsiteX1" y="connsiteY1"/>
                  </a:cxn>
                  <a:cxn ang="0">
                    <a:pos x="connsiteX2" y="connsiteY2"/>
                  </a:cxn>
                  <a:cxn ang="0">
                    <a:pos x="connsiteX3" y="connsiteY3"/>
                  </a:cxn>
                </a:cxnLst>
                <a:rect l="l" t="t" r="r" b="b"/>
                <a:pathLst>
                  <a:path w="856342" h="333829">
                    <a:moveTo>
                      <a:pt x="0" y="0"/>
                    </a:moveTo>
                    <a:lnTo>
                      <a:pt x="420914" y="333829"/>
                    </a:lnTo>
                    <a:lnTo>
                      <a:pt x="856342" y="11611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任意多边形 42"/>
              <p:cNvSpPr/>
              <p:nvPr/>
            </p:nvSpPr>
            <p:spPr>
              <a:xfrm>
                <a:off x="4413250" y="793750"/>
                <a:ext cx="444500" cy="539750"/>
              </a:xfrm>
              <a:custGeom>
                <a:avLst/>
                <a:gdLst>
                  <a:gd name="connsiteX0" fmla="*/ 0 w 444500"/>
                  <a:gd name="connsiteY0" fmla="*/ 215900 h 539750"/>
                  <a:gd name="connsiteX1" fmla="*/ 6350 w 444500"/>
                  <a:gd name="connsiteY1" fmla="*/ 539750 h 539750"/>
                  <a:gd name="connsiteX2" fmla="*/ 444500 w 444500"/>
                  <a:gd name="connsiteY2" fmla="*/ 0 h 539750"/>
                  <a:gd name="connsiteX3" fmla="*/ 0 w 444500"/>
                  <a:gd name="connsiteY3" fmla="*/ 215900 h 539750"/>
                </a:gdLst>
                <a:ahLst/>
                <a:cxnLst>
                  <a:cxn ang="0">
                    <a:pos x="connsiteX0" y="connsiteY0"/>
                  </a:cxn>
                  <a:cxn ang="0">
                    <a:pos x="connsiteX1" y="connsiteY1"/>
                  </a:cxn>
                  <a:cxn ang="0">
                    <a:pos x="connsiteX2" y="connsiteY2"/>
                  </a:cxn>
                  <a:cxn ang="0">
                    <a:pos x="connsiteX3" y="connsiteY3"/>
                  </a:cxn>
                </a:cxnLst>
                <a:rect l="l" t="t" r="r" b="b"/>
                <a:pathLst>
                  <a:path w="444500" h="539750">
                    <a:moveTo>
                      <a:pt x="0" y="215900"/>
                    </a:moveTo>
                    <a:lnTo>
                      <a:pt x="6350" y="539750"/>
                    </a:lnTo>
                    <a:lnTo>
                      <a:pt x="444500" y="0"/>
                    </a:lnTo>
                    <a:lnTo>
                      <a:pt x="0" y="2159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任意多边形 43"/>
              <p:cNvSpPr/>
              <p:nvPr/>
            </p:nvSpPr>
            <p:spPr>
              <a:xfrm>
                <a:off x="4003675" y="685800"/>
                <a:ext cx="422275" cy="657225"/>
              </a:xfrm>
              <a:custGeom>
                <a:avLst/>
                <a:gdLst>
                  <a:gd name="connsiteX0" fmla="*/ 0 w 422275"/>
                  <a:gd name="connsiteY0" fmla="*/ 0 h 657225"/>
                  <a:gd name="connsiteX1" fmla="*/ 422275 w 422275"/>
                  <a:gd name="connsiteY1" fmla="*/ 657225 h 657225"/>
                  <a:gd name="connsiteX2" fmla="*/ 419100 w 422275"/>
                  <a:gd name="connsiteY2" fmla="*/ 317500 h 657225"/>
                  <a:gd name="connsiteX3" fmla="*/ 0 w 422275"/>
                  <a:gd name="connsiteY3" fmla="*/ 0 h 657225"/>
                </a:gdLst>
                <a:ahLst/>
                <a:cxnLst>
                  <a:cxn ang="0">
                    <a:pos x="connsiteX0" y="connsiteY0"/>
                  </a:cxn>
                  <a:cxn ang="0">
                    <a:pos x="connsiteX1" y="connsiteY1"/>
                  </a:cxn>
                  <a:cxn ang="0">
                    <a:pos x="connsiteX2" y="connsiteY2"/>
                  </a:cxn>
                  <a:cxn ang="0">
                    <a:pos x="connsiteX3" y="connsiteY3"/>
                  </a:cxn>
                </a:cxnLst>
                <a:rect l="l" t="t" r="r" b="b"/>
                <a:pathLst>
                  <a:path w="422275" h="657225">
                    <a:moveTo>
                      <a:pt x="0" y="0"/>
                    </a:moveTo>
                    <a:lnTo>
                      <a:pt x="422275" y="657225"/>
                    </a:lnTo>
                    <a:cubicBezTo>
                      <a:pt x="421217" y="543983"/>
                      <a:pt x="420158" y="430742"/>
                      <a:pt x="419100" y="31750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流行童趣游戏活动欢快背景音乐">
            <a:hlinkClick r:id="" action="ppaction://media"/>
            <a:extLst>
              <a:ext uri="{FF2B5EF4-FFF2-40B4-BE49-F238E27FC236}">
                <a16:creationId xmlns:a16="http://schemas.microsoft.com/office/drawing/2014/main" id="{CDFE4E20-ADE8-449F-880D-95701DC53E31}"/>
              </a:ext>
            </a:extLst>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7553216" y="-1417070"/>
            <a:ext cx="609600" cy="609600"/>
          </a:xfrm>
          <a:prstGeom prst="rect">
            <a:avLst/>
          </a:prstGeom>
        </p:spPr>
      </p:pic>
    </p:spTree>
    <p:extLst>
      <p:ext uri="{BB962C8B-B14F-4D97-AF65-F5344CB8AC3E}">
        <p14:creationId xmlns:p14="http://schemas.microsoft.com/office/powerpoint/2010/main" val="290156167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14:presetBounceEnd="5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0000">
                                          <p:cBhvr additive="base">
                                            <p:cTn id="11" dur="20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12" dur="2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14:presetBounceEnd="52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52000">
                                          <p:cBhvr additive="base">
                                            <p:cTn id="17" dur="1250" fill="hold"/>
                                            <p:tgtEl>
                                              <p:spTgt spid="21"/>
                                            </p:tgtEl>
                                            <p:attrNameLst>
                                              <p:attrName>ppt_x</p:attrName>
                                            </p:attrNameLst>
                                          </p:cBhvr>
                                          <p:tavLst>
                                            <p:tav tm="0">
                                              <p:val>
                                                <p:strVal val="1+#ppt_w/2"/>
                                              </p:val>
                                            </p:tav>
                                            <p:tav tm="100000">
                                              <p:val>
                                                <p:strVal val="#ppt_x"/>
                                              </p:val>
                                            </p:tav>
                                          </p:tavLst>
                                        </p:anim>
                                        <p:anim calcmode="lin" valueType="num" p14:bounceEnd="52000">
                                          <p:cBhvr additive="base">
                                            <p:cTn id="18"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50000">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14:bounceEnd="50000">
                                          <p:cBhvr additive="base">
                                            <p:cTn id="23"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14:presetBounceEnd="69000">
                                      <p:stCondLst>
                                        <p:cond delay="0"/>
                                      </p:stCondLst>
                                      <p:childTnLst>
                                        <p:animRot by="-21600000" p14:bounceEnd="69000">
                                          <p:cBhvr>
                                            <p:cTn id="28" dur="3000" fill="hold"/>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14:presetBounceEnd="50667">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14:bounceEnd="50667">
                                          <p:cBhvr additive="base">
                                            <p:cTn id="33" dur="750" fill="hold"/>
                                            <p:tgtEl>
                                              <p:spTgt spid="15"/>
                                            </p:tgtEl>
                                            <p:attrNameLst>
                                              <p:attrName>ppt_x</p:attrName>
                                            </p:attrNameLst>
                                          </p:cBhvr>
                                          <p:tavLst>
                                            <p:tav tm="0">
                                              <p:val>
                                                <p:strVal val="#ppt_x"/>
                                              </p:val>
                                            </p:tav>
                                            <p:tav tm="100000">
                                              <p:val>
                                                <p:strVal val="#ppt_x"/>
                                              </p:val>
                                            </p:tav>
                                          </p:tavLst>
                                        </p:anim>
                                        <p:anim calcmode="lin" valueType="num" p14:bounceEnd="50667">
                                          <p:cBhvr additive="base">
                                            <p:cTn id="34"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3"/>
                    </p:tgtEl>
                  </p:cMediaNode>
                </p:audio>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1+#ppt_w/2"/>
                                              </p:val>
                                            </p:tav>
                                            <p:tav tm="100000">
                                              <p:val>
                                                <p:strVal val="#ppt_x"/>
                                              </p:val>
                                            </p:tav>
                                          </p:tavLst>
                                        </p:anim>
                                        <p:anim calcmode="lin" valueType="num">
                                          <p:cBhvr additive="base">
                                            <p:cTn id="12" dur="2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250" fill="hold"/>
                                            <p:tgtEl>
                                              <p:spTgt spid="21"/>
                                            </p:tgtEl>
                                            <p:attrNameLst>
                                              <p:attrName>ppt_x</p:attrName>
                                            </p:attrNameLst>
                                          </p:cBhvr>
                                          <p:tavLst>
                                            <p:tav tm="0">
                                              <p:val>
                                                <p:strVal val="1+#ppt_w/2"/>
                                              </p:val>
                                            </p:tav>
                                            <p:tav tm="100000">
                                              <p:val>
                                                <p:strVal val="#ppt_x"/>
                                              </p:val>
                                            </p:tav>
                                          </p:tavLst>
                                        </p:anim>
                                        <p:anim calcmode="lin" valueType="num">
                                          <p:cBhvr additive="base">
                                            <p:cTn id="18"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3000" fill="hold"/>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750" fill="hold"/>
                                            <p:tgtEl>
                                              <p:spTgt spid="15"/>
                                            </p:tgtEl>
                                            <p:attrNameLst>
                                              <p:attrName>ppt_x</p:attrName>
                                            </p:attrNameLst>
                                          </p:cBhvr>
                                          <p:tavLst>
                                            <p:tav tm="0">
                                              <p:val>
                                                <p:strVal val="#ppt_x"/>
                                              </p:val>
                                            </p:tav>
                                            <p:tav tm="100000">
                                              <p:val>
                                                <p:strVal val="#ppt_x"/>
                                              </p:val>
                                            </p:tav>
                                          </p:tavLst>
                                        </p:anim>
                                        <p:anim calcmode="lin" valueType="num">
                                          <p:cBhvr additive="base">
                                            <p:cTn id="34"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3"/>
                    </p:tgtEl>
                  </p:cMediaNode>
                </p:audio>
              </p:childTnLst>
            </p:cTn>
          </p:par>
        </p:tnLst>
        <p:bldLst>
          <p:bldP spid="1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B5D2EC"/>
            </a:gs>
          </a:gsLst>
          <a:lin ang="5400000" scaled="1"/>
        </a:gradFill>
        <a:effectLst/>
      </p:bgPr>
    </p:bg>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5272" y="-19140"/>
            <a:ext cx="2155732" cy="1421044"/>
          </a:xfrm>
          <a:prstGeom prst="rect">
            <a:avLst/>
          </a:prstGeom>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18" y="40885"/>
            <a:ext cx="2319484" cy="1397232"/>
          </a:xfrm>
          <a:prstGeom prst="rect">
            <a:avLst/>
          </a:prstGeom>
        </p:spPr>
      </p:pic>
      <p:pic>
        <p:nvPicPr>
          <p:cNvPr id="77" name="图片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720" y="2329278"/>
            <a:ext cx="7347857" cy="6858000"/>
          </a:xfrm>
          <a:prstGeom prst="rect">
            <a:avLst/>
          </a:prstGeom>
        </p:spPr>
      </p:pic>
      <p:grpSp>
        <p:nvGrpSpPr>
          <p:cNvPr id="33" name="组合 32"/>
          <p:cNvGrpSpPr/>
          <p:nvPr/>
        </p:nvGrpSpPr>
        <p:grpSpPr>
          <a:xfrm>
            <a:off x="1246366" y="-19140"/>
            <a:ext cx="10952209" cy="1234179"/>
            <a:chOff x="1239791" y="-20548"/>
            <a:chExt cx="10952209" cy="896848"/>
          </a:xfrm>
        </p:grpSpPr>
        <p:sp>
          <p:nvSpPr>
            <p:cNvPr id="14" name="任意多边形 13"/>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14"/>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19"/>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27"/>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任意多边形 29"/>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31"/>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文本框 12"/>
          <p:cNvSpPr txBox="1"/>
          <p:nvPr/>
        </p:nvSpPr>
        <p:spPr>
          <a:xfrm>
            <a:off x="631147" y="1297279"/>
            <a:ext cx="10951478" cy="1569660"/>
          </a:xfrm>
          <a:prstGeom prst="rect">
            <a:avLst/>
          </a:prstGeom>
          <a:noFill/>
        </p:spPr>
        <p:txBody>
          <a:bodyPr wrap="square" rtlCol="0">
            <a:spAutoFit/>
          </a:bodyPr>
          <a:lstStyle/>
          <a:p>
            <a:pPr>
              <a:spcBef>
                <a:spcPct val="50000"/>
              </a:spcBef>
            </a:pPr>
            <a:r>
              <a:rPr lang="en-US" altLang="en-US" sz="3200" b="1" smtClean="0">
                <a:solidFill>
                  <a:srgbClr val="6600CC"/>
                </a:solidFill>
                <a:latin typeface="Times New Roman" panose="02020603050405020304" pitchFamily="18" charset="0"/>
              </a:rPr>
              <a:t>Bài 1:</a:t>
            </a:r>
            <a:r>
              <a:rPr lang="en-US" altLang="en-US" sz="3200" b="1" smtClean="0">
                <a:solidFill>
                  <a:srgbClr val="3333FF"/>
                </a:solidFill>
                <a:latin typeface="Times New Roman" panose="02020603050405020304" pitchFamily="18" charset="0"/>
              </a:rPr>
              <a:t> Xếp các từ có tiếng chí sau đây vào hai nhóm: </a:t>
            </a:r>
            <a:r>
              <a:rPr lang="en-US" altLang="en-US" sz="3200" b="1" smtClean="0">
                <a:solidFill>
                  <a:srgbClr val="FF0000"/>
                </a:solidFill>
                <a:latin typeface="Times New Roman" panose="02020603050405020304" pitchFamily="18" charset="0"/>
              </a:rPr>
              <a:t>chí phải, ý chí, chí lí, chí thân, chí khí, chí tình, chí hướng, chí công, quyết chí.</a:t>
            </a:r>
            <a:r>
              <a:rPr lang="en-US" altLang="en-US" sz="3200" b="1" smtClean="0">
                <a:solidFill>
                  <a:srgbClr val="3333FF"/>
                </a:solidFill>
                <a:latin typeface=".VnArial" pitchFamily="34" charset="0"/>
              </a:rPr>
              <a:t> </a:t>
            </a:r>
            <a:endParaRPr lang="en-US" altLang="en-US" sz="3200" b="1">
              <a:solidFill>
                <a:srgbClr val="3333FF"/>
              </a:solidFill>
              <a:latin typeface=".VnArial" pitchFamily="34" charset="0"/>
            </a:endParaRPr>
          </a:p>
        </p:txBody>
      </p:sp>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0990" y="3885292"/>
            <a:ext cx="1564154" cy="979222"/>
          </a:xfrm>
          <a:prstGeom prst="rect">
            <a:avLst/>
          </a:prstGeom>
        </p:spPr>
      </p:pic>
      <p:grpSp>
        <p:nvGrpSpPr>
          <p:cNvPr id="79" name="组合 78"/>
          <p:cNvGrpSpPr/>
          <p:nvPr/>
        </p:nvGrpSpPr>
        <p:grpSpPr>
          <a:xfrm rot="15873036">
            <a:off x="-5242488" y="3709739"/>
            <a:ext cx="10952209" cy="1966651"/>
            <a:chOff x="1239791" y="-20548"/>
            <a:chExt cx="10952209" cy="896848"/>
          </a:xfrm>
        </p:grpSpPr>
        <p:sp>
          <p:nvSpPr>
            <p:cNvPr id="80" name="任意多边形 79"/>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任意多边形 80"/>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任意多边形 81"/>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任意多边形 82"/>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任意多边形 83"/>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1">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任意多边形 84"/>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aphicFrame>
        <p:nvGraphicFramePr>
          <p:cNvPr id="23" name="Group 27"/>
          <p:cNvGraphicFramePr>
            <a:graphicFrameLocks noGrp="1"/>
          </p:cNvGraphicFramePr>
          <p:nvPr>
            <p:extLst>
              <p:ext uri="{D42A27DB-BD31-4B8C-83A1-F6EECF244321}">
                <p14:modId xmlns:p14="http://schemas.microsoft.com/office/powerpoint/2010/main" val="1076831425"/>
              </p:ext>
            </p:extLst>
          </p:nvPr>
        </p:nvGraphicFramePr>
        <p:xfrm>
          <a:off x="157341" y="3085027"/>
          <a:ext cx="9163050" cy="3200400"/>
        </p:xfrm>
        <a:graphic>
          <a:graphicData uri="http://schemas.openxmlformats.org/drawingml/2006/table">
            <a:tbl>
              <a:tblPr/>
              <a:tblGrid>
                <a:gridCol w="4552954">
                  <a:extLst>
                    <a:ext uri="{9D8B030D-6E8A-4147-A177-3AD203B41FA5}">
                      <a16:colId xmlns:a16="http://schemas.microsoft.com/office/drawing/2014/main" val="20000"/>
                    </a:ext>
                  </a:extLst>
                </a:gridCol>
                <a:gridCol w="4610096">
                  <a:extLst>
                    <a:ext uri="{9D8B030D-6E8A-4147-A177-3AD203B41FA5}">
                      <a16:colId xmlns:a16="http://schemas.microsoft.com/office/drawing/2014/main" val="20001"/>
                    </a:ext>
                  </a:extLst>
                </a:gridCol>
              </a:tblGrid>
              <a:tr h="1371579">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1" u="none" strike="noStrike" cap="none" normalizeH="0" baseline="0" dirty="0" smtClean="0">
                          <a:ln>
                            <a:noFill/>
                          </a:ln>
                          <a:solidFill>
                            <a:srgbClr val="3333FF"/>
                          </a:solidFill>
                          <a:effectLst/>
                          <a:latin typeface="Arial" panose="020B0604020202020204" pitchFamily="34" charset="0"/>
                        </a:rPr>
                        <a:t>    </a:t>
                      </a:r>
                      <a:endParaRPr kumimoji="0" lang="en-US" sz="2800" b="1" i="0" u="none" strike="noStrike" cap="none" normalizeH="0" baseline="0" dirty="0" smtClean="0">
                        <a:ln>
                          <a:noFill/>
                        </a:ln>
                        <a:solidFill>
                          <a:srgbClr val="0000FF"/>
                        </a:solidFill>
                        <a:effectLst/>
                        <a:latin typeface="Times New Roman" panose="02020603050405020304" pitchFamily="18" charset="0"/>
                      </a:endParaRPr>
                    </a:p>
                  </a:txBody>
                  <a:tcPr marL="99060" marR="99060"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L="99060" marR="99060"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828821">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1" u="none" strike="noStrike" cap="none" normalizeH="0" baseline="0" dirty="0" smtClean="0">
                          <a:ln>
                            <a:noFill/>
                          </a:ln>
                          <a:solidFill>
                            <a:srgbClr val="FF0066"/>
                          </a:solidFill>
                          <a:effectLst/>
                          <a:latin typeface="Arial" panose="020B0604020202020204" pitchFamily="34" charset="0"/>
                        </a:rPr>
                        <a:t>     </a:t>
                      </a:r>
                      <a:endParaRPr kumimoji="0" lang="en-US" sz="2800" b="1" i="0" u="none" strike="noStrike" cap="none" normalizeH="0" baseline="0" dirty="0" smtClean="0">
                        <a:ln>
                          <a:noFill/>
                        </a:ln>
                        <a:solidFill>
                          <a:srgbClr val="9900FF"/>
                        </a:solidFill>
                        <a:effectLst/>
                        <a:latin typeface="Times New Roman" panose="02020603050405020304" pitchFamily="18" charset="0"/>
                      </a:endParaRPr>
                    </a:p>
                  </a:txBody>
                  <a:tcPr marL="99060" marR="99060"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L="99060" marR="99060"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 Box 21"/>
          <p:cNvSpPr txBox="1">
            <a:spLocks noChangeArrowheads="1"/>
          </p:cNvSpPr>
          <p:nvPr/>
        </p:nvSpPr>
        <p:spPr bwMode="auto">
          <a:xfrm>
            <a:off x="4862692" y="3221553"/>
            <a:ext cx="2087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M: chí phải,</a:t>
            </a:r>
          </a:p>
        </p:txBody>
      </p:sp>
      <p:sp>
        <p:nvSpPr>
          <p:cNvPr id="25" name="Text Box 22"/>
          <p:cNvSpPr txBox="1">
            <a:spLocks noChangeArrowheads="1"/>
          </p:cNvSpPr>
          <p:nvPr/>
        </p:nvSpPr>
        <p:spPr bwMode="auto">
          <a:xfrm>
            <a:off x="4946829" y="4645541"/>
            <a:ext cx="1555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M: ý chí,</a:t>
            </a:r>
          </a:p>
        </p:txBody>
      </p:sp>
      <p:sp>
        <p:nvSpPr>
          <p:cNvPr id="26" name="TextBox 25"/>
          <p:cNvSpPr txBox="1">
            <a:spLocks noChangeArrowheads="1"/>
          </p:cNvSpPr>
          <p:nvPr/>
        </p:nvSpPr>
        <p:spPr bwMode="auto">
          <a:xfrm>
            <a:off x="214491" y="3313627"/>
            <a:ext cx="441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FF"/>
                </a:solidFill>
                <a:latin typeface="Times New Roman" panose="02020603050405020304" pitchFamily="18" charset="0"/>
              </a:rPr>
              <a:t>Chí có nghĩa là </a:t>
            </a:r>
            <a:r>
              <a:rPr lang="en-US" altLang="en-US" sz="2800" b="1">
                <a:solidFill>
                  <a:srgbClr val="9900FF"/>
                </a:solidFill>
                <a:latin typeface="Times New Roman" panose="02020603050405020304" pitchFamily="18" charset="0"/>
              </a:rPr>
              <a:t>rất, hết sức </a:t>
            </a:r>
            <a:r>
              <a:rPr lang="en-US" altLang="en-US" sz="2800" b="1">
                <a:solidFill>
                  <a:srgbClr val="0000FF"/>
                </a:solidFill>
                <a:latin typeface="Times New Roman" panose="02020603050405020304" pitchFamily="18" charset="0"/>
              </a:rPr>
              <a:t>(biểu thị mức độ cao nhất)</a:t>
            </a:r>
          </a:p>
        </p:txBody>
      </p:sp>
      <p:sp>
        <p:nvSpPr>
          <p:cNvPr id="27" name="TextBox 26"/>
          <p:cNvSpPr txBox="1">
            <a:spLocks noChangeArrowheads="1"/>
          </p:cNvSpPr>
          <p:nvPr/>
        </p:nvSpPr>
        <p:spPr bwMode="auto">
          <a:xfrm>
            <a:off x="254179" y="4596327"/>
            <a:ext cx="43799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FF"/>
                </a:solidFill>
                <a:latin typeface="Times New Roman" panose="02020603050405020304" pitchFamily="18" charset="0"/>
              </a:rPr>
              <a:t>Chí có nghĩa là </a:t>
            </a:r>
            <a:r>
              <a:rPr lang="en-US" altLang="en-US" sz="2800" b="1">
                <a:solidFill>
                  <a:srgbClr val="9900FF"/>
                </a:solidFill>
                <a:latin typeface="Times New Roman" panose="02020603050405020304" pitchFamily="18" charset="0"/>
              </a:rPr>
              <a:t>ý muốn bền bỉ theo đuổi một mục đích tốt đẹp</a:t>
            </a:r>
          </a:p>
        </p:txBody>
      </p:sp>
      <p:sp>
        <p:nvSpPr>
          <p:cNvPr id="29" name="Text Box 21"/>
          <p:cNvSpPr txBox="1">
            <a:spLocks noChangeArrowheads="1"/>
          </p:cNvSpPr>
          <p:nvPr/>
        </p:nvSpPr>
        <p:spPr bwMode="auto">
          <a:xfrm>
            <a:off x="6805791" y="3221553"/>
            <a:ext cx="102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chí lí,</a:t>
            </a:r>
          </a:p>
        </p:txBody>
      </p:sp>
      <p:sp>
        <p:nvSpPr>
          <p:cNvPr id="31" name="Text Box 21"/>
          <p:cNvSpPr txBox="1">
            <a:spLocks noChangeArrowheads="1"/>
          </p:cNvSpPr>
          <p:nvPr/>
        </p:nvSpPr>
        <p:spPr bwMode="auto">
          <a:xfrm>
            <a:off x="4862691" y="3772416"/>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chí thân,</a:t>
            </a:r>
          </a:p>
        </p:txBody>
      </p:sp>
      <p:sp>
        <p:nvSpPr>
          <p:cNvPr id="34" name="Text Box 21"/>
          <p:cNvSpPr txBox="1">
            <a:spLocks noChangeArrowheads="1"/>
          </p:cNvSpPr>
          <p:nvPr/>
        </p:nvSpPr>
        <p:spPr bwMode="auto">
          <a:xfrm>
            <a:off x="6478766" y="4609028"/>
            <a:ext cx="146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chí khí,</a:t>
            </a:r>
          </a:p>
        </p:txBody>
      </p:sp>
      <p:sp>
        <p:nvSpPr>
          <p:cNvPr id="35" name="Text Box 21"/>
          <p:cNvSpPr txBox="1">
            <a:spLocks noChangeArrowheads="1"/>
          </p:cNvSpPr>
          <p:nvPr/>
        </p:nvSpPr>
        <p:spPr bwMode="auto">
          <a:xfrm>
            <a:off x="6280329" y="3770828"/>
            <a:ext cx="1477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chí tình,</a:t>
            </a:r>
          </a:p>
        </p:txBody>
      </p:sp>
      <p:sp>
        <p:nvSpPr>
          <p:cNvPr id="36" name="Text Box 21"/>
          <p:cNvSpPr txBox="1">
            <a:spLocks noChangeArrowheads="1"/>
          </p:cNvSpPr>
          <p:nvPr/>
        </p:nvSpPr>
        <p:spPr bwMode="auto">
          <a:xfrm>
            <a:off x="4986517" y="5169416"/>
            <a:ext cx="1801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chí hướng,</a:t>
            </a:r>
          </a:p>
        </p:txBody>
      </p:sp>
      <p:sp>
        <p:nvSpPr>
          <p:cNvPr id="37" name="Text Box 21"/>
          <p:cNvSpPr txBox="1">
            <a:spLocks noChangeArrowheads="1"/>
          </p:cNvSpPr>
          <p:nvPr/>
        </p:nvSpPr>
        <p:spPr bwMode="auto">
          <a:xfrm>
            <a:off x="7683679" y="3747016"/>
            <a:ext cx="1598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chí công.</a:t>
            </a:r>
          </a:p>
        </p:txBody>
      </p:sp>
      <p:sp>
        <p:nvSpPr>
          <p:cNvPr id="38" name="Text Box 21"/>
          <p:cNvSpPr txBox="1">
            <a:spLocks noChangeArrowheads="1"/>
          </p:cNvSpPr>
          <p:nvPr/>
        </p:nvSpPr>
        <p:spPr bwMode="auto">
          <a:xfrm>
            <a:off x="6740705" y="5169416"/>
            <a:ext cx="18557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quyết chí. </a:t>
            </a:r>
          </a:p>
        </p:txBody>
      </p:sp>
    </p:spTree>
    <p:extLst>
      <p:ext uri="{BB962C8B-B14F-4D97-AF65-F5344CB8AC3E}">
        <p14:creationId xmlns:p14="http://schemas.microsoft.com/office/powerpoint/2010/main" val="188953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3"/>
                                            </p:tgtEl>
                                            <p:attrNameLst>
                                              <p:attrName>style.visibility</p:attrName>
                                            </p:attrNameLst>
                                          </p:cBhvr>
                                          <p:to>
                                            <p:strVal val="visible"/>
                                          </p:to>
                                        </p:set>
                                        <p:anim calcmode="lin" valueType="num">
                                          <p:cBhvr>
                                            <p:cTn id="13"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250" fill="hold"/>
                                            <p:tgtEl>
                                              <p:spTgt spid="13"/>
                                            </p:tgtEl>
                                            <p:attrNameLst>
                                              <p:attrName>ppt_y</p:attrName>
                                            </p:attrNameLst>
                                          </p:cBhvr>
                                          <p:tavLst>
                                            <p:tav tm="0">
                                              <p:val>
                                                <p:strVal val="#ppt_y"/>
                                              </p:val>
                                            </p:tav>
                                            <p:tav tm="100000">
                                              <p:val>
                                                <p:strVal val="#ppt_y"/>
                                              </p:val>
                                            </p:tav>
                                          </p:tavLst>
                                        </p:anim>
                                        <p:anim calcmode="lin" valueType="num">
                                          <p:cBhvr>
                                            <p:cTn id="15"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250" tmFilter="0,0; .5, 1; 1, 1"/>
                                            <p:tgtEl>
                                              <p:spTgt spid="13"/>
                                            </p:tgtEl>
                                          </p:cBhvr>
                                        </p:animEffect>
                                      </p:childTnLst>
                                    </p:cTn>
                                  </p:par>
                                </p:childTnLst>
                              </p:cTn>
                            </p:par>
                            <p:par>
                              <p:cTn id="18" fill="hold">
                                <p:stCondLst>
                                  <p:cond delay="3925"/>
                                </p:stCondLst>
                                <p:childTnLst>
                                  <p:par>
                                    <p:cTn id="19" presetID="42" presetClass="entr" presetSubtype="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4925"/>
                                </p:stCondLst>
                                <p:childTnLst>
                                  <p:par>
                                    <p:cTn id="25" presetID="42"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anim calcmode="lin" valueType="num">
                                          <p:cBhvr>
                                            <p:cTn id="28" dur="1000" fill="hold"/>
                                            <p:tgtEl>
                                              <p:spTgt spid="76"/>
                                            </p:tgtEl>
                                            <p:attrNameLst>
                                              <p:attrName>ppt_x</p:attrName>
                                            </p:attrNameLst>
                                          </p:cBhvr>
                                          <p:tavLst>
                                            <p:tav tm="0">
                                              <p:val>
                                                <p:strVal val="#ppt_x"/>
                                              </p:val>
                                            </p:tav>
                                            <p:tav tm="100000">
                                              <p:val>
                                                <p:strVal val="#ppt_x"/>
                                              </p:val>
                                            </p:tav>
                                          </p:tavLst>
                                        </p:anim>
                                        <p:anim calcmode="lin" valueType="num">
                                          <p:cBhvr>
                                            <p:cTn id="29" dur="1000" fill="hold"/>
                                            <p:tgtEl>
                                              <p:spTgt spid="76"/>
                                            </p:tgtEl>
                                            <p:attrNameLst>
                                              <p:attrName>ppt_y</p:attrName>
                                            </p:attrNameLst>
                                          </p:cBhvr>
                                          <p:tavLst>
                                            <p:tav tm="0">
                                              <p:val>
                                                <p:strVal val="#ppt_y+.1"/>
                                              </p:val>
                                            </p:tav>
                                            <p:tav tm="100000">
                                              <p:val>
                                                <p:strVal val="#ppt_y"/>
                                              </p:val>
                                            </p:tav>
                                          </p:tavLst>
                                        </p:anim>
                                      </p:childTnLst>
                                    </p:cTn>
                                  </p:par>
                                </p:childTnLst>
                              </p:cTn>
                            </p:par>
                            <p:par>
                              <p:cTn id="30" fill="hold">
                                <p:stCondLst>
                                  <p:cond delay="5925"/>
                                </p:stCondLst>
                                <p:childTnLst>
                                  <p:par>
                                    <p:cTn id="31" presetID="2" presetClass="entr" presetSubtype="6" fill="hold" nodeType="afterEffect" p14:presetBounceEnd="75000">
                                      <p:stCondLst>
                                        <p:cond delay="0"/>
                                      </p:stCondLst>
                                      <p:childTnLst>
                                        <p:set>
                                          <p:cBhvr>
                                            <p:cTn id="32" dur="1" fill="hold">
                                              <p:stCondLst>
                                                <p:cond delay="0"/>
                                              </p:stCondLst>
                                            </p:cTn>
                                            <p:tgtEl>
                                              <p:spTgt spid="86"/>
                                            </p:tgtEl>
                                            <p:attrNameLst>
                                              <p:attrName>style.visibility</p:attrName>
                                            </p:attrNameLst>
                                          </p:cBhvr>
                                          <p:to>
                                            <p:strVal val="visible"/>
                                          </p:to>
                                        </p:set>
                                        <p:anim calcmode="lin" valueType="num" p14:bounceEnd="75000">
                                          <p:cBhvr additive="base">
                                            <p:cTn id="33" dur="2000" fill="hold"/>
                                            <p:tgtEl>
                                              <p:spTgt spid="86"/>
                                            </p:tgtEl>
                                            <p:attrNameLst>
                                              <p:attrName>ppt_x</p:attrName>
                                            </p:attrNameLst>
                                          </p:cBhvr>
                                          <p:tavLst>
                                            <p:tav tm="0">
                                              <p:val>
                                                <p:strVal val="1+#ppt_w/2"/>
                                              </p:val>
                                            </p:tav>
                                            <p:tav tm="100000">
                                              <p:val>
                                                <p:strVal val="#ppt_x"/>
                                              </p:val>
                                            </p:tav>
                                          </p:tavLst>
                                        </p:anim>
                                        <p:anim calcmode="lin" valueType="num" p14:bounceEnd="75000">
                                          <p:cBhvr additive="base">
                                            <p:cTn id="34" dur="2000" fill="hold"/>
                                            <p:tgtEl>
                                              <p:spTgt spid="86"/>
                                            </p:tgtEl>
                                            <p:attrNameLst>
                                              <p:attrName>ppt_y</p:attrName>
                                            </p:attrNameLst>
                                          </p:cBhvr>
                                          <p:tavLst>
                                            <p:tav tm="0">
                                              <p:val>
                                                <p:strVal val="1+#ppt_h/2"/>
                                              </p:val>
                                            </p:tav>
                                            <p:tav tm="100000">
                                              <p:val>
                                                <p:strVal val="#ppt_y"/>
                                              </p:val>
                                            </p:tav>
                                          </p:tavLst>
                                        </p:anim>
                                      </p:childTnLst>
                                    </p:cTn>
                                  </p:par>
                                </p:childTnLst>
                              </p:cTn>
                            </p:par>
                            <p:par>
                              <p:cTn id="35" fill="hold">
                                <p:stCondLst>
                                  <p:cond delay="7925"/>
                                </p:stCondLst>
                                <p:childTnLst>
                                  <p:par>
                                    <p:cTn id="36" presetID="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barn(inVertical)">
                                          <p:cBhvr>
                                            <p:cTn id="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5" grpId="0"/>
          <p:bldP spid="26" grpId="0"/>
          <p:bldP spid="27" grpId="0"/>
          <p:bldP spid="29" grpId="0"/>
          <p:bldP spid="31" grpId="0"/>
          <p:bldP spid="34" grpId="0"/>
          <p:bldP spid="35" grpId="0"/>
          <p:bldP spid="36"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3"/>
                                            </p:tgtEl>
                                            <p:attrNameLst>
                                              <p:attrName>style.visibility</p:attrName>
                                            </p:attrNameLst>
                                          </p:cBhvr>
                                          <p:to>
                                            <p:strVal val="visible"/>
                                          </p:to>
                                        </p:set>
                                        <p:anim calcmode="lin" valueType="num">
                                          <p:cBhvr>
                                            <p:cTn id="13"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4" dur="250" fill="hold"/>
                                            <p:tgtEl>
                                              <p:spTgt spid="13"/>
                                            </p:tgtEl>
                                            <p:attrNameLst>
                                              <p:attrName>ppt_y</p:attrName>
                                            </p:attrNameLst>
                                          </p:cBhvr>
                                          <p:tavLst>
                                            <p:tav tm="0">
                                              <p:val>
                                                <p:strVal val="#ppt_y"/>
                                              </p:val>
                                            </p:tav>
                                            <p:tav tm="100000">
                                              <p:val>
                                                <p:strVal val="#ppt_y"/>
                                              </p:val>
                                            </p:tav>
                                          </p:tavLst>
                                        </p:anim>
                                        <p:anim calcmode="lin" valueType="num">
                                          <p:cBhvr>
                                            <p:cTn id="15"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6"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250" tmFilter="0,0; .5, 1; 1, 1"/>
                                            <p:tgtEl>
                                              <p:spTgt spid="13"/>
                                            </p:tgtEl>
                                          </p:cBhvr>
                                        </p:animEffect>
                                      </p:childTnLst>
                                    </p:cTn>
                                  </p:par>
                                </p:childTnLst>
                              </p:cTn>
                            </p:par>
                            <p:par>
                              <p:cTn id="18" fill="hold">
                                <p:stCondLst>
                                  <p:cond delay="3925"/>
                                </p:stCondLst>
                                <p:childTnLst>
                                  <p:par>
                                    <p:cTn id="19" presetID="42" presetClass="entr" presetSubtype="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4925"/>
                                </p:stCondLst>
                                <p:childTnLst>
                                  <p:par>
                                    <p:cTn id="25" presetID="42"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anim calcmode="lin" valueType="num">
                                          <p:cBhvr>
                                            <p:cTn id="28" dur="1000" fill="hold"/>
                                            <p:tgtEl>
                                              <p:spTgt spid="76"/>
                                            </p:tgtEl>
                                            <p:attrNameLst>
                                              <p:attrName>ppt_x</p:attrName>
                                            </p:attrNameLst>
                                          </p:cBhvr>
                                          <p:tavLst>
                                            <p:tav tm="0">
                                              <p:val>
                                                <p:strVal val="#ppt_x"/>
                                              </p:val>
                                            </p:tav>
                                            <p:tav tm="100000">
                                              <p:val>
                                                <p:strVal val="#ppt_x"/>
                                              </p:val>
                                            </p:tav>
                                          </p:tavLst>
                                        </p:anim>
                                        <p:anim calcmode="lin" valueType="num">
                                          <p:cBhvr>
                                            <p:cTn id="29" dur="1000" fill="hold"/>
                                            <p:tgtEl>
                                              <p:spTgt spid="76"/>
                                            </p:tgtEl>
                                            <p:attrNameLst>
                                              <p:attrName>ppt_y</p:attrName>
                                            </p:attrNameLst>
                                          </p:cBhvr>
                                          <p:tavLst>
                                            <p:tav tm="0">
                                              <p:val>
                                                <p:strVal val="#ppt_y+.1"/>
                                              </p:val>
                                            </p:tav>
                                            <p:tav tm="100000">
                                              <p:val>
                                                <p:strVal val="#ppt_y"/>
                                              </p:val>
                                            </p:tav>
                                          </p:tavLst>
                                        </p:anim>
                                      </p:childTnLst>
                                    </p:cTn>
                                  </p:par>
                                </p:childTnLst>
                              </p:cTn>
                            </p:par>
                            <p:par>
                              <p:cTn id="30" fill="hold">
                                <p:stCondLst>
                                  <p:cond delay="5925"/>
                                </p:stCondLst>
                                <p:childTnLst>
                                  <p:par>
                                    <p:cTn id="31" presetID="2" presetClass="entr" presetSubtype="6" fill="hold" nodeType="afterEffect">
                                      <p:stCondLst>
                                        <p:cond delay="0"/>
                                      </p:stCondLst>
                                      <p:childTnLst>
                                        <p:set>
                                          <p:cBhvr>
                                            <p:cTn id="32" dur="1" fill="hold">
                                              <p:stCondLst>
                                                <p:cond delay="0"/>
                                              </p:stCondLst>
                                            </p:cTn>
                                            <p:tgtEl>
                                              <p:spTgt spid="86"/>
                                            </p:tgtEl>
                                            <p:attrNameLst>
                                              <p:attrName>style.visibility</p:attrName>
                                            </p:attrNameLst>
                                          </p:cBhvr>
                                          <p:to>
                                            <p:strVal val="visible"/>
                                          </p:to>
                                        </p:set>
                                        <p:anim calcmode="lin" valueType="num">
                                          <p:cBhvr additive="base">
                                            <p:cTn id="33" dur="2000" fill="hold"/>
                                            <p:tgtEl>
                                              <p:spTgt spid="86"/>
                                            </p:tgtEl>
                                            <p:attrNameLst>
                                              <p:attrName>ppt_x</p:attrName>
                                            </p:attrNameLst>
                                          </p:cBhvr>
                                          <p:tavLst>
                                            <p:tav tm="0">
                                              <p:val>
                                                <p:strVal val="1+#ppt_w/2"/>
                                              </p:val>
                                            </p:tav>
                                            <p:tav tm="100000">
                                              <p:val>
                                                <p:strVal val="#ppt_x"/>
                                              </p:val>
                                            </p:tav>
                                          </p:tavLst>
                                        </p:anim>
                                        <p:anim calcmode="lin" valueType="num">
                                          <p:cBhvr additive="base">
                                            <p:cTn id="34" dur="2000" fill="hold"/>
                                            <p:tgtEl>
                                              <p:spTgt spid="86"/>
                                            </p:tgtEl>
                                            <p:attrNameLst>
                                              <p:attrName>ppt_y</p:attrName>
                                            </p:attrNameLst>
                                          </p:cBhvr>
                                          <p:tavLst>
                                            <p:tav tm="0">
                                              <p:val>
                                                <p:strVal val="1+#ppt_h/2"/>
                                              </p:val>
                                            </p:tav>
                                            <p:tav tm="100000">
                                              <p:val>
                                                <p:strVal val="#ppt_y"/>
                                              </p:val>
                                            </p:tav>
                                          </p:tavLst>
                                        </p:anim>
                                      </p:childTnLst>
                                    </p:cTn>
                                  </p:par>
                                </p:childTnLst>
                              </p:cTn>
                            </p:par>
                            <p:par>
                              <p:cTn id="35" fill="hold">
                                <p:stCondLst>
                                  <p:cond delay="7925"/>
                                </p:stCondLst>
                                <p:childTnLst>
                                  <p:par>
                                    <p:cTn id="36" presetID="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barn(inVertical)">
                                          <p:cBhvr>
                                            <p:cTn id="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5" grpId="0"/>
          <p:bldP spid="26" grpId="0"/>
          <p:bldP spid="27" grpId="0"/>
          <p:bldP spid="29" grpId="0"/>
          <p:bldP spid="31" grpId="0"/>
          <p:bldP spid="34" grpId="0"/>
          <p:bldP spid="35" grpId="0"/>
          <p:bldP spid="36" grpId="0"/>
          <p:bldP spid="37" grpId="0"/>
          <p:bldP spid="3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E2BDC3"/>
            </a:gs>
          </a:gsLst>
          <a:lin ang="5400000" scaled="1"/>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0710" flipH="1">
            <a:off x="10216423" y="5390096"/>
            <a:ext cx="4222662" cy="4105342"/>
          </a:xfrm>
          <a:prstGeom prst="rect">
            <a:avLst/>
          </a:prstGeom>
        </p:spPr>
      </p:pic>
      <p:grpSp>
        <p:nvGrpSpPr>
          <p:cNvPr id="33" name="组合 32"/>
          <p:cNvGrpSpPr/>
          <p:nvPr/>
        </p:nvGrpSpPr>
        <p:grpSpPr>
          <a:xfrm>
            <a:off x="1246366" y="-19140"/>
            <a:ext cx="10952209" cy="1234179"/>
            <a:chOff x="1239791" y="-20548"/>
            <a:chExt cx="10952209" cy="896848"/>
          </a:xfrm>
        </p:grpSpPr>
        <p:sp>
          <p:nvSpPr>
            <p:cNvPr id="14" name="任意多边形 13"/>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rgbClr val="BB556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14"/>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rgbClr val="BB556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19"/>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rgbClr val="BB55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27"/>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rgbClr val="BB5566">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任意多边形 29"/>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31"/>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rgbClr val="BB556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8" name="任意多边形 7"/>
          <p:cNvSpPr/>
          <p:nvPr/>
        </p:nvSpPr>
        <p:spPr>
          <a:xfrm>
            <a:off x="-420655" y="-59990"/>
            <a:ext cx="1909890" cy="2179510"/>
          </a:xfrm>
          <a:custGeom>
            <a:avLst/>
            <a:gdLst>
              <a:gd name="connsiteX0" fmla="*/ 734173 w 1909890"/>
              <a:gd name="connsiteY0" fmla="*/ 1981294 h 2179510"/>
              <a:gd name="connsiteX1" fmla="*/ 734173 w 1909890"/>
              <a:gd name="connsiteY1" fmla="*/ 1917125 h 2179510"/>
              <a:gd name="connsiteX2" fmla="*/ 28321 w 1909890"/>
              <a:gd name="connsiteY2" fmla="*/ 665841 h 2179510"/>
              <a:gd name="connsiteX3" fmla="*/ 1841079 w 1909890"/>
              <a:gd name="connsiteY3" fmla="*/ 56241 h 2179510"/>
              <a:gd name="connsiteX4" fmla="*/ 1456068 w 1909890"/>
              <a:gd name="connsiteY4" fmla="*/ 2045462 h 2179510"/>
              <a:gd name="connsiteX5" fmla="*/ 734173 w 1909890"/>
              <a:gd name="connsiteY5" fmla="*/ 1981294 h 2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890" h="2179510">
                <a:moveTo>
                  <a:pt x="734173" y="1981294"/>
                </a:moveTo>
                <a:cubicBezTo>
                  <a:pt x="613857" y="1959905"/>
                  <a:pt x="851815" y="2136367"/>
                  <a:pt x="734173" y="1917125"/>
                </a:cubicBezTo>
                <a:cubicBezTo>
                  <a:pt x="616531" y="1697883"/>
                  <a:pt x="-156163" y="975988"/>
                  <a:pt x="28321" y="665841"/>
                </a:cubicBezTo>
                <a:cubicBezTo>
                  <a:pt x="212805" y="355694"/>
                  <a:pt x="1603121" y="-173696"/>
                  <a:pt x="1841079" y="56241"/>
                </a:cubicBezTo>
                <a:cubicBezTo>
                  <a:pt x="2079037" y="286178"/>
                  <a:pt x="1637879" y="1719273"/>
                  <a:pt x="1456068" y="2045462"/>
                </a:cubicBezTo>
                <a:cubicBezTo>
                  <a:pt x="1274257" y="2371651"/>
                  <a:pt x="854489" y="2002683"/>
                  <a:pt x="734173" y="1981294"/>
                </a:cubicBezTo>
                <a:close/>
              </a:path>
            </a:pathLst>
          </a:custGeom>
          <a:blipFill>
            <a:blip r:embed="rId4"/>
            <a:stretch>
              <a:fillRect/>
            </a:stretch>
          </a:blipFill>
          <a:ln>
            <a:solidFill>
              <a:srgbClr val="E2BD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Text Box 7"/>
          <p:cNvSpPr txBox="1">
            <a:spLocks noChangeArrowheads="1"/>
          </p:cNvSpPr>
          <p:nvPr/>
        </p:nvSpPr>
        <p:spPr bwMode="auto">
          <a:xfrm>
            <a:off x="1493222" y="497759"/>
            <a:ext cx="101082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6600CC"/>
                </a:solidFill>
                <a:latin typeface="Times New Roman" panose="02020603050405020304" pitchFamily="18" charset="0"/>
              </a:rPr>
              <a:t>Bài 2:</a:t>
            </a:r>
            <a:r>
              <a:rPr lang="en-US" altLang="en-US" sz="3600" b="1">
                <a:solidFill>
                  <a:srgbClr val="3333FF"/>
                </a:solidFill>
                <a:latin typeface="Times New Roman" panose="02020603050405020304" pitchFamily="18" charset="0"/>
              </a:rPr>
              <a:t> Dòng nào dưới đây nêu đúng nghĩa của từ </a:t>
            </a:r>
            <a:r>
              <a:rPr lang="en-US" altLang="en-US" sz="3600" b="1" i="1">
                <a:solidFill>
                  <a:srgbClr val="FF0066"/>
                </a:solidFill>
                <a:latin typeface="Times New Roman" panose="02020603050405020304" pitchFamily="18" charset="0"/>
              </a:rPr>
              <a:t>nghị lực.</a:t>
            </a:r>
            <a:endParaRPr lang="en-US" altLang="en-US" sz="3600" b="1">
              <a:solidFill>
                <a:srgbClr val="FF0066"/>
              </a:solidFill>
              <a:latin typeface="Times New Roman" panose="02020603050405020304" pitchFamily="18" charset="0"/>
            </a:endParaRPr>
          </a:p>
        </p:txBody>
      </p:sp>
      <p:sp>
        <p:nvSpPr>
          <p:cNvPr id="43" name="Text Box 9"/>
          <p:cNvSpPr txBox="1">
            <a:spLocks noChangeArrowheads="1"/>
          </p:cNvSpPr>
          <p:nvPr/>
        </p:nvSpPr>
        <p:spPr bwMode="auto">
          <a:xfrm>
            <a:off x="1786116" y="2073354"/>
            <a:ext cx="5897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a)  Làm việc liên tục, bền bỉ.</a:t>
            </a:r>
          </a:p>
        </p:txBody>
      </p:sp>
      <p:sp>
        <p:nvSpPr>
          <p:cNvPr id="49" name="Text Box 14"/>
          <p:cNvSpPr txBox="1">
            <a:spLocks noChangeArrowheads="1"/>
          </p:cNvSpPr>
          <p:nvPr/>
        </p:nvSpPr>
        <p:spPr bwMode="auto">
          <a:xfrm>
            <a:off x="1786116" y="2972597"/>
            <a:ext cx="1018363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b)  S</a:t>
            </a:r>
            <a:r>
              <a:rPr lang="vi-VN" altLang="en-US" sz="3600" b="1">
                <a:latin typeface="Times New Roman" panose="02020603050405020304" pitchFamily="18" charset="0"/>
              </a:rPr>
              <a:t>ức</a:t>
            </a:r>
            <a:r>
              <a:rPr lang="en-US" altLang="en-US" sz="3600" b="1">
                <a:latin typeface="Times New Roman" panose="02020603050405020304" pitchFamily="18" charset="0"/>
              </a:rPr>
              <a:t> mạnh tinh thần làm cho con người kiên quyết trong hành động, không lùi bước trước mọi khó khăn.</a:t>
            </a:r>
          </a:p>
        </p:txBody>
      </p:sp>
      <p:sp>
        <p:nvSpPr>
          <p:cNvPr id="50" name="Text Box 15"/>
          <p:cNvSpPr txBox="1">
            <a:spLocks noChangeArrowheads="1"/>
          </p:cNvSpPr>
          <p:nvPr/>
        </p:nvSpPr>
        <p:spPr bwMode="auto">
          <a:xfrm>
            <a:off x="1786116" y="4782233"/>
            <a:ext cx="749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c)  Chắc chắn, bền vững, khó phá vỡ.</a:t>
            </a:r>
          </a:p>
        </p:txBody>
      </p:sp>
      <p:sp>
        <p:nvSpPr>
          <p:cNvPr id="51" name="Text Box 16"/>
          <p:cNvSpPr txBox="1">
            <a:spLocks noChangeArrowheads="1"/>
          </p:cNvSpPr>
          <p:nvPr/>
        </p:nvSpPr>
        <p:spPr bwMode="auto">
          <a:xfrm>
            <a:off x="1786116" y="5903031"/>
            <a:ext cx="8154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d)  Có tình cảm rất chân tình, sâu sắc.</a:t>
            </a:r>
          </a:p>
        </p:txBody>
      </p:sp>
      <p:sp>
        <p:nvSpPr>
          <p:cNvPr id="4" name="Oval 3"/>
          <p:cNvSpPr/>
          <p:nvPr/>
        </p:nvSpPr>
        <p:spPr>
          <a:xfrm>
            <a:off x="1489235" y="2944319"/>
            <a:ext cx="968215" cy="6496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1740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ppt_x"/>
                                          </p:val>
                                        </p:tav>
                                        <p:tav tm="100000">
                                          <p:val>
                                            <p:strVal val="#ppt_x"/>
                                          </p:val>
                                        </p:tav>
                                      </p:tavLst>
                                    </p:anim>
                                    <p:anim calcmode="lin" valueType="num">
                                      <p:cBhvr additive="base">
                                        <p:cTn id="1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ppt_x"/>
                                          </p:val>
                                        </p:tav>
                                        <p:tav tm="100000">
                                          <p:val>
                                            <p:strVal val="#ppt_x"/>
                                          </p:val>
                                        </p:tav>
                                      </p:tavLst>
                                    </p:anim>
                                    <p:anim calcmode="lin" valueType="num">
                                      <p:cBhvr additive="base">
                                        <p:cTn id="2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ppt_x"/>
                                          </p:val>
                                        </p:tav>
                                        <p:tav tm="100000">
                                          <p:val>
                                            <p:strVal val="#ppt_x"/>
                                          </p:val>
                                        </p:tav>
                                      </p:tavLst>
                                    </p:anim>
                                    <p:anim calcmode="lin" valueType="num">
                                      <p:cBhvr additive="base">
                                        <p:cTn id="2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additive="base">
                                        <p:cTn id="32" dur="500" fill="hold"/>
                                        <p:tgtEl>
                                          <p:spTgt spid="50"/>
                                        </p:tgtEl>
                                        <p:attrNameLst>
                                          <p:attrName>ppt_x</p:attrName>
                                        </p:attrNameLst>
                                      </p:cBhvr>
                                      <p:tavLst>
                                        <p:tav tm="0">
                                          <p:val>
                                            <p:strVal val="#ppt_x"/>
                                          </p:val>
                                        </p:tav>
                                        <p:tav tm="100000">
                                          <p:val>
                                            <p:strVal val="#ppt_x"/>
                                          </p:val>
                                        </p:tav>
                                      </p:tavLst>
                                    </p:anim>
                                    <p:anim calcmode="lin" valueType="num">
                                      <p:cBhvr additive="base">
                                        <p:cTn id="3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additive="base">
                                        <p:cTn id="38" dur="500" fill="hold"/>
                                        <p:tgtEl>
                                          <p:spTgt spid="51"/>
                                        </p:tgtEl>
                                        <p:attrNameLst>
                                          <p:attrName>ppt_x</p:attrName>
                                        </p:attrNameLst>
                                      </p:cBhvr>
                                      <p:tavLst>
                                        <p:tav tm="0">
                                          <p:val>
                                            <p:strVal val="#ppt_x"/>
                                          </p:val>
                                        </p:tav>
                                        <p:tav tm="100000">
                                          <p:val>
                                            <p:strVal val="#ppt_x"/>
                                          </p:val>
                                        </p:tav>
                                      </p:tavLst>
                                    </p:anim>
                                    <p:anim calcmode="lin" valueType="num">
                                      <p:cBhvr additive="base">
                                        <p:cTn id="3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9" grpId="0"/>
      <p:bldP spid="50" grpId="0"/>
      <p:bldP spid="51"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E2BDC3"/>
            </a:gs>
          </a:gsLst>
          <a:lin ang="5400000" scaled="1"/>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0710" flipH="1">
            <a:off x="10216423" y="5390096"/>
            <a:ext cx="4222662" cy="4105342"/>
          </a:xfrm>
          <a:prstGeom prst="rect">
            <a:avLst/>
          </a:prstGeom>
        </p:spPr>
      </p:pic>
      <p:grpSp>
        <p:nvGrpSpPr>
          <p:cNvPr id="33" name="组合 32"/>
          <p:cNvGrpSpPr/>
          <p:nvPr/>
        </p:nvGrpSpPr>
        <p:grpSpPr>
          <a:xfrm>
            <a:off x="1246366" y="-19140"/>
            <a:ext cx="10952209" cy="1234179"/>
            <a:chOff x="1239791" y="-20548"/>
            <a:chExt cx="10952209" cy="896848"/>
          </a:xfrm>
        </p:grpSpPr>
        <p:sp>
          <p:nvSpPr>
            <p:cNvPr id="14" name="任意多边形 13"/>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rgbClr val="BB556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14"/>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rgbClr val="BB556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19"/>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rgbClr val="BB55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27"/>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rgbClr val="BB5566">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任意多边形 29"/>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4">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31"/>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rgbClr val="BB556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8" name="任意多边形 7"/>
          <p:cNvSpPr/>
          <p:nvPr/>
        </p:nvSpPr>
        <p:spPr>
          <a:xfrm>
            <a:off x="-420655" y="-59990"/>
            <a:ext cx="1909890" cy="2179510"/>
          </a:xfrm>
          <a:custGeom>
            <a:avLst/>
            <a:gdLst>
              <a:gd name="connsiteX0" fmla="*/ 734173 w 1909890"/>
              <a:gd name="connsiteY0" fmla="*/ 1981294 h 2179510"/>
              <a:gd name="connsiteX1" fmla="*/ 734173 w 1909890"/>
              <a:gd name="connsiteY1" fmla="*/ 1917125 h 2179510"/>
              <a:gd name="connsiteX2" fmla="*/ 28321 w 1909890"/>
              <a:gd name="connsiteY2" fmla="*/ 665841 h 2179510"/>
              <a:gd name="connsiteX3" fmla="*/ 1841079 w 1909890"/>
              <a:gd name="connsiteY3" fmla="*/ 56241 h 2179510"/>
              <a:gd name="connsiteX4" fmla="*/ 1456068 w 1909890"/>
              <a:gd name="connsiteY4" fmla="*/ 2045462 h 2179510"/>
              <a:gd name="connsiteX5" fmla="*/ 734173 w 1909890"/>
              <a:gd name="connsiteY5" fmla="*/ 1981294 h 2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890" h="2179510">
                <a:moveTo>
                  <a:pt x="734173" y="1981294"/>
                </a:moveTo>
                <a:cubicBezTo>
                  <a:pt x="613857" y="1959905"/>
                  <a:pt x="851815" y="2136367"/>
                  <a:pt x="734173" y="1917125"/>
                </a:cubicBezTo>
                <a:cubicBezTo>
                  <a:pt x="616531" y="1697883"/>
                  <a:pt x="-156163" y="975988"/>
                  <a:pt x="28321" y="665841"/>
                </a:cubicBezTo>
                <a:cubicBezTo>
                  <a:pt x="212805" y="355694"/>
                  <a:pt x="1603121" y="-173696"/>
                  <a:pt x="1841079" y="56241"/>
                </a:cubicBezTo>
                <a:cubicBezTo>
                  <a:pt x="2079037" y="286178"/>
                  <a:pt x="1637879" y="1719273"/>
                  <a:pt x="1456068" y="2045462"/>
                </a:cubicBezTo>
                <a:cubicBezTo>
                  <a:pt x="1274257" y="2371651"/>
                  <a:pt x="854489" y="2002683"/>
                  <a:pt x="734173" y="1981294"/>
                </a:cubicBezTo>
                <a:close/>
              </a:path>
            </a:pathLst>
          </a:custGeom>
          <a:blipFill>
            <a:blip r:embed="rId4"/>
            <a:stretch>
              <a:fillRect/>
            </a:stretch>
          </a:blipFill>
          <a:ln>
            <a:solidFill>
              <a:srgbClr val="E2BD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 Box 16"/>
          <p:cNvSpPr txBox="1">
            <a:spLocks noChangeArrowheads="1"/>
          </p:cNvSpPr>
          <p:nvPr/>
        </p:nvSpPr>
        <p:spPr bwMode="auto">
          <a:xfrm>
            <a:off x="1305150" y="336243"/>
            <a:ext cx="9846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 Làm việc liên tục, bền bỉ là nghĩa của từ nào? </a:t>
            </a:r>
          </a:p>
        </p:txBody>
      </p:sp>
      <p:sp>
        <p:nvSpPr>
          <p:cNvPr id="17" name="Text Box 16"/>
          <p:cNvSpPr txBox="1">
            <a:spLocks noChangeArrowheads="1"/>
          </p:cNvSpPr>
          <p:nvPr/>
        </p:nvSpPr>
        <p:spPr bwMode="auto">
          <a:xfrm>
            <a:off x="1305150" y="1250120"/>
            <a:ext cx="10142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 Làm việc liên tục, bền bỉ là nghĩa của từ </a:t>
            </a:r>
            <a:r>
              <a:rPr lang="en-US" altLang="en-US" sz="3600" b="1">
                <a:solidFill>
                  <a:srgbClr val="FF0000"/>
                </a:solidFill>
                <a:latin typeface="Times New Roman" panose="02020603050405020304" pitchFamily="18" charset="0"/>
              </a:rPr>
              <a:t>kiên trì. </a:t>
            </a:r>
          </a:p>
        </p:txBody>
      </p:sp>
      <p:sp>
        <p:nvSpPr>
          <p:cNvPr id="18" name="Text Box 16"/>
          <p:cNvSpPr txBox="1">
            <a:spLocks noChangeArrowheads="1"/>
          </p:cNvSpPr>
          <p:nvPr/>
        </p:nvSpPr>
        <p:spPr bwMode="auto">
          <a:xfrm>
            <a:off x="1246367" y="2249227"/>
            <a:ext cx="11141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 Chắc chắn, bền vững, khó phá vỡ là nghĩa của từ nào? </a:t>
            </a:r>
          </a:p>
        </p:txBody>
      </p:sp>
      <p:sp>
        <p:nvSpPr>
          <p:cNvPr id="19" name="Text Box 16"/>
          <p:cNvSpPr txBox="1">
            <a:spLocks noChangeArrowheads="1"/>
          </p:cNvSpPr>
          <p:nvPr/>
        </p:nvSpPr>
        <p:spPr bwMode="auto">
          <a:xfrm>
            <a:off x="1246366" y="3367522"/>
            <a:ext cx="104884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 Chắc chắn, bền vững, khó phá vỡ là nghĩa của từ </a:t>
            </a:r>
            <a:r>
              <a:rPr lang="en-US" altLang="en-US" sz="3600" b="1">
                <a:solidFill>
                  <a:srgbClr val="FF0000"/>
                </a:solidFill>
                <a:latin typeface="Times New Roman" panose="02020603050405020304" pitchFamily="18" charset="0"/>
              </a:rPr>
              <a:t>kiên cố.</a:t>
            </a:r>
          </a:p>
        </p:txBody>
      </p:sp>
      <p:sp>
        <p:nvSpPr>
          <p:cNvPr id="21" name="Text Box 16"/>
          <p:cNvSpPr txBox="1">
            <a:spLocks noChangeArrowheads="1"/>
          </p:cNvSpPr>
          <p:nvPr/>
        </p:nvSpPr>
        <p:spPr bwMode="auto">
          <a:xfrm>
            <a:off x="1305150" y="4796957"/>
            <a:ext cx="11458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solidFill>
                  <a:srgbClr val="0000FF"/>
                </a:solidFill>
                <a:latin typeface="Times New Roman" panose="02020603050405020304" pitchFamily="18" charset="0"/>
              </a:rPr>
              <a:t>- Có tình cảm rất chân tình, sâu sắc là nghĩa của từ gì?</a:t>
            </a:r>
          </a:p>
        </p:txBody>
      </p:sp>
      <p:sp>
        <p:nvSpPr>
          <p:cNvPr id="22" name="Text Box 16"/>
          <p:cNvSpPr txBox="1">
            <a:spLocks noChangeArrowheads="1"/>
          </p:cNvSpPr>
          <p:nvPr/>
        </p:nvSpPr>
        <p:spPr bwMode="auto">
          <a:xfrm>
            <a:off x="1284466" y="5657671"/>
            <a:ext cx="114589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latin typeface="Times New Roman" panose="02020603050405020304" pitchFamily="18" charset="0"/>
              </a:rPr>
              <a:t>- Có tình cảm rất chân tình, sâu sắc là nghĩa của từ </a:t>
            </a:r>
            <a:r>
              <a:rPr lang="en-US" altLang="en-US" sz="3600" b="1">
                <a:solidFill>
                  <a:srgbClr val="FF0000"/>
                </a:solidFill>
                <a:latin typeface="Times New Roman" panose="02020603050405020304" pitchFamily="18" charset="0"/>
              </a:rPr>
              <a:t>chí tình, chí nghĩa.</a:t>
            </a:r>
          </a:p>
        </p:txBody>
      </p:sp>
    </p:spTree>
    <p:extLst>
      <p:ext uri="{BB962C8B-B14F-4D97-AF65-F5344CB8AC3E}">
        <p14:creationId xmlns:p14="http://schemas.microsoft.com/office/powerpoint/2010/main" val="37854707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EFDF9"/>
            </a:gs>
            <a:gs pos="100000">
              <a:srgbClr val="EAC961"/>
            </a:gs>
          </a:gsLst>
          <a:path path="circle">
            <a:fillToRect l="50000" t="130000" r="50000" b="-30000"/>
          </a:path>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680" y="2230495"/>
            <a:ext cx="8572500" cy="6191250"/>
          </a:xfrm>
          <a:prstGeom prst="rect">
            <a:avLst/>
          </a:prstGeom>
        </p:spPr>
      </p:pic>
      <p:grpSp>
        <p:nvGrpSpPr>
          <p:cNvPr id="79" name="组合 78"/>
          <p:cNvGrpSpPr/>
          <p:nvPr/>
        </p:nvGrpSpPr>
        <p:grpSpPr>
          <a:xfrm rot="15873036">
            <a:off x="-5242488" y="3709739"/>
            <a:ext cx="10952209" cy="1966651"/>
            <a:chOff x="1239791" y="-20548"/>
            <a:chExt cx="10952209" cy="896848"/>
          </a:xfrm>
        </p:grpSpPr>
        <p:sp>
          <p:nvSpPr>
            <p:cNvPr id="80" name="任意多边形 79"/>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任意多边形 80"/>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任意多边形 81"/>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任意多边形 82"/>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chemeClr val="accent4">
                <a:lumMod val="75000"/>
                <a:alpha val="356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任意多边形 83"/>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任意多边形 84"/>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chemeClr val="accent4">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33" name="组合 32"/>
          <p:cNvGrpSpPr/>
          <p:nvPr/>
        </p:nvGrpSpPr>
        <p:grpSpPr>
          <a:xfrm>
            <a:off x="1246366" y="-19140"/>
            <a:ext cx="10952209" cy="1234179"/>
            <a:chOff x="1239791" y="-20548"/>
            <a:chExt cx="10952209" cy="896848"/>
          </a:xfrm>
        </p:grpSpPr>
        <p:sp>
          <p:nvSpPr>
            <p:cNvPr id="14" name="任意多边形 13"/>
            <p:cNvSpPr/>
            <p:nvPr/>
          </p:nvSpPr>
          <p:spPr>
            <a:xfrm>
              <a:off x="1239791" y="-15218"/>
              <a:ext cx="3492500" cy="889000"/>
            </a:xfrm>
            <a:custGeom>
              <a:avLst/>
              <a:gdLst>
                <a:gd name="connsiteX0" fmla="*/ 63500 w 3492500"/>
                <a:gd name="connsiteY0" fmla="*/ 0 h 889000"/>
                <a:gd name="connsiteX1" fmla="*/ 3492500 w 3492500"/>
                <a:gd name="connsiteY1" fmla="*/ 0 h 889000"/>
                <a:gd name="connsiteX2" fmla="*/ 2298700 w 3492500"/>
                <a:gd name="connsiteY2" fmla="*/ 889000 h 889000"/>
                <a:gd name="connsiteX3" fmla="*/ 0 w 3492500"/>
                <a:gd name="connsiteY3" fmla="*/ 431800 h 889000"/>
                <a:gd name="connsiteX4" fmla="*/ 63500 w 3492500"/>
                <a:gd name="connsiteY4" fmla="*/ 0 h 889000"/>
                <a:gd name="connsiteX0" fmla="*/ 63500 w 3492500"/>
                <a:gd name="connsiteY0" fmla="*/ 0 h 889000"/>
                <a:gd name="connsiteX1" fmla="*/ 3492500 w 3492500"/>
                <a:gd name="connsiteY1" fmla="*/ 0 h 889000"/>
                <a:gd name="connsiteX2" fmla="*/ 2312988 w 3492500"/>
                <a:gd name="connsiteY2" fmla="*/ 889000 h 889000"/>
                <a:gd name="connsiteX3" fmla="*/ 0 w 3492500"/>
                <a:gd name="connsiteY3" fmla="*/ 431800 h 889000"/>
                <a:gd name="connsiteX4" fmla="*/ 63500 w 34925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0" h="889000">
                  <a:moveTo>
                    <a:pt x="63500" y="0"/>
                  </a:moveTo>
                  <a:lnTo>
                    <a:pt x="3492500" y="0"/>
                  </a:lnTo>
                  <a:lnTo>
                    <a:pt x="2312988" y="889000"/>
                  </a:lnTo>
                  <a:lnTo>
                    <a:pt x="0" y="431800"/>
                  </a:lnTo>
                  <a:lnTo>
                    <a:pt x="63500" y="0"/>
                  </a:lnTo>
                  <a:close/>
                </a:path>
              </a:pathLst>
            </a:custGeom>
            <a:solidFill>
              <a:schemeClr val="accent4">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14"/>
            <p:cNvSpPr/>
            <p:nvPr/>
          </p:nvSpPr>
          <p:spPr>
            <a:xfrm>
              <a:off x="3543300" y="0"/>
              <a:ext cx="3302000" cy="876300"/>
            </a:xfrm>
            <a:custGeom>
              <a:avLst/>
              <a:gdLst>
                <a:gd name="connsiteX0" fmla="*/ 1168400 w 3302000"/>
                <a:gd name="connsiteY0" fmla="*/ 0 h 876300"/>
                <a:gd name="connsiteX1" fmla="*/ 0 w 3302000"/>
                <a:gd name="connsiteY1" fmla="*/ 876300 h 876300"/>
                <a:gd name="connsiteX2" fmla="*/ 3302000 w 3302000"/>
                <a:gd name="connsiteY2" fmla="*/ 584200 h 876300"/>
                <a:gd name="connsiteX3" fmla="*/ 1168400 w 3302000"/>
                <a:gd name="connsiteY3" fmla="*/ 0 h 876300"/>
              </a:gdLst>
              <a:ahLst/>
              <a:cxnLst>
                <a:cxn ang="0">
                  <a:pos x="connsiteX0" y="connsiteY0"/>
                </a:cxn>
                <a:cxn ang="0">
                  <a:pos x="connsiteX1" y="connsiteY1"/>
                </a:cxn>
                <a:cxn ang="0">
                  <a:pos x="connsiteX2" y="connsiteY2"/>
                </a:cxn>
                <a:cxn ang="0">
                  <a:pos x="connsiteX3" y="connsiteY3"/>
                </a:cxn>
              </a:cxnLst>
              <a:rect l="l" t="t" r="r" b="b"/>
              <a:pathLst>
                <a:path w="3302000" h="876300">
                  <a:moveTo>
                    <a:pt x="1168400" y="0"/>
                  </a:moveTo>
                  <a:lnTo>
                    <a:pt x="0" y="876300"/>
                  </a:lnTo>
                  <a:lnTo>
                    <a:pt x="3302000" y="584200"/>
                  </a:lnTo>
                  <a:lnTo>
                    <a:pt x="1168400" y="0"/>
                  </a:lnTo>
                  <a:close/>
                </a:path>
              </a:pathLst>
            </a:custGeom>
            <a:solidFill>
              <a:schemeClr val="accent4">
                <a:lumMod val="7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19"/>
            <p:cNvSpPr/>
            <p:nvPr/>
          </p:nvSpPr>
          <p:spPr>
            <a:xfrm>
              <a:off x="4686300" y="-12700"/>
              <a:ext cx="3332162" cy="598488"/>
            </a:xfrm>
            <a:custGeom>
              <a:avLst/>
              <a:gdLst>
                <a:gd name="connsiteX0" fmla="*/ 0 w 3327400"/>
                <a:gd name="connsiteY0" fmla="*/ 12700 h 596900"/>
                <a:gd name="connsiteX1" fmla="*/ 2082800 w 3327400"/>
                <a:gd name="connsiteY1" fmla="*/ 596900 h 596900"/>
                <a:gd name="connsiteX2" fmla="*/ 3327400 w 3327400"/>
                <a:gd name="connsiteY2" fmla="*/ 0 h 596900"/>
                <a:gd name="connsiteX3" fmla="*/ 0 w 3327400"/>
                <a:gd name="connsiteY3" fmla="*/ 12700 h 596900"/>
                <a:gd name="connsiteX0" fmla="*/ 0 w 3327400"/>
                <a:gd name="connsiteY0" fmla="*/ 12700 h 611188"/>
                <a:gd name="connsiteX1" fmla="*/ 2130425 w 3327400"/>
                <a:gd name="connsiteY1" fmla="*/ 611188 h 611188"/>
                <a:gd name="connsiteX2" fmla="*/ 3327400 w 3327400"/>
                <a:gd name="connsiteY2" fmla="*/ 0 h 611188"/>
                <a:gd name="connsiteX3" fmla="*/ 0 w 3327400"/>
                <a:gd name="connsiteY3" fmla="*/ 12700 h 611188"/>
                <a:gd name="connsiteX0" fmla="*/ 0 w 3332162"/>
                <a:gd name="connsiteY0" fmla="*/ 0 h 598488"/>
                <a:gd name="connsiteX1" fmla="*/ 2130425 w 3332162"/>
                <a:gd name="connsiteY1" fmla="*/ 598488 h 598488"/>
                <a:gd name="connsiteX2" fmla="*/ 3332162 w 3332162"/>
                <a:gd name="connsiteY2" fmla="*/ 6350 h 598488"/>
                <a:gd name="connsiteX3" fmla="*/ 0 w 3332162"/>
                <a:gd name="connsiteY3" fmla="*/ 0 h 598488"/>
                <a:gd name="connsiteX0" fmla="*/ 0 w 3332162"/>
                <a:gd name="connsiteY0" fmla="*/ 0 h 584201"/>
                <a:gd name="connsiteX1" fmla="*/ 2206625 w 3332162"/>
                <a:gd name="connsiteY1" fmla="*/ 584201 h 584201"/>
                <a:gd name="connsiteX2" fmla="*/ 3332162 w 3332162"/>
                <a:gd name="connsiteY2" fmla="*/ 6350 h 584201"/>
                <a:gd name="connsiteX3" fmla="*/ 0 w 3332162"/>
                <a:gd name="connsiteY3" fmla="*/ 0 h 584201"/>
                <a:gd name="connsiteX0" fmla="*/ 0 w 3332162"/>
                <a:gd name="connsiteY0" fmla="*/ 0 h 598488"/>
                <a:gd name="connsiteX1" fmla="*/ 2154238 w 3332162"/>
                <a:gd name="connsiteY1" fmla="*/ 598488 h 598488"/>
                <a:gd name="connsiteX2" fmla="*/ 3332162 w 3332162"/>
                <a:gd name="connsiteY2" fmla="*/ 6350 h 598488"/>
                <a:gd name="connsiteX3" fmla="*/ 0 w 3332162"/>
                <a:gd name="connsiteY3" fmla="*/ 0 h 598488"/>
              </a:gdLst>
              <a:ahLst/>
              <a:cxnLst>
                <a:cxn ang="0">
                  <a:pos x="connsiteX0" y="connsiteY0"/>
                </a:cxn>
                <a:cxn ang="0">
                  <a:pos x="connsiteX1" y="connsiteY1"/>
                </a:cxn>
                <a:cxn ang="0">
                  <a:pos x="connsiteX2" y="connsiteY2"/>
                </a:cxn>
                <a:cxn ang="0">
                  <a:pos x="connsiteX3" y="connsiteY3"/>
                </a:cxn>
              </a:cxnLst>
              <a:rect l="l" t="t" r="r" b="b"/>
              <a:pathLst>
                <a:path w="3332162" h="598488">
                  <a:moveTo>
                    <a:pt x="0" y="0"/>
                  </a:moveTo>
                  <a:lnTo>
                    <a:pt x="2154238" y="598488"/>
                  </a:lnTo>
                  <a:lnTo>
                    <a:pt x="3332162" y="6350"/>
                  </a:lnTo>
                  <a:lnTo>
                    <a:pt x="0" y="0"/>
                  </a:lnTo>
                  <a:close/>
                </a:path>
              </a:pathLst>
            </a:custGeom>
            <a:solidFill>
              <a:schemeClr val="accent4">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27"/>
            <p:cNvSpPr/>
            <p:nvPr/>
          </p:nvSpPr>
          <p:spPr>
            <a:xfrm>
              <a:off x="6811766" y="-20548"/>
              <a:ext cx="2085654" cy="811658"/>
            </a:xfrm>
            <a:custGeom>
              <a:avLst/>
              <a:gdLst>
                <a:gd name="connsiteX0" fmla="*/ 0 w 2085654"/>
                <a:gd name="connsiteY0" fmla="*/ 606175 h 811658"/>
                <a:gd name="connsiteX1" fmla="*/ 1777430 w 2085654"/>
                <a:gd name="connsiteY1" fmla="*/ 811658 h 811658"/>
                <a:gd name="connsiteX2" fmla="*/ 2085654 w 2085654"/>
                <a:gd name="connsiteY2" fmla="*/ 30822 h 811658"/>
                <a:gd name="connsiteX3" fmla="*/ 1191803 w 2085654"/>
                <a:gd name="connsiteY3" fmla="*/ 0 h 811658"/>
                <a:gd name="connsiteX4" fmla="*/ 0 w 2085654"/>
                <a:gd name="connsiteY4" fmla="*/ 606175 h 81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654" h="811658">
                  <a:moveTo>
                    <a:pt x="0" y="606175"/>
                  </a:moveTo>
                  <a:lnTo>
                    <a:pt x="1777430" y="811658"/>
                  </a:lnTo>
                  <a:lnTo>
                    <a:pt x="2085654" y="30822"/>
                  </a:lnTo>
                  <a:lnTo>
                    <a:pt x="1191803" y="0"/>
                  </a:lnTo>
                  <a:lnTo>
                    <a:pt x="0" y="606175"/>
                  </a:lnTo>
                  <a:close/>
                </a:path>
              </a:pathLst>
            </a:custGeom>
            <a:solidFill>
              <a:schemeClr val="accent4">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任意多边形 29"/>
            <p:cNvSpPr/>
            <p:nvPr/>
          </p:nvSpPr>
          <p:spPr>
            <a:xfrm>
              <a:off x="8578921" y="-10274"/>
              <a:ext cx="2404153" cy="780836"/>
            </a:xfrm>
            <a:custGeom>
              <a:avLst/>
              <a:gdLst>
                <a:gd name="connsiteX0" fmla="*/ 0 w 2404153"/>
                <a:gd name="connsiteY0" fmla="*/ 780836 h 780836"/>
                <a:gd name="connsiteX1" fmla="*/ 2404153 w 2404153"/>
                <a:gd name="connsiteY1" fmla="*/ 410966 h 780836"/>
                <a:gd name="connsiteX2" fmla="*/ 2383605 w 2404153"/>
                <a:gd name="connsiteY2" fmla="*/ 0 h 780836"/>
                <a:gd name="connsiteX3" fmla="*/ 318499 w 2404153"/>
                <a:gd name="connsiteY3" fmla="*/ 10274 h 780836"/>
                <a:gd name="connsiteX4" fmla="*/ 0 w 2404153"/>
                <a:gd name="connsiteY4" fmla="*/ 780836 h 78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153" h="780836">
                  <a:moveTo>
                    <a:pt x="0" y="780836"/>
                  </a:moveTo>
                  <a:lnTo>
                    <a:pt x="2404153" y="410966"/>
                  </a:lnTo>
                  <a:lnTo>
                    <a:pt x="2383605" y="0"/>
                  </a:lnTo>
                  <a:lnTo>
                    <a:pt x="318499" y="10274"/>
                  </a:lnTo>
                  <a:lnTo>
                    <a:pt x="0" y="780836"/>
                  </a:lnTo>
                  <a:close/>
                </a:path>
              </a:pathLst>
            </a:custGeom>
            <a:solidFill>
              <a:schemeClr val="accent4">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31"/>
            <p:cNvSpPr/>
            <p:nvPr/>
          </p:nvSpPr>
          <p:spPr>
            <a:xfrm>
              <a:off x="10960100" y="0"/>
              <a:ext cx="1231900" cy="647700"/>
            </a:xfrm>
            <a:custGeom>
              <a:avLst/>
              <a:gdLst>
                <a:gd name="connsiteX0" fmla="*/ 25400 w 1231900"/>
                <a:gd name="connsiteY0" fmla="*/ 406400 h 647700"/>
                <a:gd name="connsiteX1" fmla="*/ 1231900 w 1231900"/>
                <a:gd name="connsiteY1" fmla="*/ 647700 h 647700"/>
                <a:gd name="connsiteX2" fmla="*/ 1231900 w 1231900"/>
                <a:gd name="connsiteY2" fmla="*/ 0 h 647700"/>
                <a:gd name="connsiteX3" fmla="*/ 0 w 1231900"/>
                <a:gd name="connsiteY3" fmla="*/ 0 h 647700"/>
                <a:gd name="connsiteX4" fmla="*/ 25400 w 1231900"/>
                <a:gd name="connsiteY4" fmla="*/ 406400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647700">
                  <a:moveTo>
                    <a:pt x="25400" y="406400"/>
                  </a:moveTo>
                  <a:lnTo>
                    <a:pt x="1231900" y="647700"/>
                  </a:lnTo>
                  <a:lnTo>
                    <a:pt x="1231900" y="0"/>
                  </a:lnTo>
                  <a:lnTo>
                    <a:pt x="0" y="0"/>
                  </a:lnTo>
                  <a:lnTo>
                    <a:pt x="25400" y="406400"/>
                  </a:lnTo>
                  <a:close/>
                </a:path>
              </a:pathLst>
            </a:custGeom>
            <a:solidFill>
              <a:schemeClr val="accent4">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4313" y="3958629"/>
            <a:ext cx="2431589" cy="1464763"/>
          </a:xfrm>
          <a:prstGeom prst="rect">
            <a:avLst/>
          </a:prstGeom>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251" y="-201043"/>
            <a:ext cx="10139049" cy="2134229"/>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3094" y="3924691"/>
            <a:ext cx="2106637" cy="2000824"/>
          </a:xfrm>
          <a:prstGeom prst="rect">
            <a:avLst/>
          </a:prstGeom>
        </p:spPr>
      </p:pic>
      <p:sp>
        <p:nvSpPr>
          <p:cNvPr id="26" name="TextBox 25"/>
          <p:cNvSpPr txBox="1">
            <a:spLocks noChangeArrowheads="1"/>
          </p:cNvSpPr>
          <p:nvPr/>
        </p:nvSpPr>
        <p:spPr bwMode="auto">
          <a:xfrm>
            <a:off x="1629570" y="699000"/>
            <a:ext cx="98400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200" b="1">
                <a:solidFill>
                  <a:srgbClr val="0000FF"/>
                </a:solidFill>
                <a:latin typeface="Times New Roman" panose="02020603050405020304" pitchFamily="18" charset="0"/>
                <a:cs typeface="Times New Roman" panose="02020603050405020304" pitchFamily="18" charset="0"/>
              </a:rPr>
              <a:t>Đặt câu với các từ: nghị lực, kiên trì, kiên cố, chí tình.</a:t>
            </a:r>
          </a:p>
        </p:txBody>
      </p:sp>
      <p:sp>
        <p:nvSpPr>
          <p:cNvPr id="27" name="TextBox 26"/>
          <p:cNvSpPr txBox="1">
            <a:spLocks noChangeArrowheads="1"/>
          </p:cNvSpPr>
          <p:nvPr/>
        </p:nvSpPr>
        <p:spPr bwMode="auto">
          <a:xfrm>
            <a:off x="3457770" y="2332714"/>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b="1">
                <a:solidFill>
                  <a:srgbClr val="0000FF"/>
                </a:solidFill>
                <a:latin typeface="Times New Roman" panose="02020603050405020304" pitchFamily="18" charset="0"/>
                <a:cs typeface="Times New Roman" panose="02020603050405020304" pitchFamily="18" charset="0"/>
              </a:rPr>
              <a:t>  Nguyễn Ngọc Ký là một người giàu </a:t>
            </a:r>
            <a:r>
              <a:rPr lang="en-GB" altLang="en-US" sz="2800" b="1">
                <a:solidFill>
                  <a:srgbClr val="FF0000"/>
                </a:solidFill>
                <a:latin typeface="Times New Roman" panose="02020603050405020304" pitchFamily="18" charset="0"/>
                <a:cs typeface="Times New Roman" panose="02020603050405020304" pitchFamily="18" charset="0"/>
              </a:rPr>
              <a:t>nghị lực.</a:t>
            </a:r>
          </a:p>
        </p:txBody>
      </p:sp>
      <p:sp>
        <p:nvSpPr>
          <p:cNvPr id="29" name="TextBox 28"/>
          <p:cNvSpPr txBox="1">
            <a:spLocks noChangeArrowheads="1"/>
          </p:cNvSpPr>
          <p:nvPr/>
        </p:nvSpPr>
        <p:spPr bwMode="auto">
          <a:xfrm>
            <a:off x="3400620" y="3008989"/>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b="1">
                <a:solidFill>
                  <a:srgbClr val="0000FF"/>
                </a:solidFill>
                <a:latin typeface="Times New Roman" panose="02020603050405020304" pitchFamily="18" charset="0"/>
                <a:cs typeface="Times New Roman" panose="02020603050405020304" pitchFamily="18" charset="0"/>
              </a:rPr>
              <a:t>  </a:t>
            </a:r>
            <a:r>
              <a:rPr lang="en-GB" altLang="en-US" sz="2800" b="1">
                <a:solidFill>
                  <a:srgbClr val="FF0000"/>
                </a:solidFill>
                <a:latin typeface="Times New Roman" panose="02020603050405020304" pitchFamily="18" charset="0"/>
                <a:cs typeface="Times New Roman" panose="02020603050405020304" pitchFamily="18" charset="0"/>
              </a:rPr>
              <a:t>Kiên trì </a:t>
            </a:r>
            <a:r>
              <a:rPr lang="en-GB" altLang="en-US" sz="2800" b="1">
                <a:solidFill>
                  <a:srgbClr val="0000FF"/>
                </a:solidFill>
                <a:latin typeface="Times New Roman" panose="02020603050405020304" pitchFamily="18" charset="0"/>
                <a:cs typeface="Times New Roman" panose="02020603050405020304" pitchFamily="18" charset="0"/>
              </a:rPr>
              <a:t>thì làm việc gì cũng thành công.</a:t>
            </a:r>
          </a:p>
        </p:txBody>
      </p:sp>
      <p:sp>
        <p:nvSpPr>
          <p:cNvPr id="38" name="TextBox 37"/>
          <p:cNvSpPr txBox="1">
            <a:spLocks noChangeArrowheads="1"/>
          </p:cNvSpPr>
          <p:nvPr/>
        </p:nvSpPr>
        <p:spPr bwMode="auto">
          <a:xfrm>
            <a:off x="3402208" y="3618589"/>
            <a:ext cx="411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b="1">
                <a:solidFill>
                  <a:srgbClr val="0000FF"/>
                </a:solidFill>
                <a:latin typeface="Times New Roman" panose="02020603050405020304" pitchFamily="18" charset="0"/>
                <a:cs typeface="Times New Roman" panose="02020603050405020304" pitchFamily="18" charset="0"/>
              </a:rPr>
              <a:t>  Lâu đài xây rất </a:t>
            </a:r>
            <a:r>
              <a:rPr lang="en-GB" altLang="en-US" sz="2800" b="1">
                <a:solidFill>
                  <a:srgbClr val="FF0000"/>
                </a:solidFill>
                <a:latin typeface="Times New Roman" panose="02020603050405020304" pitchFamily="18" charset="0"/>
                <a:cs typeface="Times New Roman" panose="02020603050405020304" pitchFamily="18" charset="0"/>
              </a:rPr>
              <a:t>kiên cố</a:t>
            </a:r>
            <a:r>
              <a:rPr lang="en-GB" altLang="en-US" sz="2800" b="1">
                <a:solidFill>
                  <a:srgbClr val="0000FF"/>
                </a:solidFill>
                <a:latin typeface="Times New Roman" panose="02020603050405020304" pitchFamily="18" charset="0"/>
                <a:cs typeface="Times New Roman" panose="02020603050405020304" pitchFamily="18" charset="0"/>
              </a:rPr>
              <a:t>.</a:t>
            </a:r>
          </a:p>
        </p:txBody>
      </p:sp>
      <p:sp>
        <p:nvSpPr>
          <p:cNvPr id="39" name="TextBox 38"/>
          <p:cNvSpPr txBox="1">
            <a:spLocks noChangeArrowheads="1"/>
          </p:cNvSpPr>
          <p:nvPr/>
        </p:nvSpPr>
        <p:spPr bwMode="auto">
          <a:xfrm>
            <a:off x="3400620" y="4228189"/>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b="1">
                <a:solidFill>
                  <a:srgbClr val="0000FF"/>
                </a:solidFill>
                <a:latin typeface="Times New Roman" panose="02020603050405020304" pitchFamily="18" charset="0"/>
                <a:cs typeface="Times New Roman" panose="02020603050405020304" pitchFamily="18" charset="0"/>
              </a:rPr>
              <a:t>  Cậu nói thật </a:t>
            </a:r>
            <a:r>
              <a:rPr lang="en-GB" altLang="en-US" sz="2800" b="1">
                <a:solidFill>
                  <a:srgbClr val="FF0000"/>
                </a:solidFill>
                <a:latin typeface="Times New Roman" panose="02020603050405020304" pitchFamily="18" charset="0"/>
                <a:cs typeface="Times New Roman" panose="02020603050405020304" pitchFamily="18" charset="0"/>
              </a:rPr>
              <a:t>chí tình.</a:t>
            </a:r>
          </a:p>
        </p:txBody>
      </p:sp>
    </p:spTree>
    <p:extLst>
      <p:ext uri="{BB962C8B-B14F-4D97-AF65-F5344CB8AC3E}">
        <p14:creationId xmlns:p14="http://schemas.microsoft.com/office/powerpoint/2010/main" val="2183332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000"/>
                                        <p:tgtEl>
                                          <p:spTgt spid="76"/>
                                        </p:tgtEl>
                                      </p:cBhvr>
                                    </p:animEffect>
                                    <p:anim calcmode="lin" valueType="num">
                                      <p:cBhvr>
                                        <p:cTn id="25" dur="1000" fill="hold"/>
                                        <p:tgtEl>
                                          <p:spTgt spid="76"/>
                                        </p:tgtEl>
                                        <p:attrNameLst>
                                          <p:attrName>ppt_x</p:attrName>
                                        </p:attrNameLst>
                                      </p:cBhvr>
                                      <p:tavLst>
                                        <p:tav tm="0">
                                          <p:val>
                                            <p:strVal val="#ppt_x"/>
                                          </p:val>
                                        </p:tav>
                                        <p:tav tm="100000">
                                          <p:val>
                                            <p:strVal val="#ppt_x"/>
                                          </p:val>
                                        </p:tav>
                                      </p:tavLst>
                                    </p:anim>
                                    <p:anim calcmode="lin" valueType="num">
                                      <p:cBhvr>
                                        <p:cTn id="2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8"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nxmbnrw">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rgbClr val="E2BDC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nxmbnrw">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rgbClr val="E2BDC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1253</Words>
  <Application>Microsoft Office PowerPoint</Application>
  <PresentationFormat>Widescreen</PresentationFormat>
  <Paragraphs>107</Paragraphs>
  <Slides>24</Slides>
  <Notes>11</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等线</vt:lpstr>
      <vt:lpstr>SimSun</vt:lpstr>
      <vt:lpstr>字魂59号-创粗黑</vt:lpstr>
      <vt:lpstr>#9Slide02 Noi dung dai</vt:lpstr>
      <vt:lpstr>#9Slide02 Tieu de dai</vt:lpstr>
      <vt:lpstr>#9Slide07 SVNBango</vt:lpstr>
      <vt:lpstr>.VnArial</vt:lpstr>
      <vt:lpstr>Arial</vt:lpstr>
      <vt:lpstr>Calibri</vt:lpstr>
      <vt:lpstr>Calibri Light</vt:lpstr>
      <vt:lpstr>Times New Roman</vt:lpstr>
      <vt:lpstr>方正胖头鱼简体</vt:lpstr>
      <vt:lpstr>Office Theme</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kkkkk</dc:creator>
  <cp:lastModifiedBy>kkkkk</cp:lastModifiedBy>
  <cp:revision>11</cp:revision>
  <dcterms:created xsi:type="dcterms:W3CDTF">2021-11-21T09:21:31Z</dcterms:created>
  <dcterms:modified xsi:type="dcterms:W3CDTF">2021-11-21T11:45:34Z</dcterms:modified>
</cp:coreProperties>
</file>