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0" r:id="rId2"/>
    <p:sldId id="291" r:id="rId3"/>
    <p:sldId id="292" r:id="rId4"/>
    <p:sldId id="295" r:id="rId5"/>
    <p:sldId id="294" r:id="rId6"/>
    <p:sldId id="293" r:id="rId7"/>
    <p:sldId id="296" r:id="rId8"/>
    <p:sldId id="348" r:id="rId9"/>
    <p:sldId id="349" r:id="rId10"/>
    <p:sldId id="350" r:id="rId11"/>
    <p:sldId id="351" r:id="rId12"/>
    <p:sldId id="359" r:id="rId13"/>
    <p:sldId id="360" r:id="rId14"/>
    <p:sldId id="361" r:id="rId15"/>
    <p:sldId id="362" r:id="rId16"/>
    <p:sldId id="363" r:id="rId17"/>
    <p:sldId id="364" r:id="rId18"/>
    <p:sldId id="365" r:id="rId19"/>
    <p:sldId id="369" r:id="rId20"/>
    <p:sldId id="370" r:id="rId21"/>
    <p:sldId id="371" r:id="rId22"/>
    <p:sldId id="372" r:id="rId23"/>
    <p:sldId id="373" r:id="rId24"/>
  </p:sldIdLst>
  <p:sldSz cx="12192000" cy="6858000"/>
  <p:notesSz cx="6858000" cy="9144000"/>
  <p:embeddedFontLst>
    <p:embeddedFont>
      <p:font typeface="微软雅黑" panose="020B0503020204020204" pitchFamily="34" charset="-122"/>
      <p:regular r:id="rId26"/>
      <p:bold r:id="rId27"/>
    </p:embeddedFont>
    <p:embeddedFont>
      <p:font typeface="Calibri" panose="020F0502020204030204" pitchFamily="34" charset="0"/>
      <p:regular r:id="rId28"/>
      <p:bold r:id="rId29"/>
      <p:italic r:id="rId30"/>
      <p:boldItalic r:id="rId31"/>
    </p:embeddedFont>
    <p:embeddedFont>
      <p:font typeface="UTM Gradoo" panose="02040603050506020204" pitchFamily="18" charset="0"/>
      <p:regular r:id="rId32"/>
    </p:embeddedFont>
    <p:embeddedFont>
      <p:font typeface="UTM Loko" panose="02040603050506020204" pitchFamily="18" charset="0"/>
      <p:regular r:id="rId33"/>
    </p:embeddedFont>
    <p:embeddedFont>
      <p:font typeface="UTM Ong Do Gia" panose="02040603050506020204" pitchFamily="18" charset="0"/>
      <p:regular r:id="rId34"/>
    </p:embeddedFont>
    <p:embeddedFont>
      <p:font typeface="UTM Showcard" panose="02040603050506020204" pitchFamily="18" charset="0"/>
      <p:regular r:id="rId35"/>
    </p:embeddedFont>
    <p:embeddedFont>
      <p:font typeface="UTM ViceroyJF" panose="02040603050506020204" pitchFamily="18" charset="0"/>
      <p:regular r:id="rId36"/>
    </p:embeddedFont>
    <p:embeddedFont>
      <p:font typeface="UVN Mau Tim 1" panose="00000400000000000000" pitchFamily="2" charset="0"/>
      <p:italic r:id="rId37"/>
    </p:embeddedFont>
    <p:embeddedFont>
      <p:font typeface="UVN Sang Song Nang" panose="03030802040007090B04" pitchFamily="66" charset="0"/>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D0"/>
    <a:srgbClr val="45EBA5"/>
    <a:srgbClr val="FF5A4F"/>
    <a:srgbClr val="21ABA5"/>
    <a:srgbClr val="76E3FF"/>
    <a:srgbClr val="01C9FF"/>
    <a:srgbClr val="4C8AC9"/>
    <a:srgbClr val="FFCE45"/>
    <a:srgbClr val="FF8FE5"/>
    <a:srgbClr val="C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57" autoAdjust="0"/>
    <p:restoredTop sz="94660"/>
  </p:normalViewPr>
  <p:slideViewPr>
    <p:cSldViewPr snapToGrid="0">
      <p:cViewPr varScale="1">
        <p:scale>
          <a:sx n="70" d="100"/>
          <a:sy n="70" d="100"/>
        </p:scale>
        <p:origin x="9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9A63-92C5-45CB-837B-D7E2C64B5959}" type="datetimeFigureOut">
              <a:rPr lang="en-US" smtClean="0"/>
              <a:t>28/11/2021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EB12-F350-41A3-A3A9-A7D9A6D216DD}" type="slidenum">
              <a:rPr lang="en-US" smtClean="0"/>
              <a:t>‹#›</a:t>
            </a:fld>
            <a:endParaRPr lang="en-US"/>
          </a:p>
        </p:txBody>
      </p:sp>
    </p:spTree>
    <p:extLst>
      <p:ext uri="{BB962C8B-B14F-4D97-AF65-F5344CB8AC3E}">
        <p14:creationId xmlns:p14="http://schemas.microsoft.com/office/powerpoint/2010/main" val="9161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AEEF9DF-6D9A-4493-A18C-2E15137A82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3" name="TextBox 2">
            <a:extLst>
              <a:ext uri="{FF2B5EF4-FFF2-40B4-BE49-F238E27FC236}">
                <a16:creationId xmlns:a16="http://schemas.microsoft.com/office/drawing/2014/main" id="{9C85E96D-BEC1-46D2-A672-84139E113563}"/>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4" name="TextBox 3">
            <a:extLst>
              <a:ext uri="{FF2B5EF4-FFF2-40B4-BE49-F238E27FC236}">
                <a16:creationId xmlns:a16="http://schemas.microsoft.com/office/drawing/2014/main" id="{BBF1E7E3-39C5-4AA7-95AE-4D3CE8C94ABF}"/>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36905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9401F8E1-535E-4C38-A075-85BC943F18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63840" y="9553416"/>
            <a:ext cx="1177290" cy="1017048"/>
          </a:xfrm>
          <a:prstGeom prst="rect">
            <a:avLst/>
          </a:prstGeom>
        </p:spPr>
      </p:pic>
      <p:sp>
        <p:nvSpPr>
          <p:cNvPr id="9" name="TextBox 8">
            <a:extLst>
              <a:ext uri="{FF2B5EF4-FFF2-40B4-BE49-F238E27FC236}">
                <a16:creationId xmlns:a16="http://schemas.microsoft.com/office/drawing/2014/main" id="{C60EAE44-E660-4D5B-94FB-AE2D472BDFF7}"/>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D21650D2-F817-4BE0-A773-2EAEA6CC533B}"/>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482600" y="224305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TIẾNG VIỆT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5" y="3675941"/>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LỚP 4</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spTree>
    <p:custDataLst>
      <p:tags r:id="rId1"/>
    </p:custDataLst>
    <p:extLst>
      <p:ext uri="{BB962C8B-B14F-4D97-AF65-F5344CB8AC3E}">
        <p14:creationId xmlns:p14="http://schemas.microsoft.com/office/powerpoint/2010/main" val="335638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1250"/>
                                        <p:tgtEl>
                                          <p:spTgt spid="16"/>
                                        </p:tgtEl>
                                      </p:cBhvr>
                                    </p:animEffect>
                                  </p:childTnLst>
                                </p:cTn>
                              </p:par>
                            </p:childTnLst>
                          </p:cTn>
                        </p:par>
                        <p:par>
                          <p:cTn id="15" fill="hold">
                            <p:stCondLst>
                              <p:cond delay="1250"/>
                            </p:stCondLst>
                            <p:childTnLst>
                              <p:par>
                                <p:cTn id="16" presetID="2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500" fill="hold"/>
                                        <p:tgtEl>
                                          <p:spTgt spid="15"/>
                                        </p:tgtEl>
                                        <p:attrNameLst>
                                          <p:attrName>ppt_w</p:attrName>
                                        </p:attrNameLst>
                                      </p:cBhvr>
                                      <p:tavLst>
                                        <p:tav tm="0">
                                          <p:val>
                                            <p:fltVal val="0"/>
                                          </p:val>
                                        </p:tav>
                                        <p:tav tm="100000">
                                          <p:val>
                                            <p:strVal val="#ppt_w"/>
                                          </p:val>
                                        </p:tav>
                                      </p:tavLst>
                                    </p:anim>
                                    <p:anim calcmode="lin" valueType="num">
                                      <p:cBhvr>
                                        <p:cTn id="19"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159419" y="2450395"/>
            <a:ext cx="5038072" cy="2154436"/>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huyện đường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nơi làm việc của quan huyện trước đây.</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D436D71-83DA-4A36-8BD7-A5B0ADD53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11961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oan uổng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bị thiệt thòi mà không phải do lỗi 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67D19D9-7448-44AE-977E-843A1FA13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1283647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DA6549-63BF-4E95-B607-2D49CB66486C}"/>
              </a:ext>
            </a:extLst>
          </p:cNvPr>
          <p:cNvGrpSpPr/>
          <p:nvPr/>
        </p:nvGrpSpPr>
        <p:grpSpPr>
          <a:xfrm>
            <a:off x="-257332" y="581849"/>
            <a:ext cx="12706664" cy="1323440"/>
            <a:chOff x="3997521" y="2702471"/>
            <a:chExt cx="4178964" cy="1323440"/>
          </a:xfrm>
        </p:grpSpPr>
        <p:sp>
          <p:nvSpPr>
            <p:cNvPr id="3" name="TextBox 2">
              <a:extLst>
                <a:ext uri="{FF2B5EF4-FFF2-40B4-BE49-F238E27FC236}">
                  <a16:creationId xmlns:a16="http://schemas.microsoft.com/office/drawing/2014/main" id="{5E738C68-6C02-4302-A864-48E5CE060F2C}"/>
                </a:ext>
              </a:extLst>
            </p:cNvPr>
            <p:cNvSpPr txBox="1"/>
            <p:nvPr/>
          </p:nvSpPr>
          <p:spPr>
            <a:xfrm>
              <a:off x="4022582" y="2702471"/>
              <a:ext cx="4153903" cy="1323439"/>
            </a:xfrm>
            <a:prstGeom prst="rect">
              <a:avLst/>
            </a:prstGeom>
            <a:noFill/>
          </p:spPr>
          <p:txBody>
            <a:bodyPr wrap="square" rtlCol="0">
              <a:spAutoFit/>
            </a:bodyPr>
            <a:lstStyle/>
            <a:p>
              <a:pPr algn="ctr"/>
              <a:r>
                <a:rPr lang="en-US" sz="8000" b="1">
                  <a:solidFill>
                    <a:srgbClr val="002060"/>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00206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EFC3CAA2-58E7-4CC8-B708-1B3CC3A12DA4}"/>
                </a:ext>
              </a:extLst>
            </p:cNvPr>
            <p:cNvSpPr txBox="1"/>
            <p:nvPr/>
          </p:nvSpPr>
          <p:spPr>
            <a:xfrm>
              <a:off x="3997521" y="2702472"/>
              <a:ext cx="4153903" cy="1323439"/>
            </a:xfrm>
            <a:prstGeom prst="rect">
              <a:avLst/>
            </a:prstGeom>
            <a:noFill/>
          </p:spPr>
          <p:txBody>
            <a:bodyPr wrap="square" rtlCol="0">
              <a:spAutoFit/>
            </a:bodyPr>
            <a:lstStyle/>
            <a:p>
              <a:pPr algn="ctr"/>
              <a:r>
                <a:rPr lang="en-US" sz="8000" b="1">
                  <a:solidFill>
                    <a:srgbClr val="FFCE45"/>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FFCE45"/>
                </a:solidFill>
                <a:effectLst>
                  <a:outerShdw blurRad="38100" dist="38100" dir="2700000" algn="tl">
                    <a:srgbClr val="000000">
                      <a:alpha val="43137"/>
                    </a:srgbClr>
                  </a:outerShdw>
                </a:effectLst>
                <a:latin typeface="UTM Loko" panose="02040603050506020204" pitchFamily="18" charset="0"/>
              </a:endParaRPr>
            </a:p>
          </p:txBody>
        </p:sp>
      </p:grpSp>
      <p:grpSp>
        <p:nvGrpSpPr>
          <p:cNvPr id="9" name="Group 8">
            <a:extLst>
              <a:ext uri="{FF2B5EF4-FFF2-40B4-BE49-F238E27FC236}">
                <a16:creationId xmlns:a16="http://schemas.microsoft.com/office/drawing/2014/main" id="{2C2F2E7F-19C3-4179-A6AE-8D7B5C8D5E0E}"/>
              </a:ext>
            </a:extLst>
          </p:cNvPr>
          <p:cNvGrpSpPr/>
          <p:nvPr/>
        </p:nvGrpSpPr>
        <p:grpSpPr>
          <a:xfrm>
            <a:off x="2283866" y="2058070"/>
            <a:ext cx="9374733"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848264"/>
            </a:xfrm>
            <a:prstGeom prst="rect">
              <a:avLst/>
            </a:prstGeom>
            <a:noFill/>
          </p:spPr>
          <p:txBody>
            <a:bodyPr wrap="square">
              <a:spAutoFit/>
            </a:bodyPr>
            <a:lstStyle/>
            <a:p>
              <a:pPr algn="just">
                <a:defRPr/>
              </a:pP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Vì sao Cao Bá Quát thường bị điểm kém?</a:t>
              </a:r>
              <a:endPar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4652" y="1534427"/>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29" y="3813536"/>
            <a:ext cx="7001795" cy="2174910"/>
            <a:chOff x="1054548" y="3975235"/>
            <a:chExt cx="7001795"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281505" cy="1754326"/>
            </a:xfrm>
            <a:prstGeom prst="rect">
              <a:avLst/>
            </a:prstGeom>
            <a:noFill/>
          </p:spPr>
          <p:txBody>
            <a:bodyPr wrap="square" rtlCol="0">
              <a:spAutoFit/>
            </a:bodyPr>
            <a:lstStyle/>
            <a:p>
              <a:pPr algn="just">
                <a:defRPr/>
              </a:pPr>
              <a:r>
                <a:rPr lang="vi-VN" sz="3600" b="1">
                  <a:latin typeface="+mj-lt"/>
                </a:rPr>
                <a:t>Cao Bá Quát thường bị điểm kém vì </a:t>
              </a:r>
              <a:r>
                <a:rPr lang="vi-VN" sz="3600" b="1">
                  <a:highlight>
                    <a:srgbClr val="76E3FF"/>
                  </a:highlight>
                  <a:latin typeface="+mj-lt"/>
                </a:rPr>
                <a:t>chữ viết rất xấu</a:t>
              </a:r>
              <a:r>
                <a:rPr lang="vi-VN" sz="3600" b="1">
                  <a:latin typeface="+mj-lt"/>
                </a:rPr>
                <a:t> cho dù bài văn của ông viết rất hay.</a:t>
              </a:r>
              <a:endParaRPr lang="en-US" sz="3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1895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3819"/>
            <a:chOff x="1605689" y="2539189"/>
            <a:chExt cx="6178969" cy="4661300"/>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710560"/>
              <a:ext cx="6083530" cy="4489929"/>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Sự việc gì xảy ra đã làm Cao Bá Quát phải ân hận?</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599777" y="2601169"/>
            <a:ext cx="8897090" cy="3680769"/>
            <a:chOff x="1054548" y="3975234"/>
            <a:chExt cx="7369617" cy="3680769"/>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4"/>
              <a:ext cx="7369617" cy="3680769"/>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921167" cy="3323987"/>
            </a:xfrm>
            <a:prstGeom prst="rect">
              <a:avLst/>
            </a:prstGeom>
            <a:noFill/>
          </p:spPr>
          <p:txBody>
            <a:bodyPr wrap="square" rtlCol="0">
              <a:spAutoFit/>
            </a:bodyPr>
            <a:lstStyle/>
            <a:p>
              <a:pPr algn="just">
                <a:defRPr/>
              </a:pPr>
              <a:r>
                <a:rPr lang="vi-VN" sz="3000" b="1">
                  <a:latin typeface="+mj-lt"/>
                </a:rPr>
                <a:t>Cao Bá Quát đã viết đơn cho bà cụ hàng xóm để kêu oan. Nhưng trong lá đơn ấy, tuy lí lẽ rõ ràng nhưng chữ viết xấu quá, quan đọc không được bèn thét lính đuổi bà cụ ra khỏi công đường. Sự việc ấy xảy ra đã làm cho Cao Bá Quát ân hận. Và ông mới thấm thía rằng: </a:t>
              </a:r>
              <a:r>
                <a:rPr lang="en-US" sz="3000" b="1">
                  <a:latin typeface="+mj-lt"/>
                </a:rPr>
                <a:t>“</a:t>
              </a:r>
              <a:r>
                <a:rPr lang="vi-VN" sz="3000" b="1">
                  <a:latin typeface="+mj-lt"/>
                </a:rPr>
                <a:t>dù văn hay đến đâu mà chữ xấu cũng chẳng ích gì !</a:t>
              </a:r>
              <a:r>
                <a:rPr lang="en-US" sz="3000" b="1">
                  <a:latin typeface="+mj-lt"/>
                </a:rPr>
                <a:t>”</a:t>
              </a:r>
              <a:r>
                <a:rPr lang="vi-VN" sz="3000" b="1">
                  <a:latin typeface="+mj-lt"/>
                </a:rPr>
                <a:t>.</a:t>
              </a:r>
              <a:endParaRPr lang="en-US" sz="30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174469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0930"/>
            <a:chOff x="1605689" y="2539189"/>
            <a:chExt cx="6178969" cy="4651498"/>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619755"/>
              <a:ext cx="6083530" cy="4490363"/>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Cao Bá Quát </a:t>
              </a: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quyết chí luyện viết chữ như thế nào</a:t>
              </a: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332509" y="2400301"/>
            <a:ext cx="9497291" cy="3998860"/>
            <a:chOff x="833165" y="3774366"/>
            <a:chExt cx="7866774" cy="399886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833165" y="3774366"/>
              <a:ext cx="7866774" cy="399886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018215" y="3982310"/>
              <a:ext cx="7448985" cy="3693319"/>
            </a:xfrm>
            <a:prstGeom prst="rect">
              <a:avLst/>
            </a:prstGeom>
            <a:noFill/>
          </p:spPr>
          <p:txBody>
            <a:bodyPr wrap="square" rtlCol="0">
              <a:spAutoFit/>
            </a:bodyPr>
            <a:lstStyle/>
            <a:p>
              <a:pPr algn="just">
                <a:defRPr/>
              </a:pPr>
              <a:r>
                <a:rPr lang="vi-VN" sz="2600" b="1">
                  <a:latin typeface="+mj-lt"/>
                </a:rPr>
                <a:t>Cao Bá Quát đã quyết chí luyện viết chữ rất công phu, tỉ mỉ và có phương pháp. Lúc đầu, sáng nào ông cũng cầm que vạch lên cột nhà luyện cách viết nét </a:t>
              </a:r>
              <a:r>
                <a:rPr lang="en-US" sz="2600" b="1">
                  <a:latin typeface="+mj-lt"/>
                </a:rPr>
                <a:t>“</a:t>
              </a:r>
              <a:r>
                <a:rPr lang="vi-VN" sz="2600" b="1">
                  <a:latin typeface="+mj-lt"/>
                </a:rPr>
                <a:t>sổ thẳng</a:t>
              </a:r>
              <a:r>
                <a:rPr lang="en-US" sz="2600" b="1">
                  <a:latin typeface="+mj-lt"/>
                </a:rPr>
                <a:t>”</a:t>
              </a:r>
              <a:r>
                <a:rPr lang="vi-VN" sz="2600" b="1">
                  <a:latin typeface="+mj-lt"/>
                </a:rPr>
                <a:t> cho cứng cáp. Tối nào, ông cũng tập viết, viết xong mười trang vở, ông mới đi ngủ. Khi chữ viết đã tiến bộ, ông mượn những cuốn sách chữ viết đẹp làm mẫu để luyện nhiều kiểu chữ khác nhau. Ông đã luyện tập bền bỉ, kiên trì và có phương pháp khoa học như thế trong suốt mấy năm trời, cuối cùng ông nổi danh khắp nước là một người </a:t>
              </a:r>
              <a:r>
                <a:rPr lang="en-US" sz="2600" b="1">
                  <a:latin typeface="+mj-lt"/>
                </a:rPr>
                <a:t>“</a:t>
              </a:r>
              <a:r>
                <a:rPr lang="vi-VN" sz="2600" b="1">
                  <a:latin typeface="+mj-lt"/>
                </a:rPr>
                <a:t>văn hay chữ tốt</a:t>
              </a:r>
              <a:r>
                <a:rPr lang="en-US" sz="2600" b="1">
                  <a:latin typeface="+mj-lt"/>
                </a:rPr>
                <a:t>”</a:t>
              </a:r>
              <a:r>
                <a:rPr lang="vi-VN" sz="2600" b="1">
                  <a:latin typeface="+mj-lt"/>
                </a:rPr>
                <a:t>.</a:t>
              </a:r>
              <a:endParaRPr lang="en-US" sz="2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291117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BF8B7623-DEE0-40BE-8F0A-5517DDBB8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4" name="组合 6">
            <a:extLst>
              <a:ext uri="{FF2B5EF4-FFF2-40B4-BE49-F238E27FC236}">
                <a16:creationId xmlns:a16="http://schemas.microsoft.com/office/drawing/2014/main" id="{CAB901AD-2DBB-4FE7-968E-C0D67CB6DA0E}"/>
              </a:ext>
            </a:extLst>
          </p:cNvPr>
          <p:cNvGrpSpPr/>
          <p:nvPr/>
        </p:nvGrpSpPr>
        <p:grpSpPr>
          <a:xfrm>
            <a:off x="3667991" y="1218423"/>
            <a:ext cx="7840627" cy="4474029"/>
            <a:chOff x="678" y="2328"/>
            <a:chExt cx="14704" cy="8316"/>
          </a:xfrm>
        </p:grpSpPr>
        <p:grpSp>
          <p:nvGrpSpPr>
            <p:cNvPr id="5" name="组合 8">
              <a:extLst>
                <a:ext uri="{FF2B5EF4-FFF2-40B4-BE49-F238E27FC236}">
                  <a16:creationId xmlns:a16="http://schemas.microsoft.com/office/drawing/2014/main" id="{1D9DF083-026A-4578-887B-EBDB0430734D}"/>
                </a:ext>
              </a:extLst>
            </p:cNvPr>
            <p:cNvGrpSpPr/>
            <p:nvPr/>
          </p:nvGrpSpPr>
          <p:grpSpPr>
            <a:xfrm>
              <a:off x="678" y="2328"/>
              <a:ext cx="14704" cy="8316"/>
              <a:chOff x="1020" y="2328"/>
              <a:chExt cx="11012" cy="7804"/>
            </a:xfrm>
          </p:grpSpPr>
          <p:sp>
            <p:nvSpPr>
              <p:cNvPr id="7" name="云形 10">
                <a:extLst>
                  <a:ext uri="{FF2B5EF4-FFF2-40B4-BE49-F238E27FC236}">
                    <a16:creationId xmlns:a16="http://schemas.microsoft.com/office/drawing/2014/main" id="{0B8C5376-F18C-4DFE-AED3-8EDE0F6A1018}"/>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8" name="云形 11">
                <a:extLst>
                  <a:ext uri="{FF2B5EF4-FFF2-40B4-BE49-F238E27FC236}">
                    <a16:creationId xmlns:a16="http://schemas.microsoft.com/office/drawing/2014/main" id="{7F725037-945A-4EEC-BF2C-A9F5D5A73186}"/>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文本框 9">
              <a:extLst>
                <a:ext uri="{FF2B5EF4-FFF2-40B4-BE49-F238E27FC236}">
                  <a16:creationId xmlns:a16="http://schemas.microsoft.com/office/drawing/2014/main" id="{87B070F7-33FA-4450-8668-7D7FCEEC2D11}"/>
                </a:ext>
              </a:extLst>
            </p:cNvPr>
            <p:cNvSpPr txBox="1"/>
            <p:nvPr/>
          </p:nvSpPr>
          <p:spPr>
            <a:xfrm>
              <a:off x="2168" y="3719"/>
              <a:ext cx="12372" cy="5320"/>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just">
                <a:lnSpc>
                  <a:spcPct val="100000"/>
                </a:lnSpc>
              </a:pP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Tìm đoạn </a:t>
              </a:r>
              <a:r>
                <a:rPr lang="en-US" sz="6000" b="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 bài </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của truyện.</a:t>
              </a:r>
              <a:endParaRPr lang="en-US" sz="6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3103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250" fill="hold"/>
                                        <p:tgtEl>
                                          <p:spTgt spid="4"/>
                                        </p:tgtEl>
                                        <p:attrNameLst>
                                          <p:attrName>ppt_w</p:attrName>
                                        </p:attrNameLst>
                                      </p:cBhvr>
                                      <p:tavLst>
                                        <p:tav tm="0">
                                          <p:val>
                                            <p:fltVal val="0"/>
                                          </p:val>
                                        </p:tav>
                                        <p:tav tm="100000">
                                          <p:val>
                                            <p:strVal val="#ppt_w"/>
                                          </p:val>
                                        </p:tav>
                                      </p:tavLst>
                                    </p:anim>
                                    <p:anim calcmode="lin" valueType="num">
                                      <p:cBhvr>
                                        <p:cTn id="14" dur="1250" fill="hold"/>
                                        <p:tgtEl>
                                          <p:spTgt spid="4"/>
                                        </p:tgtEl>
                                        <p:attrNameLst>
                                          <p:attrName>ppt_h</p:attrName>
                                        </p:attrNameLst>
                                      </p:cBhvr>
                                      <p:tavLst>
                                        <p:tav tm="0">
                                          <p:val>
                                            <p:fltVal val="0"/>
                                          </p:val>
                                        </p:tav>
                                        <p:tav tm="100000">
                                          <p:val>
                                            <p:strVal val="#ppt_h"/>
                                          </p:val>
                                        </p:tav>
                                      </p:tavLst>
                                    </p:anim>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3644611" cy="1200329"/>
          </a:xfrm>
          <a:prstGeom prst="rect">
            <a:avLst/>
          </a:prstGeom>
          <a:noFill/>
        </p:spPr>
        <p:txBody>
          <a:bodyPr wrap="square">
            <a:spAutoFit/>
          </a:bodyPr>
          <a:lstStyle/>
          <a:p>
            <a:r>
              <a:rPr lang="en-US" sz="7200" b="1">
                <a:solidFill>
                  <a:srgbClr val="C00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Mở bài:</a:t>
            </a:r>
            <a:endParaRPr lang="en-US" sz="7200">
              <a:solidFill>
                <a:srgbClr val="C00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en-US" sz="3600" b="1">
                <a:latin typeface="+mj-lt"/>
              </a:rPr>
              <a:t>   </a:t>
            </a:r>
            <a:r>
              <a:rPr lang="vi-VN" sz="3600" b="1">
                <a:latin typeface="+mj-lt"/>
              </a:rPr>
              <a:t>Thuở đi học, Cao Bá Quát viết chữ rất xấu nên nhiều bài văn dù hay vẫn bị thầy cho điểm kém.</a:t>
            </a:r>
            <a:endParaRPr lang="en-US" sz="3600"/>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869832" y="399020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830830" y="4113314"/>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rgbClr val="C00000"/>
                  </a:solidFill>
                  <a:latin typeface="+mj-lt"/>
                </a:rPr>
                <a:t>Từ thuở đi học, chữ viết xấu đã gây bất lợi cho Cao Bá Quát.</a:t>
              </a:r>
              <a:endParaRPr lang="en-US" sz="4000" b="1">
                <a:solidFill>
                  <a:srgbClr val="C00000"/>
                </a:solidFill>
                <a:latin typeface="+mj-lt"/>
              </a:endParaRPr>
            </a:p>
          </p:txBody>
        </p:sp>
      </p:grpSp>
      <p:pic>
        <p:nvPicPr>
          <p:cNvPr id="7" name="Picture 6" descr="Shape, arrow&#10;&#10;Description automatically generated">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0115" y="3897871"/>
            <a:ext cx="2327575" cy="1754326"/>
          </a:xfrm>
          <a:prstGeom prst="rect">
            <a:avLst/>
          </a:prstGeom>
        </p:spPr>
      </p:pic>
    </p:spTree>
    <p:extLst>
      <p:ext uri="{BB962C8B-B14F-4D97-AF65-F5344CB8AC3E}">
        <p14:creationId xmlns:p14="http://schemas.microsoft.com/office/powerpoint/2010/main" val="409434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776725" cy="1200329"/>
          </a:xfrm>
          <a:prstGeom prst="rect">
            <a:avLst/>
          </a:prstGeom>
          <a:noFill/>
        </p:spPr>
        <p:txBody>
          <a:bodyPr wrap="square">
            <a:spAutoFit/>
          </a:bodyPr>
          <a:lstStyle/>
          <a:p>
            <a:r>
              <a:rPr lang="en-US" sz="7200" b="1">
                <a:solidFill>
                  <a:srgbClr val="00B05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Thân bài:</a:t>
            </a:r>
            <a:endParaRPr lang="en-US" sz="7200">
              <a:solidFill>
                <a:srgbClr val="00B05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332934" y="1831727"/>
            <a:ext cx="9526131" cy="2308324"/>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Một hôm, có bà cụ hàng xóm sang </a:t>
            </a:r>
            <a:r>
              <a:rPr lang="en-US" sz="3600" b="1">
                <a:solidFill>
                  <a:srgbClr val="000000"/>
                </a:solidFill>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Chữ viết đã tiến bộ, ông lại mượn những cuốn sách chữ viết đẹp làm mẫu để luyện nhiều kiểu chữ khác nhau.</a:t>
            </a: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2075863" y="4288098"/>
            <a:ext cx="9304774" cy="1862048"/>
            <a:chOff x="1923339" y="3794680"/>
            <a:chExt cx="9304774" cy="1862048"/>
          </a:xfrm>
        </p:grpSpPr>
        <p:sp>
          <p:nvSpPr>
            <p:cNvPr id="9" name="TextBox 8">
              <a:extLst>
                <a:ext uri="{FF2B5EF4-FFF2-40B4-BE49-F238E27FC236}">
                  <a16:creationId xmlns:a16="http://schemas.microsoft.com/office/drawing/2014/main" id="{8366910E-4D7C-41E1-AA94-E06ECCB91618}"/>
                </a:ext>
              </a:extLst>
            </p:cNvPr>
            <p:cNvSpPr txBox="1"/>
            <p:nvPr/>
          </p:nvSpPr>
          <p:spPr>
            <a:xfrm>
              <a:off x="1923339" y="3794680"/>
              <a:ext cx="9304774" cy="1862048"/>
            </a:xfrm>
            <a:prstGeom prst="rect">
              <a:avLst/>
            </a:prstGeom>
            <a:gradFill flip="none" rotWithShape="1">
              <a:gsLst>
                <a:gs pos="0">
                  <a:srgbClr val="45EBA5">
                    <a:alpha val="78000"/>
                  </a:srgbClr>
                </a:gs>
                <a:gs pos="50000">
                  <a:srgbClr val="45EBA5">
                    <a:tint val="44500"/>
                    <a:satMod val="160000"/>
                  </a:srgbClr>
                </a:gs>
                <a:gs pos="100000">
                  <a:srgbClr val="45EBA5">
                    <a:tint val="23500"/>
                    <a:satMod val="160000"/>
                  </a:srgbClr>
                </a:gs>
              </a:gsLst>
              <a:lin ang="10800000" scaled="1"/>
              <a:tileRect/>
            </a:gradFill>
          </p:spPr>
          <p:txBody>
            <a:bodyPr wrap="square" rtlCol="0">
              <a:spAutoFit/>
            </a:bodyPr>
            <a:lstStyle/>
            <a:p>
              <a:endParaRPr lang="en-US" sz="11500"/>
            </a:p>
          </p:txBody>
        </p:sp>
        <p:sp>
          <p:nvSpPr>
            <p:cNvPr id="11" name="TextBox 10">
              <a:extLst>
                <a:ext uri="{FF2B5EF4-FFF2-40B4-BE49-F238E27FC236}">
                  <a16:creationId xmlns:a16="http://schemas.microsoft.com/office/drawing/2014/main" id="{09554DD1-E70E-47ED-8F4F-43073D5E7AB1}"/>
                </a:ext>
              </a:extLst>
            </p:cNvPr>
            <p:cNvSpPr txBox="1"/>
            <p:nvPr/>
          </p:nvSpPr>
          <p:spPr>
            <a:xfrm>
              <a:off x="2644183" y="3897871"/>
              <a:ext cx="8583930" cy="1661993"/>
            </a:xfrm>
            <a:prstGeom prst="rect">
              <a:avLst/>
            </a:prstGeom>
            <a:noFill/>
          </p:spPr>
          <p:txBody>
            <a:bodyPr wrap="square">
              <a:spAutoFit/>
              <a:scene3d>
                <a:camera prst="orthographicFront"/>
                <a:lightRig rig="threePt" dir="t"/>
              </a:scene3d>
              <a:sp3d extrusionH="57150">
                <a:bevelT w="38100" h="38100"/>
              </a:sp3d>
            </a:bodyPr>
            <a:lstStyle/>
            <a:p>
              <a:r>
                <a:rPr lang="vi-VN" sz="3400" b="1">
                  <a:solidFill>
                    <a:schemeClr val="accent6">
                      <a:lumMod val="50000"/>
                    </a:schemeClr>
                  </a:solidFill>
                  <a:latin typeface="+mj-lt"/>
                </a:rPr>
                <a:t>Do ân hận vì chữ viết xấu của mình khiến nỗi oan của bà cụ hàng xóm không giải tỏa được, Cao Bá Quát quyết tâm luyện viết chữ đẹp.</a:t>
              </a: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0150" y="4288098"/>
            <a:ext cx="2436557" cy="1862047"/>
          </a:xfrm>
          <a:prstGeom prst="rect">
            <a:avLst/>
          </a:prstGeom>
        </p:spPr>
      </p:pic>
    </p:spTree>
    <p:extLst>
      <p:ext uri="{BB962C8B-B14F-4D97-AF65-F5344CB8AC3E}">
        <p14:creationId xmlns:p14="http://schemas.microsoft.com/office/powerpoint/2010/main" val="44551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038475" cy="1200329"/>
          </a:xfrm>
          <a:prstGeom prst="rect">
            <a:avLst/>
          </a:prstGeom>
          <a:noFill/>
        </p:spPr>
        <p:txBody>
          <a:bodyPr wrap="square">
            <a:spAutoFit/>
          </a:bodyPr>
          <a:lstStyle/>
          <a:p>
            <a:r>
              <a:rPr lang="en-US" sz="7200" b="1">
                <a:solidFill>
                  <a:srgbClr val="FFC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Kết bài:</a:t>
            </a:r>
            <a:endParaRPr lang="en-US" sz="7200">
              <a:solidFill>
                <a:srgbClr val="FFC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vi-VN" sz="3600" b="1">
                <a:latin typeface="+mj-lt"/>
              </a:rPr>
              <a:t>Kiên trì luyện tập suốt mấy năm, chữ ông mỗi ngày một đẹp. Ông nổi danh khắp nước là người văn hay chữ tốt.</a:t>
            </a:r>
            <a:endParaRPr lang="en-US" sz="3600" b="1">
              <a:latin typeface="+mj-lt"/>
            </a:endParaRP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973100" y="409381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798172" y="4113315"/>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chemeClr val="accent4">
                      <a:lumMod val="50000"/>
                    </a:schemeClr>
                  </a:solidFill>
                  <a:latin typeface="+mj-lt"/>
                </a:rPr>
                <a:t>Kết cục Cao Bá Quát đã thành công, nổi tiếng là người văn hay chữ tốt.</a:t>
              </a:r>
              <a:endParaRPr lang="en-US" sz="4000" b="1">
                <a:solidFill>
                  <a:schemeClr val="accent4">
                    <a:lumMod val="50000"/>
                  </a:schemeClr>
                </a:solidFill>
                <a:latin typeface="+mj-lt"/>
              </a:endParaRP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22639" y="4001481"/>
            <a:ext cx="2327575" cy="1754325"/>
          </a:xfrm>
          <a:prstGeom prst="rect">
            <a:avLst/>
          </a:prstGeom>
        </p:spPr>
      </p:pic>
    </p:spTree>
    <p:extLst>
      <p:ext uri="{BB962C8B-B14F-4D97-AF65-F5344CB8AC3E}">
        <p14:creationId xmlns:p14="http://schemas.microsoft.com/office/powerpoint/2010/main" val="28734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649EE519-3794-4371-87ED-4B9377119D10}"/>
              </a:ext>
            </a:extLst>
          </p:cNvPr>
          <p:cNvGrpSpPr/>
          <p:nvPr/>
        </p:nvGrpSpPr>
        <p:grpSpPr>
          <a:xfrm>
            <a:off x="258766" y="-794657"/>
            <a:ext cx="11674467" cy="3676269"/>
            <a:chOff x="-952968" y="873043"/>
            <a:chExt cx="9436681" cy="3676269"/>
          </a:xfrm>
        </p:grpSpPr>
        <p:grpSp>
          <p:nvGrpSpPr>
            <p:cNvPr id="5" name="组合 6">
              <a:extLst>
                <a:ext uri="{FF2B5EF4-FFF2-40B4-BE49-F238E27FC236}">
                  <a16:creationId xmlns:a16="http://schemas.microsoft.com/office/drawing/2014/main" id="{96DE19E0-34C9-49E9-9832-A3D8FD312CD2}"/>
                </a:ext>
              </a:extLst>
            </p:cNvPr>
            <p:cNvGrpSpPr/>
            <p:nvPr/>
          </p:nvGrpSpPr>
          <p:grpSpPr>
            <a:xfrm>
              <a:off x="-952968" y="1719308"/>
              <a:ext cx="9436681" cy="2830004"/>
              <a:chOff x="213887" y="1870846"/>
              <a:chExt cx="9436681" cy="2830004"/>
            </a:xfrm>
          </p:grpSpPr>
          <p:sp>
            <p:nvSpPr>
              <p:cNvPr id="9" name="矩形 7">
                <a:extLst>
                  <a:ext uri="{FF2B5EF4-FFF2-40B4-BE49-F238E27FC236}">
                    <a16:creationId xmlns:a16="http://schemas.microsoft.com/office/drawing/2014/main" id="{6ACE497C-9040-409A-AADC-213C53EA8746}"/>
                  </a:ext>
                </a:extLst>
              </p:cNvPr>
              <p:cNvSpPr/>
              <p:nvPr/>
            </p:nvSpPr>
            <p:spPr>
              <a:xfrm>
                <a:off x="213887" y="1870846"/>
                <a:ext cx="9436681"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6D3C2DCA-7605-46E4-A7FD-A04BE703C6B5}"/>
                  </a:ext>
                </a:extLst>
              </p:cNvPr>
              <p:cNvSpPr/>
              <p:nvPr/>
            </p:nvSpPr>
            <p:spPr>
              <a:xfrm>
                <a:off x="588865" y="1900083"/>
                <a:ext cx="8686723"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rPr>
                  <a:t>Nội dung bài học</a:t>
                </a:r>
                <a:endParaRPr lang="zh-CN" altLang="en-US" sz="8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endParaRPr>
              </a:p>
            </p:txBody>
          </p:sp>
        </p:grpSp>
        <p:grpSp>
          <p:nvGrpSpPr>
            <p:cNvPr id="6" name="组合 9">
              <a:extLst>
                <a:ext uri="{FF2B5EF4-FFF2-40B4-BE49-F238E27FC236}">
                  <a16:creationId xmlns:a16="http://schemas.microsoft.com/office/drawing/2014/main" id="{22AD0AD8-B9DA-4045-AD3D-84E2C0F6E4E7}"/>
                </a:ext>
              </a:extLst>
            </p:cNvPr>
            <p:cNvGrpSpPr/>
            <p:nvPr/>
          </p:nvGrpSpPr>
          <p:grpSpPr>
            <a:xfrm>
              <a:off x="3583560" y="873043"/>
              <a:ext cx="249115" cy="1583261"/>
              <a:chOff x="3771007" y="1083236"/>
              <a:chExt cx="249115" cy="1583261"/>
            </a:xfrm>
          </p:grpSpPr>
          <p:sp>
            <p:nvSpPr>
              <p:cNvPr id="7" name="矩形 10">
                <a:extLst>
                  <a:ext uri="{FF2B5EF4-FFF2-40B4-BE49-F238E27FC236}">
                    <a16:creationId xmlns:a16="http://schemas.microsoft.com/office/drawing/2014/main" id="{2341D27D-B0F5-4104-9FA5-2A28B09CA46F}"/>
                  </a:ext>
                </a:extLst>
              </p:cNvPr>
              <p:cNvSpPr/>
              <p:nvPr/>
            </p:nvSpPr>
            <p:spPr>
              <a:xfrm>
                <a:off x="3771007" y="1083236"/>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B4050834-F94C-4703-9717-498AAA0646F1}"/>
                  </a:ext>
                </a:extLst>
              </p:cNvPr>
              <p:cNvSpPr/>
              <p:nvPr/>
            </p:nvSpPr>
            <p:spPr>
              <a:xfrm>
                <a:off x="3771007" y="1096837"/>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Showcard" panose="02040603050506020204" pitchFamily="18" charset="0"/>
                  <a:ea typeface="字魂27号-布丁体" panose="00000505000000000000" pitchFamily="2" charset="-122"/>
                </a:endParaRPr>
              </a:p>
            </p:txBody>
          </p:sp>
        </p:grpSp>
      </p:grpSp>
      <p:sp>
        <p:nvSpPr>
          <p:cNvPr id="12" name="TextBox 11">
            <a:extLst>
              <a:ext uri="{FF2B5EF4-FFF2-40B4-BE49-F238E27FC236}">
                <a16:creationId xmlns:a16="http://schemas.microsoft.com/office/drawing/2014/main" id="{0C6C682C-5CBA-470A-8DE5-07E484A8F957}"/>
              </a:ext>
            </a:extLst>
          </p:cNvPr>
          <p:cNvSpPr txBox="1"/>
          <p:nvPr/>
        </p:nvSpPr>
        <p:spPr>
          <a:xfrm>
            <a:off x="1279069" y="1795189"/>
            <a:ext cx="9633857" cy="3477875"/>
          </a:xfrm>
          <a:prstGeom prst="rect">
            <a:avLst/>
          </a:prstGeom>
          <a:noFill/>
        </p:spPr>
        <p:txBody>
          <a:bodyPr wrap="square">
            <a:spAutoFit/>
          </a:bodyPr>
          <a:lstStyle/>
          <a:p>
            <a:pPr algn="just"/>
            <a:r>
              <a:rPr lang="en-US" sz="4400" b="1">
                <a:latin typeface="+mj-lt"/>
              </a:rPr>
              <a:t>	</a:t>
            </a:r>
            <a:r>
              <a:rPr lang="vi-VN" sz="4400" b="1">
                <a:latin typeface="+mj-lt"/>
              </a:rPr>
              <a:t>Ca ngợi tính kiên trì, quyết tâm sửa chữ viết xấu của Cao Bá Quát. Sau khi hiểu được chữ xấu rất có hại, Cao Bá Quát đã bền bỉ rèn luyện và trở thành người nổi tiếng văn hay chữ tốt.</a:t>
            </a:r>
            <a:endParaRPr lang="en-US" sz="4400"/>
          </a:p>
        </p:txBody>
      </p:sp>
      <p:grpSp>
        <p:nvGrpSpPr>
          <p:cNvPr id="15" name="Group 14">
            <a:extLst>
              <a:ext uri="{FF2B5EF4-FFF2-40B4-BE49-F238E27FC236}">
                <a16:creationId xmlns:a16="http://schemas.microsoft.com/office/drawing/2014/main" id="{D144504B-444D-41AE-A24C-4BCF621FFA84}"/>
              </a:ext>
            </a:extLst>
          </p:cNvPr>
          <p:cNvGrpSpPr/>
          <p:nvPr/>
        </p:nvGrpSpPr>
        <p:grpSpPr>
          <a:xfrm>
            <a:off x="1694624" y="5406890"/>
            <a:ext cx="8613105" cy="758826"/>
            <a:chOff x="1694624" y="5406890"/>
            <a:chExt cx="8613105" cy="758826"/>
          </a:xfrm>
        </p:grpSpPr>
        <p:pic>
          <p:nvPicPr>
            <p:cNvPr id="13" name="图片 10">
              <a:extLst>
                <a:ext uri="{FF2B5EF4-FFF2-40B4-BE49-F238E27FC236}">
                  <a16:creationId xmlns:a16="http://schemas.microsoft.com/office/drawing/2014/main" id="{6000A572-EC10-41C6-9345-66A8B2A41E0F}"/>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1694624" y="5406890"/>
              <a:ext cx="5266561" cy="758826"/>
            </a:xfrm>
            <a:prstGeom prst="rect">
              <a:avLst/>
            </a:prstGeom>
          </p:spPr>
        </p:pic>
        <p:pic>
          <p:nvPicPr>
            <p:cNvPr id="14" name="图片 11">
              <a:extLst>
                <a:ext uri="{FF2B5EF4-FFF2-40B4-BE49-F238E27FC236}">
                  <a16:creationId xmlns:a16="http://schemas.microsoft.com/office/drawing/2014/main" id="{E8C4381E-68B6-43AB-877F-0C3852750D0D}"/>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5041168" y="5406890"/>
              <a:ext cx="5266561" cy="758826"/>
            </a:xfrm>
            <a:prstGeom prst="rect">
              <a:avLst/>
            </a:prstGeom>
          </p:spPr>
        </p:pic>
      </p:grpSp>
    </p:spTree>
    <p:extLst>
      <p:ext uri="{BB962C8B-B14F-4D97-AF65-F5344CB8AC3E}">
        <p14:creationId xmlns:p14="http://schemas.microsoft.com/office/powerpoint/2010/main" val="48457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250"/>
                                        <p:tgtEl>
                                          <p:spTgt spid="12"/>
                                        </p:tgtEl>
                                      </p:cBhvr>
                                    </p:animEffect>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19A-83F0-401B-8162-3AD7E554C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9200" y="904009"/>
            <a:ext cx="6903191" cy="5486400"/>
          </a:xfrm>
          <a:prstGeom prst="rect">
            <a:avLst/>
          </a:prstGeom>
        </p:spPr>
      </p:pic>
      <p:sp>
        <p:nvSpPr>
          <p:cNvPr id="4" name="文本框 23">
            <a:extLst>
              <a:ext uri="{FF2B5EF4-FFF2-40B4-BE49-F238E27FC236}">
                <a16:creationId xmlns:a16="http://schemas.microsoft.com/office/drawing/2014/main" id="{29C11968-632B-43F8-9A79-8E83CC6BF1C6}"/>
              </a:ext>
            </a:extLst>
          </p:cNvPr>
          <p:cNvSpPr txBox="1"/>
          <p:nvPr/>
        </p:nvSpPr>
        <p:spPr>
          <a:xfrm>
            <a:off x="5142513" y="1060628"/>
            <a:ext cx="6341838" cy="4339650"/>
          </a:xfrm>
          <a:prstGeom prst="rect">
            <a:avLst/>
          </a:prstGeom>
          <a:noFill/>
        </p:spPr>
        <p:txBody>
          <a:bodyPr wrap="square" rtlCol="0">
            <a:spAutoFit/>
          </a:bodyPr>
          <a:lstStyle/>
          <a:p>
            <a:pPr algn="ctr"/>
            <a:r>
              <a:rPr lang="en-US" altLang="zh-CN" sz="13800" b="1" spc="30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spc="300"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grpSp>
        <p:nvGrpSpPr>
          <p:cNvPr id="12" name="Group 11">
            <a:extLst>
              <a:ext uri="{FF2B5EF4-FFF2-40B4-BE49-F238E27FC236}">
                <a16:creationId xmlns:a16="http://schemas.microsoft.com/office/drawing/2014/main" id="{8E5B20BE-4688-4572-A4CB-F827F595340B}"/>
              </a:ext>
            </a:extLst>
          </p:cNvPr>
          <p:cNvGrpSpPr/>
          <p:nvPr/>
        </p:nvGrpSpPr>
        <p:grpSpPr>
          <a:xfrm>
            <a:off x="1081133" y="1266769"/>
            <a:ext cx="3486151" cy="1704975"/>
            <a:chOff x="700133" y="2685994"/>
            <a:chExt cx="3486151" cy="1704975"/>
          </a:xfrm>
        </p:grpSpPr>
        <p:pic>
          <p:nvPicPr>
            <p:cNvPr id="7" name="Picture 6" descr="A picture containing text, sky, sunset, outdoor&#10;&#10;Description automatically generated">
              <a:extLst>
                <a:ext uri="{FF2B5EF4-FFF2-40B4-BE49-F238E27FC236}">
                  <a16:creationId xmlns:a16="http://schemas.microsoft.com/office/drawing/2014/main" id="{077F3A69-CF07-4159-9FB6-457FC20A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33" y="2685994"/>
              <a:ext cx="3486151" cy="1704975"/>
            </a:xfrm>
            <a:prstGeom prst="rect">
              <a:avLst/>
            </a:prstGeom>
          </p:spPr>
        </p:pic>
        <p:sp>
          <p:nvSpPr>
            <p:cNvPr id="8" name="TextBox 7">
              <a:extLst>
                <a:ext uri="{FF2B5EF4-FFF2-40B4-BE49-F238E27FC236}">
                  <a16:creationId xmlns:a16="http://schemas.microsoft.com/office/drawing/2014/main" id="{95939F23-14E9-40B1-B5E9-6D71019826E0}"/>
                </a:ext>
              </a:extLst>
            </p:cNvPr>
            <p:cNvSpPr txBox="1"/>
            <p:nvPr/>
          </p:nvSpPr>
          <p:spPr>
            <a:xfrm>
              <a:off x="987837" y="2895476"/>
              <a:ext cx="2682145" cy="1200329"/>
            </a:xfrm>
            <a:prstGeom prst="rect">
              <a:avLst/>
            </a:prstGeom>
            <a:noFill/>
          </p:spPr>
          <p:txBody>
            <a:bodyPr wrap="none" rtlCol="0">
              <a:spAutoFit/>
            </a:bodyPr>
            <a:lstStyle/>
            <a:p>
              <a:r>
                <a:rPr lang="en-US" sz="7200" b="1">
                  <a:solidFill>
                    <a:srgbClr val="811C1C"/>
                  </a:solidFill>
                  <a:effectLst/>
                  <a:latin typeface="UTM ViceroyJF" panose="02040603050506020204" pitchFamily="18" charset="0"/>
                  <a:ea typeface="字魂6号-日记插画体" panose="00000500000000000000" pitchFamily="2" charset="-122"/>
                </a:rPr>
                <a:t>Tập đọc</a:t>
              </a:r>
            </a:p>
          </p:txBody>
        </p:sp>
      </p:grpSp>
      <p:pic>
        <p:nvPicPr>
          <p:cNvPr id="14" name="Picture 13" descr="A picture containing doll, toy&#10;&#10;Description automatically generated">
            <a:extLst>
              <a:ext uri="{FF2B5EF4-FFF2-40B4-BE49-F238E27FC236}">
                <a16:creationId xmlns:a16="http://schemas.microsoft.com/office/drawing/2014/main" id="{9118D004-C4CA-4F17-845A-0C5B04B2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09" y="2714680"/>
            <a:ext cx="4595200" cy="4166313"/>
          </a:xfrm>
          <a:prstGeom prst="rect">
            <a:avLst/>
          </a:prstGeom>
        </p:spPr>
      </p:pic>
    </p:spTree>
    <p:extLst>
      <p:ext uri="{BB962C8B-B14F-4D97-AF65-F5344CB8AC3E}">
        <p14:creationId xmlns:p14="http://schemas.microsoft.com/office/powerpoint/2010/main" val="265049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250" autoRev="1" fill="hold">
                                          <p:stCondLst>
                                            <p:cond delay="0"/>
                                          </p:stCondLst>
                                        </p:cTn>
                                        <p:tgtEl>
                                          <p:spTgt spid="4"/>
                                        </p:tgtEl>
                                        <p:attrNameLst>
                                          <p:attrName>ppt_w</p:attrName>
                                        </p:attrNameLst>
                                      </p:cBhvr>
                                    </p:anim>
                                    <p:anim by="(#ppt_w*0.50)" calcmode="lin" valueType="num">
                                      <p:cBhvr>
                                        <p:cTn id="17" dur="250" decel="50000" autoRev="1" fill="hold">
                                          <p:stCondLst>
                                            <p:cond delay="0"/>
                                          </p:stCondLst>
                                        </p:cTn>
                                        <p:tgtEl>
                                          <p:spTgt spid="4"/>
                                        </p:tgtEl>
                                        <p:attrNameLst>
                                          <p:attrName>ppt_x</p:attrName>
                                        </p:attrNameLst>
                                      </p:cBhvr>
                                    </p:anim>
                                    <p:anim from="(-#ppt_h/2)" to="(#ppt_y)" calcmode="lin" valueType="num">
                                      <p:cBhvr>
                                        <p:cTn id="18" dur="500" fill="hold">
                                          <p:stCondLst>
                                            <p:cond delay="0"/>
                                          </p:stCondLst>
                                        </p:cTn>
                                        <p:tgtEl>
                                          <p:spTgt spid="4"/>
                                        </p:tgtEl>
                                        <p:attrNameLst>
                                          <p:attrName>ppt_y</p:attrName>
                                        </p:attrNameLst>
                                      </p:cBhvr>
                                    </p:anim>
                                    <p:animRot by="21600000">
                                      <p:cBhvr>
                                        <p:cTn id="19"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257684" y="712834"/>
            <a:ext cx="12707367" cy="1111651"/>
            <a:chOff x="4072274" y="2490467"/>
            <a:chExt cx="4179197" cy="1111651"/>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107996"/>
            </a:xfrm>
            <a:prstGeom prst="rect">
              <a:avLst/>
            </a:prstGeom>
            <a:noFill/>
          </p:spPr>
          <p:txBody>
            <a:bodyPr wrap="square" rtlCol="0">
              <a:spAutoFit/>
            </a:bodyPr>
            <a:lstStyle/>
            <a:p>
              <a:pPr algn="ctr"/>
              <a:r>
                <a:rPr lang="en-US" sz="6600" b="1">
                  <a:solidFill>
                    <a:srgbClr val="FFD3D0"/>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D3D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097568" y="2494122"/>
              <a:ext cx="4153903" cy="1107996"/>
            </a:xfrm>
            <a:prstGeom prst="rect">
              <a:avLst/>
            </a:prstGeom>
            <a:noFill/>
          </p:spPr>
          <p:txBody>
            <a:bodyPr wrap="square" rtlCol="0">
              <a:spAutoFit/>
            </a:bodyPr>
            <a:lstStyle/>
            <a:p>
              <a:pPr algn="ctr"/>
              <a:r>
                <a:rPr lang="en-US" sz="6600" b="1">
                  <a:solidFill>
                    <a:srgbClr val="FF5A4F"/>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5A4F"/>
                </a:solidFill>
                <a:effectLst>
                  <a:outerShdw blurRad="38100" dist="38100" dir="2700000" algn="tl">
                    <a:srgbClr val="000000">
                      <a:alpha val="43137"/>
                    </a:srgbClr>
                  </a:outerShdw>
                </a:effectLst>
                <a:latin typeface="UTM Loko" panose="02040603050506020204" pitchFamily="18" charset="0"/>
              </a:endParaRPr>
            </a:p>
          </p:txBody>
        </p:sp>
      </p:grpSp>
      <p:sp>
        <p:nvSpPr>
          <p:cNvPr id="17" name="Rectangle 16">
            <a:extLst>
              <a:ext uri="{FF2B5EF4-FFF2-40B4-BE49-F238E27FC236}">
                <a16:creationId xmlns:a16="http://schemas.microsoft.com/office/drawing/2014/main" id="{F8D92EE6-A7A8-4FB1-AB1E-C3FB7C8C846F}"/>
              </a:ext>
            </a:extLst>
          </p:cNvPr>
          <p:cNvSpPr/>
          <p:nvPr/>
        </p:nvSpPr>
        <p:spPr>
          <a:xfrm>
            <a:off x="1224274" y="2274014"/>
            <a:ext cx="10150484" cy="3538509"/>
          </a:xfrm>
          <a:prstGeom prst="rect">
            <a:avLst/>
          </a:prstGeom>
        </p:spPr>
        <p:txBody>
          <a:bodyPr wrap="square">
            <a:spAutoFit/>
          </a:bodyPr>
          <a:lstStyle/>
          <a:p>
            <a:r>
              <a:rPr lang="vi-VN" sz="3199" b="1">
                <a:solidFill>
                  <a:srgbClr val="000000"/>
                </a:solidFill>
                <a:latin typeface="+mj-lt"/>
              </a:rPr>
              <a:t> </a:t>
            </a:r>
            <a:r>
              <a:rPr lang="en-US" sz="3199" b="1">
                <a:solidFill>
                  <a:srgbClr val="000000"/>
                </a:solidFill>
                <a:latin typeface="+mj-lt"/>
              </a:rPr>
              <a:t> </a:t>
            </a:r>
            <a:r>
              <a:rPr lang="vi-VN" sz="3199" b="1">
                <a:solidFill>
                  <a:srgbClr val="000000"/>
                </a:solidFill>
                <a:latin typeface="+mj-lt"/>
              </a:rPr>
              <a:t>Thuở </a:t>
            </a:r>
            <a:r>
              <a:rPr lang="vi-VN" sz="3199" b="1" dirty="0">
                <a:solidFill>
                  <a:srgbClr val="000000"/>
                </a:solidFill>
                <a:latin typeface="+mj-lt"/>
              </a:rPr>
              <a:t>đi học, Cao Bá Quát viết chữ </a:t>
            </a:r>
            <a:r>
              <a:rPr lang="vi-VN" sz="3199" b="1" dirty="0">
                <a:solidFill>
                  <a:srgbClr val="000000"/>
                </a:solidFill>
                <a:highlight>
                  <a:srgbClr val="00FFFF"/>
                </a:highlight>
                <a:latin typeface="+mj-lt"/>
              </a:rPr>
              <a:t>rất xấu</a:t>
            </a:r>
            <a:r>
              <a:rPr lang="vi-VN" sz="3199" b="1" dirty="0">
                <a:solidFill>
                  <a:srgbClr val="000000"/>
                </a:solidFill>
                <a:latin typeface="+mj-lt"/>
              </a:rPr>
              <a:t> nên nhiều bài văn dù </a:t>
            </a:r>
            <a:r>
              <a:rPr lang="vi-VN" sz="3199" b="1">
                <a:solidFill>
                  <a:srgbClr val="000000"/>
                </a:solidFill>
                <a:latin typeface="+mj-lt"/>
              </a:rPr>
              <a:t>hay </a:t>
            </a:r>
            <a:r>
              <a:rPr lang="en-US" sz="3199" b="1">
                <a:solidFill>
                  <a:srgbClr val="000000"/>
                </a:solidFill>
                <a:latin typeface="+mj-lt"/>
              </a:rPr>
              <a:t> </a:t>
            </a:r>
            <a:r>
              <a:rPr lang="vi-VN" sz="3199" b="1">
                <a:solidFill>
                  <a:srgbClr val="000000"/>
                </a:solidFill>
                <a:latin typeface="+mj-lt"/>
              </a:rPr>
              <a:t>vẫn </a:t>
            </a:r>
            <a:r>
              <a:rPr lang="vi-VN" sz="3199" b="1" dirty="0">
                <a:solidFill>
                  <a:srgbClr val="000000"/>
                </a:solidFill>
                <a:latin typeface="+mj-lt"/>
              </a:rPr>
              <a:t>bị thầy cho điểm kém.</a:t>
            </a:r>
          </a:p>
          <a:p>
            <a:r>
              <a:rPr lang="vi-VN" sz="3199" b="1" dirty="0">
                <a:solidFill>
                  <a:srgbClr val="000000"/>
                </a:solidFill>
                <a:latin typeface="+mj-lt"/>
              </a:rPr>
              <a:t>   Một hôm, có bà cụ hàng xóm sang </a:t>
            </a:r>
            <a:r>
              <a:rPr lang="vi-VN" sz="3199" b="1" dirty="0">
                <a:solidFill>
                  <a:srgbClr val="000000"/>
                </a:solidFill>
                <a:highlight>
                  <a:srgbClr val="45EBA5"/>
                </a:highlight>
                <a:latin typeface="+mj-lt"/>
              </a:rPr>
              <a:t>khẩn khoản</a:t>
            </a:r>
            <a:r>
              <a:rPr lang="vi-VN" sz="3199" b="1" dirty="0">
                <a:solidFill>
                  <a:srgbClr val="000000"/>
                </a:solidFill>
                <a:latin typeface="+mj-lt"/>
              </a:rPr>
              <a:t>:</a:t>
            </a:r>
          </a:p>
          <a:p>
            <a:r>
              <a:rPr lang="vi-VN" sz="3199" b="1" dirty="0">
                <a:solidFill>
                  <a:srgbClr val="000000"/>
                </a:solidFill>
                <a:latin typeface="+mj-lt"/>
              </a:rPr>
              <a:t>- Gia đình già có một việc </a:t>
            </a:r>
            <a:r>
              <a:rPr lang="vi-VN" sz="3199" b="1" dirty="0">
                <a:solidFill>
                  <a:srgbClr val="000000"/>
                </a:solidFill>
                <a:highlight>
                  <a:srgbClr val="FFD3D0"/>
                </a:highlight>
                <a:latin typeface="+mj-lt"/>
              </a:rPr>
              <a:t>oan uổng</a:t>
            </a:r>
            <a:r>
              <a:rPr lang="vi-VN" sz="3199" b="1" dirty="0">
                <a:solidFill>
                  <a:srgbClr val="000000"/>
                </a:solidFill>
                <a:latin typeface="+mj-lt"/>
              </a:rPr>
              <a:t> muốn kêu quan, nhờ cậu viết giúp cho lá đơn, có được không?</a:t>
            </a:r>
          </a:p>
          <a:p>
            <a:r>
              <a:rPr lang="vi-VN" sz="3199" b="1" dirty="0">
                <a:solidFill>
                  <a:srgbClr val="000000"/>
                </a:solidFill>
                <a:latin typeface="+mj-lt"/>
              </a:rPr>
              <a:t>   Cao Bá Quát vui vẻ trả lời:</a:t>
            </a:r>
          </a:p>
          <a:p>
            <a:r>
              <a:rPr lang="vi-VN" sz="3199" b="1" dirty="0">
                <a:solidFill>
                  <a:srgbClr val="000000"/>
                </a:solidFill>
                <a:latin typeface="+mj-lt"/>
              </a:rPr>
              <a:t>- Tưởng việc gì khó, chứ việc ấy cháu xin </a:t>
            </a:r>
            <a:r>
              <a:rPr lang="vi-VN" sz="3199" b="1" dirty="0">
                <a:solidFill>
                  <a:srgbClr val="000000"/>
                </a:solidFill>
                <a:highlight>
                  <a:srgbClr val="FFFF00"/>
                </a:highlight>
                <a:latin typeface="+mj-lt"/>
              </a:rPr>
              <a:t>sẵn lòng</a:t>
            </a:r>
            <a:r>
              <a:rPr lang="vi-VN" sz="3199" b="1" dirty="0">
                <a:solidFill>
                  <a:srgbClr val="000000"/>
                </a:solidFill>
                <a:latin typeface="+mj-lt"/>
              </a:rPr>
              <a:t>.</a:t>
            </a:r>
          </a:p>
        </p:txBody>
      </p:sp>
      <p:sp>
        <p:nvSpPr>
          <p:cNvPr id="18" name="TextBox 17">
            <a:extLst>
              <a:ext uri="{FF2B5EF4-FFF2-40B4-BE49-F238E27FC236}">
                <a16:creationId xmlns:a16="http://schemas.microsoft.com/office/drawing/2014/main" id="{31740A61-3D99-404B-A4B8-32DB45C629FA}"/>
              </a:ext>
            </a:extLst>
          </p:cNvPr>
          <p:cNvSpPr txBox="1"/>
          <p:nvPr/>
        </p:nvSpPr>
        <p:spPr>
          <a:xfrm>
            <a:off x="3765933" y="2672862"/>
            <a:ext cx="384037" cy="769313"/>
          </a:xfrm>
          <a:prstGeom prst="rect">
            <a:avLst/>
          </a:prstGeom>
          <a:noFill/>
        </p:spPr>
        <p:txBody>
          <a:bodyPr wrap="square" rtlCol="0">
            <a:spAutoFit/>
          </a:bodyPr>
          <a:lstStyle/>
          <a:p>
            <a:r>
              <a:rPr lang="en-US" sz="4399" b="1" dirty="0">
                <a:solidFill>
                  <a:srgbClr val="FF0000"/>
                </a:solidFill>
                <a:latin typeface="+mj-lt"/>
              </a:rPr>
              <a:t>/</a:t>
            </a:r>
          </a:p>
        </p:txBody>
      </p:sp>
    </p:spTree>
    <p:extLst>
      <p:ext uri="{BB962C8B-B14F-4D97-AF65-F5344CB8AC3E}">
        <p14:creationId xmlns:p14="http://schemas.microsoft.com/office/powerpoint/2010/main" val="413079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39439" y="305172"/>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a:solidFill>
                  <a:srgbClr val="FF0066"/>
                </a:solidFill>
                <a:latin typeface="+mj-lt"/>
              </a:rPr>
              <a:t>   Cao Bá Quát vui vẻ trả lời:</a:t>
            </a:r>
          </a:p>
          <a:p>
            <a:pPr algn="just"/>
            <a:r>
              <a:rPr lang="vi-VN" sz="2200" b="1">
                <a:solidFill>
                  <a:srgbClr val="FF0066"/>
                </a:solidFill>
                <a:latin typeface="+mj-lt"/>
              </a:rPr>
              <a:t>- </a:t>
            </a:r>
            <a:r>
              <a:rPr lang="vi-VN" sz="2200" b="1" dirty="0">
                <a:solidFill>
                  <a:srgbClr val="FF0066"/>
                </a:solidFill>
                <a:latin typeface="+mj-lt"/>
              </a:rPr>
              <a:t>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grpSp>
        <p:nvGrpSpPr>
          <p:cNvPr id="8" name="Group 7">
            <a:extLst>
              <a:ext uri="{FF2B5EF4-FFF2-40B4-BE49-F238E27FC236}">
                <a16:creationId xmlns:a16="http://schemas.microsoft.com/office/drawing/2014/main" id="{0AEDD688-770E-4740-9803-3F58B52CE610}"/>
              </a:ext>
            </a:extLst>
          </p:cNvPr>
          <p:cNvGrpSpPr/>
          <p:nvPr/>
        </p:nvGrpSpPr>
        <p:grpSpPr>
          <a:xfrm>
            <a:off x="8152562" y="157296"/>
            <a:ext cx="6313189" cy="830997"/>
            <a:chOff x="6518032" y="1372820"/>
            <a:chExt cx="6313189" cy="830997"/>
          </a:xfrm>
        </p:grpSpPr>
        <p:sp>
          <p:nvSpPr>
            <p:cNvPr id="5" name="任意多边形 35">
              <a:extLst>
                <a:ext uri="{FF2B5EF4-FFF2-40B4-BE49-F238E27FC236}">
                  <a16:creationId xmlns:a16="http://schemas.microsoft.com/office/drawing/2014/main" id="{3516003E-1F02-4287-8BA7-D99FC80569D7}"/>
                </a:ext>
              </a:extLst>
            </p:cNvPr>
            <p:cNvSpPr/>
            <p:nvPr/>
          </p:nvSpPr>
          <p:spPr>
            <a:xfrm>
              <a:off x="6518032" y="1372820"/>
              <a:ext cx="3540370" cy="830997"/>
            </a:xfrm>
            <a:prstGeom prst="wedgeRoundRectCallout">
              <a:avLst>
                <a:gd name="adj1" fmla="val -56514"/>
                <a:gd name="adj2" fmla="val 4371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7" name="TextBox 6">
              <a:extLst>
                <a:ext uri="{FF2B5EF4-FFF2-40B4-BE49-F238E27FC236}">
                  <a16:creationId xmlns:a16="http://schemas.microsoft.com/office/drawing/2014/main" id="{63396EFB-F1D9-4252-9B14-EA12B5B98EB3}"/>
                </a:ext>
              </a:extLst>
            </p:cNvPr>
            <p:cNvSpPr txBox="1"/>
            <p:nvPr/>
          </p:nvSpPr>
          <p:spPr>
            <a:xfrm>
              <a:off x="6736897" y="1532164"/>
              <a:ext cx="6094324" cy="523220"/>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1: Đọc chậm.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0E3AC828-9501-4A46-A04C-3AB2F1D4D208}"/>
              </a:ext>
            </a:extLst>
          </p:cNvPr>
          <p:cNvGrpSpPr/>
          <p:nvPr/>
        </p:nvGrpSpPr>
        <p:grpSpPr>
          <a:xfrm>
            <a:off x="6360607" y="1422775"/>
            <a:ext cx="5146431" cy="1669319"/>
            <a:chOff x="5655547" y="1372819"/>
            <a:chExt cx="5146431" cy="1669319"/>
          </a:xfrm>
        </p:grpSpPr>
        <p:sp>
          <p:nvSpPr>
            <p:cNvPr id="10" name="任意多边形 35">
              <a:extLst>
                <a:ext uri="{FF2B5EF4-FFF2-40B4-BE49-F238E27FC236}">
                  <a16:creationId xmlns:a16="http://schemas.microsoft.com/office/drawing/2014/main" id="{260E3D46-12F4-43B0-869B-72806CBBB2A7}"/>
                </a:ext>
              </a:extLst>
            </p:cNvPr>
            <p:cNvSpPr/>
            <p:nvPr/>
          </p:nvSpPr>
          <p:spPr>
            <a:xfrm>
              <a:off x="5655547" y="1372819"/>
              <a:ext cx="5146431" cy="1669319"/>
            </a:xfrm>
            <a:prstGeom prst="wedgeRoundRectCallout">
              <a:avLst>
                <a:gd name="adj1" fmla="val -37965"/>
                <a:gd name="adj2" fmla="val 69603"/>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1" name="TextBox 10">
              <a:extLst>
                <a:ext uri="{FF2B5EF4-FFF2-40B4-BE49-F238E27FC236}">
                  <a16:creationId xmlns:a16="http://schemas.microsoft.com/office/drawing/2014/main" id="{D1184240-EE83-478E-BF88-1956A8078B24}"/>
                </a:ext>
              </a:extLst>
            </p:cNvPr>
            <p:cNvSpPr txBox="1"/>
            <p:nvPr/>
          </p:nvSpPr>
          <p:spPr>
            <a:xfrm>
              <a:off x="5741572" y="1514980"/>
              <a:ext cx="5060406" cy="1384995"/>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2: Nhanh hơn để thể hiện ý chí quyết tâm luyện chữ bằng được của Cao Bá Quát.</a:t>
              </a:r>
              <a:endParaRPr lang="en-US" sz="36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CBADD3-8EC1-4730-8B17-78C6827F2CDB}"/>
              </a:ext>
            </a:extLst>
          </p:cNvPr>
          <p:cNvGrpSpPr/>
          <p:nvPr/>
        </p:nvGrpSpPr>
        <p:grpSpPr>
          <a:xfrm>
            <a:off x="539077" y="3429001"/>
            <a:ext cx="3540370" cy="1092759"/>
            <a:chOff x="6518032" y="1532164"/>
            <a:chExt cx="3540370" cy="954107"/>
          </a:xfrm>
        </p:grpSpPr>
        <p:sp>
          <p:nvSpPr>
            <p:cNvPr id="13" name="任意多边形 35">
              <a:extLst>
                <a:ext uri="{FF2B5EF4-FFF2-40B4-BE49-F238E27FC236}">
                  <a16:creationId xmlns:a16="http://schemas.microsoft.com/office/drawing/2014/main" id="{E5B36642-3FDD-4694-A584-DA1C502EEC39}"/>
                </a:ext>
              </a:extLst>
            </p:cNvPr>
            <p:cNvSpPr/>
            <p:nvPr/>
          </p:nvSpPr>
          <p:spPr>
            <a:xfrm>
              <a:off x="6518032" y="1532164"/>
              <a:ext cx="3540370" cy="954107"/>
            </a:xfrm>
            <a:prstGeom prst="wedgeRoundRectCallout">
              <a:avLst>
                <a:gd name="adj1" fmla="val 22105"/>
                <a:gd name="adj2" fmla="val 7302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4" name="TextBox 13">
              <a:extLst>
                <a:ext uri="{FF2B5EF4-FFF2-40B4-BE49-F238E27FC236}">
                  <a16:creationId xmlns:a16="http://schemas.microsoft.com/office/drawing/2014/main" id="{D711F6FA-4537-4CD3-922E-93D99F84505E}"/>
                </a:ext>
              </a:extLst>
            </p:cNvPr>
            <p:cNvSpPr txBox="1"/>
            <p:nvPr/>
          </p:nvSpPr>
          <p:spPr>
            <a:xfrm>
              <a:off x="6752057" y="1576029"/>
              <a:ext cx="3165584" cy="833048"/>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3: Đọc với giọng sảng khoái.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37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CA8AFA0-FFE4-47EF-9CEE-5EB67225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545" y="1251857"/>
            <a:ext cx="6068953" cy="6068953"/>
          </a:xfrm>
          <a:prstGeom prst="rect">
            <a:avLst/>
          </a:prstGeom>
        </p:spPr>
      </p:pic>
      <p:grpSp>
        <p:nvGrpSpPr>
          <p:cNvPr id="9" name="组合 8">
            <a:extLst>
              <a:ext uri="{FF2B5EF4-FFF2-40B4-BE49-F238E27FC236}">
                <a16:creationId xmlns:a16="http://schemas.microsoft.com/office/drawing/2014/main" id="{B110D4E7-84EA-41F8-8C1B-05ADD5E16EDE}"/>
              </a:ext>
            </a:extLst>
          </p:cNvPr>
          <p:cNvGrpSpPr/>
          <p:nvPr/>
        </p:nvGrpSpPr>
        <p:grpSpPr>
          <a:xfrm>
            <a:off x="597172" y="1975428"/>
            <a:ext cx="4768511" cy="2048597"/>
            <a:chOff x="1337887" y="1677345"/>
            <a:chExt cx="4768511" cy="2048597"/>
          </a:xfrm>
        </p:grpSpPr>
        <p:sp>
          <p:nvSpPr>
            <p:cNvPr id="10" name="云形 9">
              <a:extLst>
                <a:ext uri="{FF2B5EF4-FFF2-40B4-BE49-F238E27FC236}">
                  <a16:creationId xmlns:a16="http://schemas.microsoft.com/office/drawing/2014/main" id="{F2B4DEC5-92AC-43CF-A330-8A06C17636A5}"/>
                </a:ext>
              </a:extLst>
            </p:cNvPr>
            <p:cNvSpPr/>
            <p:nvPr/>
          </p:nvSpPr>
          <p:spPr>
            <a:xfrm>
              <a:off x="1337887" y="1677345"/>
              <a:ext cx="4768511" cy="2048597"/>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6595591-CFC3-4391-B206-037F3A5DBFBE}"/>
                </a:ext>
              </a:extLst>
            </p:cNvPr>
            <p:cNvSpPr txBox="1"/>
            <p:nvPr/>
          </p:nvSpPr>
          <p:spPr>
            <a:xfrm>
              <a:off x="1971047" y="2039923"/>
              <a:ext cx="3908417"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Luyện đọc diễn cảm cả bài</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3A72D078-F9F4-4EAE-956A-A82A96D04E05}"/>
              </a:ext>
            </a:extLst>
          </p:cNvPr>
          <p:cNvGrpSpPr/>
          <p:nvPr/>
        </p:nvGrpSpPr>
        <p:grpSpPr>
          <a:xfrm>
            <a:off x="2830285" y="4154948"/>
            <a:ext cx="4866478" cy="1964955"/>
            <a:chOff x="2936326" y="3875630"/>
            <a:chExt cx="4866478" cy="1964955"/>
          </a:xfrm>
        </p:grpSpPr>
        <p:sp>
          <p:nvSpPr>
            <p:cNvPr id="16" name="云形 15">
              <a:extLst>
                <a:ext uri="{FF2B5EF4-FFF2-40B4-BE49-F238E27FC236}">
                  <a16:creationId xmlns:a16="http://schemas.microsoft.com/office/drawing/2014/main" id="{B69F1A03-CD3B-4C27-BA8B-E8084C116E76}"/>
                </a:ext>
              </a:extLst>
            </p:cNvPr>
            <p:cNvSpPr/>
            <p:nvPr/>
          </p:nvSpPr>
          <p:spPr>
            <a:xfrm>
              <a:off x="2936326" y="3875630"/>
              <a:ext cx="4866478" cy="1964955"/>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D891AD1-BFB0-461A-94B5-35CF806CB8D2}"/>
                </a:ext>
              </a:extLst>
            </p:cNvPr>
            <p:cNvSpPr txBox="1"/>
            <p:nvPr/>
          </p:nvSpPr>
          <p:spPr>
            <a:xfrm>
              <a:off x="3640911" y="4187655"/>
              <a:ext cx="4107464"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Xem trước bài: Chú Đất Nung</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FA1D4F48-1586-4600-B38E-A64C9B3273FB}"/>
              </a:ext>
            </a:extLst>
          </p:cNvPr>
          <p:cNvSpPr txBox="1"/>
          <p:nvPr/>
        </p:nvSpPr>
        <p:spPr>
          <a:xfrm>
            <a:off x="4439559" y="397955"/>
            <a:ext cx="3438762" cy="1446550"/>
          </a:xfrm>
          <a:prstGeom prst="rect">
            <a:avLst/>
          </a:prstGeom>
          <a:noFill/>
        </p:spPr>
        <p:txBody>
          <a:bodyPr wrap="none" rtlCol="0">
            <a:spAutoFit/>
          </a:bodyPr>
          <a:lstStyle/>
          <a:p>
            <a:r>
              <a:rPr lang="en-US" sz="8800" b="1">
                <a:solidFill>
                  <a:srgbClr val="FFC000"/>
                </a:solidFill>
                <a:effectLst>
                  <a:glow rad="50800">
                    <a:schemeClr val="accent4">
                      <a:satMod val="175000"/>
                      <a:alpha val="37000"/>
                    </a:schemeClr>
                  </a:glow>
                  <a:innerShdw blurRad="63500" dist="50800" dir="13500000">
                    <a:prstClr val="black">
                      <a:alpha val="50000"/>
                    </a:prstClr>
                  </a:innerShdw>
                </a:effectLst>
                <a:latin typeface="UTM Gradoo" panose="02040603050506020204" pitchFamily="18" charset="0"/>
                <a:ea typeface="字魂27号-布丁体" panose="00000505000000000000" pitchFamily="2" charset="-122"/>
                <a:cs typeface="Times New Roman" panose="02020603050405020304" pitchFamily="18" charset="0"/>
              </a:rPr>
              <a:t>DẶN DÒ</a:t>
            </a:r>
          </a:p>
        </p:txBody>
      </p:sp>
      <p:pic>
        <p:nvPicPr>
          <p:cNvPr id="20" name="Picture 19" descr="Icon&#10;&#10;Description automatically generated">
            <a:extLst>
              <a:ext uri="{FF2B5EF4-FFF2-40B4-BE49-F238E27FC236}">
                <a16:creationId xmlns:a16="http://schemas.microsoft.com/office/drawing/2014/main" id="{FDF47709-63AE-4194-9CDB-3CC8A3637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428" y="484007"/>
            <a:ext cx="1233238" cy="1188045"/>
          </a:xfrm>
          <a:prstGeom prst="rect">
            <a:avLst/>
          </a:prstGeom>
        </p:spPr>
      </p:pic>
      <p:pic>
        <p:nvPicPr>
          <p:cNvPr id="21" name="Picture 20" descr="Icon&#10;&#10;Description automatically generated">
            <a:extLst>
              <a:ext uri="{FF2B5EF4-FFF2-40B4-BE49-F238E27FC236}">
                <a16:creationId xmlns:a16="http://schemas.microsoft.com/office/drawing/2014/main" id="{B99F4605-71C9-4A61-98C2-373EB20C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199" y="484006"/>
            <a:ext cx="1233238" cy="1188045"/>
          </a:xfrm>
          <a:prstGeom prst="rect">
            <a:avLst/>
          </a:prstGeom>
        </p:spPr>
      </p:pic>
    </p:spTree>
    <p:custDataLst>
      <p:tags r:id="rId1"/>
    </p:custDataLst>
    <p:extLst>
      <p:ext uri="{BB962C8B-B14F-4D97-AF65-F5344CB8AC3E}">
        <p14:creationId xmlns:p14="http://schemas.microsoft.com/office/powerpoint/2010/main" val="4273480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500"/>
                            </p:stCondLst>
                            <p:childTnLst>
                              <p:par>
                                <p:cTn id="26" presetID="8" presetClass="emph" presetSubtype="0" repeatCount="indefinite" fill="hold" nodeType="afterEffect">
                                  <p:stCondLst>
                                    <p:cond delay="0"/>
                                  </p:stCondLst>
                                  <p:endCondLst>
                                    <p:cond evt="onNext" delay="0">
                                      <p:tgtEl>
                                        <p:sldTgt/>
                                      </p:tgtEl>
                                    </p:cond>
                                  </p:endCondLst>
                                  <p:childTnLst>
                                    <p:animRot by="21600000">
                                      <p:cBhvr>
                                        <p:cTn id="27" dur="2000" fill="hold"/>
                                        <p:tgtEl>
                                          <p:spTgt spid="21"/>
                                        </p:tgtEl>
                                        <p:attrNameLst>
                                          <p:attrName>r</p:attrName>
                                        </p:attrNameLst>
                                      </p:cBhvr>
                                    </p:animRot>
                                  </p:childTnLst>
                                </p:cTn>
                              </p:par>
                              <p:par>
                                <p:cTn id="28" presetID="8" presetClass="emph" presetSubtype="0" repeatCount="indefinite" fill="hold" nodeType="withEffect">
                                  <p:stCondLst>
                                    <p:cond delay="0"/>
                                  </p:stCondLst>
                                  <p:endCondLst>
                                    <p:cond evt="onNext" delay="0">
                                      <p:tgtEl>
                                        <p:sldTgt/>
                                      </p:tgtEl>
                                    </p:cond>
                                  </p:end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250" fill="hold"/>
                                        <p:tgtEl>
                                          <p:spTgt spid="9"/>
                                        </p:tgtEl>
                                        <p:attrNameLst>
                                          <p:attrName>ppt_w</p:attrName>
                                        </p:attrNameLst>
                                      </p:cBhvr>
                                      <p:tavLst>
                                        <p:tav tm="0">
                                          <p:val>
                                            <p:fltVal val="0"/>
                                          </p:val>
                                        </p:tav>
                                        <p:tav tm="100000">
                                          <p:val>
                                            <p:strVal val="#ppt_w"/>
                                          </p:val>
                                        </p:tav>
                                      </p:tavLst>
                                    </p:anim>
                                    <p:anim calcmode="lin" valueType="num">
                                      <p:cBhvr>
                                        <p:cTn id="35" dur="1250" fill="hold"/>
                                        <p:tgtEl>
                                          <p:spTgt spid="9"/>
                                        </p:tgtEl>
                                        <p:attrNameLst>
                                          <p:attrName>ppt_h</p:attrName>
                                        </p:attrNameLst>
                                      </p:cBhvr>
                                      <p:tavLst>
                                        <p:tav tm="0">
                                          <p:val>
                                            <p:fltVal val="0"/>
                                          </p:val>
                                        </p:tav>
                                        <p:tav tm="100000">
                                          <p:val>
                                            <p:strVal val="#ppt_h"/>
                                          </p:val>
                                        </p:tav>
                                      </p:tavLst>
                                    </p:anim>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fltVal val="0.5"/>
                                          </p:val>
                                        </p:tav>
                                        <p:tav tm="100000">
                                          <p:val>
                                            <p:strVal val="#ppt_x"/>
                                          </p:val>
                                        </p:tav>
                                      </p:tavLst>
                                    </p:anim>
                                    <p:anim calcmode="lin" valueType="num">
                                      <p:cBhvr>
                                        <p:cTn id="38" dur="125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250"/>
                            </p:stCondLst>
                            <p:childTnLst>
                              <p:par>
                                <p:cTn id="40" presetID="53" presetClass="entr" presetSubtype="52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fltVal val="0"/>
                                          </p:val>
                                        </p:tav>
                                        <p:tav tm="100000">
                                          <p:val>
                                            <p:strVal val="#ppt_w"/>
                                          </p:val>
                                        </p:tav>
                                      </p:tavLst>
                                    </p:anim>
                                    <p:anim calcmode="lin" valueType="num">
                                      <p:cBhvr>
                                        <p:cTn id="43" dur="1250" fill="hold"/>
                                        <p:tgtEl>
                                          <p:spTgt spid="15"/>
                                        </p:tgtEl>
                                        <p:attrNameLst>
                                          <p:attrName>ppt_h</p:attrName>
                                        </p:attrNameLst>
                                      </p:cBhvr>
                                      <p:tavLst>
                                        <p:tav tm="0">
                                          <p:val>
                                            <p:fltVal val="0"/>
                                          </p:val>
                                        </p:tav>
                                        <p:tav tm="100000">
                                          <p:val>
                                            <p:strVal val="#ppt_h"/>
                                          </p:val>
                                        </p:tav>
                                      </p:tavLst>
                                    </p:anim>
                                    <p:animEffect transition="in" filter="fade">
                                      <p:cBhvr>
                                        <p:cTn id="44" dur="1250"/>
                                        <p:tgtEl>
                                          <p:spTgt spid="15"/>
                                        </p:tgtEl>
                                      </p:cBhvr>
                                    </p:animEffect>
                                    <p:anim calcmode="lin" valueType="num">
                                      <p:cBhvr>
                                        <p:cTn id="45" dur="1250" fill="hold"/>
                                        <p:tgtEl>
                                          <p:spTgt spid="15"/>
                                        </p:tgtEl>
                                        <p:attrNameLst>
                                          <p:attrName>ppt_x</p:attrName>
                                        </p:attrNameLst>
                                      </p:cBhvr>
                                      <p:tavLst>
                                        <p:tav tm="0">
                                          <p:val>
                                            <p:fltVal val="0.5"/>
                                          </p:val>
                                        </p:tav>
                                        <p:tav tm="100000">
                                          <p:val>
                                            <p:strVal val="#ppt_x"/>
                                          </p:val>
                                        </p:tav>
                                      </p:tavLst>
                                    </p:anim>
                                    <p:anim calcmode="lin" valueType="num">
                                      <p:cBhvr>
                                        <p:cTn id="46" dur="125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23982" y="1682393"/>
            <a:ext cx="6844433"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CHÚC CON HỌC TỐT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3" y="4902068"/>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Yenvu</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401559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250"/>
                                        <p:tgtEl>
                                          <p:spTgt spid="16"/>
                                        </p:tgtEl>
                                      </p:cBhvr>
                                    </p:animEffect>
                                  </p:childTnLst>
                                </p:cTn>
                              </p:par>
                            </p:childTnLst>
                          </p:cTn>
                        </p:par>
                        <p:par>
                          <p:cTn id="17" fill="hold">
                            <p:stCondLst>
                              <p:cond delay="125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683" r="12830" b="1"/>
          <a:stretch/>
        </p:blipFill>
        <p:spPr>
          <a:xfrm>
            <a:off x="3870135" y="716973"/>
            <a:ext cx="8321865" cy="545522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324716" y="1379536"/>
            <a:ext cx="5320145" cy="4339650"/>
          </a:xfrm>
          <a:prstGeom prst="rect">
            <a:avLst/>
          </a:prstGeom>
          <a:noFill/>
        </p:spPr>
        <p:txBody>
          <a:bodyPr wrap="square" rtlCol="0">
            <a:spAutoFit/>
          </a:bodyPr>
          <a:lstStyle/>
          <a:p>
            <a:pPr algn="ctr"/>
            <a:r>
              <a:rPr lang="en-US" altLang="zh-CN" sz="13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10" name="TextBox 9">
            <a:extLst>
              <a:ext uri="{FF2B5EF4-FFF2-40B4-BE49-F238E27FC236}">
                <a16:creationId xmlns:a16="http://schemas.microsoft.com/office/drawing/2014/main" id="{06EE22BD-04E2-4057-A5A4-0AE8062FBAA1}"/>
              </a:ext>
            </a:extLst>
          </p:cNvPr>
          <p:cNvSpPr txBox="1"/>
          <p:nvPr/>
        </p:nvSpPr>
        <p:spPr>
          <a:xfrm>
            <a:off x="6097732" y="6323506"/>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000000"/>
                </a:solidFill>
                <a:latin typeface="+mj-lt"/>
              </a:rPr>
              <a:t>Thuở đi học, Cao Bá Quát viết chữ rất xấu nên nhiều bài văn dù hay vẫn bị thầy cho điểm kém.</a:t>
            </a:r>
          </a:p>
          <a:p>
            <a:pPr algn="just"/>
            <a:r>
              <a:rPr lang="vi-VN" sz="2200" b="1" dirty="0">
                <a:solidFill>
                  <a:srgbClr val="000000"/>
                </a:solidFill>
                <a:latin typeface="+mj-lt"/>
              </a:rPr>
              <a:t>   Một hôm, có bà cụ hàng xóm sang khẩn khoản:</a:t>
            </a:r>
          </a:p>
          <a:p>
            <a:pPr algn="just"/>
            <a:r>
              <a:rPr lang="vi-VN" sz="2200" b="1" dirty="0">
                <a:solidFill>
                  <a:srgbClr val="000000"/>
                </a:solidFill>
                <a:latin typeface="+mj-lt"/>
              </a:rPr>
              <a:t>- Gia đình già có một việc oan uổng muốn kêu quan, nhờ cậu viết giúp cho lá đơn, có được không?</a:t>
            </a:r>
          </a:p>
          <a:p>
            <a:pPr algn="just"/>
            <a:r>
              <a:rPr lang="vi-VN" sz="2200" b="1" dirty="0">
                <a:solidFill>
                  <a:srgbClr val="000000"/>
                </a:solidFill>
                <a:latin typeface="+mj-lt"/>
              </a:rPr>
              <a:t>   Cao Bá Quát vui vẻ trả lời:</a:t>
            </a:r>
          </a:p>
          <a:p>
            <a:pPr algn="just"/>
            <a:r>
              <a:rPr lang="vi-VN" sz="2200" b="1" dirty="0">
                <a:solidFill>
                  <a:srgbClr val="000000"/>
                </a:solidFill>
                <a:latin typeface="+mj-lt"/>
              </a:rPr>
              <a:t>- Tưởng việc gì khó, chứ việc ấy cháu xin sẵn lòng.</a:t>
            </a:r>
          </a:p>
          <a:p>
            <a:pPr algn="just"/>
            <a:r>
              <a:rPr lang="vi-VN" sz="2200" b="1" dirty="0">
                <a:solidFill>
                  <a:srgbClr val="000000"/>
                </a:solidFill>
                <a:latin typeface="+mj-lt"/>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rgbClr val="000000"/>
                </a:solidFill>
                <a:latin typeface="+mj-lt"/>
              </a:rPr>
              <a:t>   Kiên trì luyện tập suốt mấy năm, chữ ông mỗi ngày một đẹp. Ông nổi danh khắp nước là người văn hay chữ </a:t>
            </a:r>
            <a:r>
              <a:rPr lang="vi-VN" sz="2200" b="1">
                <a:solidFill>
                  <a:srgbClr val="000000"/>
                </a:solidFill>
                <a:latin typeface="+mj-lt"/>
              </a:rPr>
              <a:t>tốt.</a:t>
            </a:r>
            <a:endParaRPr lang="vi-VN" sz="2200" b="1" dirty="0">
              <a:solidFill>
                <a:srgbClr val="000000"/>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8510155" y="6524030"/>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16239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E5671B-6D5C-43EE-BD32-18EBC0D41350}"/>
              </a:ext>
            </a:extLst>
          </p:cNvPr>
          <p:cNvGrpSpPr/>
          <p:nvPr/>
        </p:nvGrpSpPr>
        <p:grpSpPr>
          <a:xfrm>
            <a:off x="-352273" y="483493"/>
            <a:ext cx="12719152" cy="1569660"/>
            <a:chOff x="4072274" y="2490467"/>
            <a:chExt cx="4183073" cy="1569660"/>
          </a:xfrm>
        </p:grpSpPr>
        <p:sp>
          <p:nvSpPr>
            <p:cNvPr id="5" name="TextBox 4">
              <a:extLst>
                <a:ext uri="{FF2B5EF4-FFF2-40B4-BE49-F238E27FC236}">
                  <a16:creationId xmlns:a16="http://schemas.microsoft.com/office/drawing/2014/main" id="{B3B9D326-20B9-471D-8A51-FEB741A9C30A}"/>
                </a:ext>
              </a:extLst>
            </p:cNvPr>
            <p:cNvSpPr txBox="1"/>
            <p:nvPr/>
          </p:nvSpPr>
          <p:spPr>
            <a:xfrm>
              <a:off x="4072274" y="2490467"/>
              <a:ext cx="4153903" cy="1569660"/>
            </a:xfrm>
            <a:prstGeom prst="rect">
              <a:avLst/>
            </a:prstGeom>
            <a:noFill/>
          </p:spPr>
          <p:txBody>
            <a:bodyPr wrap="square" rtlCol="0">
              <a:spAutoFit/>
            </a:bodyPr>
            <a:lstStyle/>
            <a:p>
              <a:pPr algn="ctr"/>
              <a:r>
                <a:rPr lang="en-US" sz="9600" b="1" dirty="0">
                  <a:solidFill>
                    <a:srgbClr val="CFDAEF"/>
                  </a:solidFill>
                  <a:effectLst>
                    <a:outerShdw blurRad="38100" dist="38100" dir="2700000" algn="tl">
                      <a:srgbClr val="000000">
                        <a:alpha val="43137"/>
                      </a:srgbClr>
                    </a:outerShdw>
                  </a:effectLst>
                  <a:latin typeface="UTM Loko" panose="02040603050506020204" pitchFamily="18" charset="0"/>
                </a:rPr>
                <a:t>CHIA ĐOẠN</a:t>
              </a:r>
            </a:p>
          </p:txBody>
        </p:sp>
        <p:sp>
          <p:nvSpPr>
            <p:cNvPr id="6" name="TextBox 5">
              <a:extLst>
                <a:ext uri="{FF2B5EF4-FFF2-40B4-BE49-F238E27FC236}">
                  <a16:creationId xmlns:a16="http://schemas.microsoft.com/office/drawing/2014/main" id="{A1BD338D-583D-43B4-8182-EE13B167D17A}"/>
                </a:ext>
              </a:extLst>
            </p:cNvPr>
            <p:cNvSpPr txBox="1"/>
            <p:nvPr/>
          </p:nvSpPr>
          <p:spPr>
            <a:xfrm>
              <a:off x="4101444" y="2490467"/>
              <a:ext cx="4153903" cy="1569660"/>
            </a:xfrm>
            <a:prstGeom prst="rect">
              <a:avLst/>
            </a:prstGeom>
            <a:noFill/>
          </p:spPr>
          <p:txBody>
            <a:bodyPr wrap="square" rtlCol="0">
              <a:spAutoFit/>
            </a:bodyPr>
            <a:lstStyle/>
            <a:p>
              <a:pPr algn="ctr"/>
              <a:r>
                <a:rPr lang="en-US" sz="9600" b="1" dirty="0">
                  <a:solidFill>
                    <a:srgbClr val="B43144"/>
                  </a:solidFill>
                  <a:effectLst>
                    <a:outerShdw blurRad="38100" dist="38100" dir="2700000" algn="tl">
                      <a:srgbClr val="000000">
                        <a:alpha val="43137"/>
                      </a:srgbClr>
                    </a:outerShdw>
                  </a:effectLst>
                  <a:latin typeface="UTM Loko" panose="02040603050506020204" pitchFamily="18" charset="0"/>
                </a:rPr>
                <a:t>CHIA ĐOẠN</a:t>
              </a:r>
            </a:p>
          </p:txBody>
        </p:sp>
      </p:grpSp>
      <p:sp>
        <p:nvSpPr>
          <p:cNvPr id="11" name="Rectangle 10">
            <a:extLst>
              <a:ext uri="{FF2B5EF4-FFF2-40B4-BE49-F238E27FC236}">
                <a16:creationId xmlns:a16="http://schemas.microsoft.com/office/drawing/2014/main" id="{A1537BB0-888E-44E1-BBF4-4615A25929A2}"/>
              </a:ext>
            </a:extLst>
          </p:cNvPr>
          <p:cNvSpPr/>
          <p:nvPr/>
        </p:nvSpPr>
        <p:spPr>
          <a:xfrm>
            <a:off x="2970138" y="2330068"/>
            <a:ext cx="7664887" cy="646331"/>
          </a:xfrm>
          <a:prstGeom prst="rect">
            <a:avLst/>
          </a:prstGeom>
          <a:solidFill>
            <a:srgbClr val="FF8FE5">
              <a:alpha val="35000"/>
            </a:srgbClr>
          </a:solidFill>
        </p:spPr>
        <p:txBody>
          <a:bodyPr wrap="square">
            <a:spAutoFit/>
          </a:bodyPr>
          <a:lstStyle/>
          <a:p>
            <a:pPr algn="ctr"/>
            <a:r>
              <a:rPr lang="en-US" sz="3600" b="1">
                <a:latin typeface="Times New Roman" panose="02020603050405020304" pitchFamily="18" charset="0"/>
                <a:cs typeface="Times New Roman" panose="02020603050405020304" pitchFamily="18" charset="0"/>
              </a:rPr>
              <a:t>Đoạn 1: </a:t>
            </a:r>
            <a:r>
              <a:rPr lang="en-US" sz="3600">
                <a:latin typeface="Times New Roman" panose="02020603050405020304" pitchFamily="18" charset="0"/>
                <a:cs typeface="Times New Roman" panose="02020603050405020304" pitchFamily="18" charset="0"/>
              </a:rPr>
              <a:t>Từ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a:t>
            </a:r>
          </a:p>
        </p:txBody>
      </p:sp>
      <p:pic>
        <p:nvPicPr>
          <p:cNvPr id="10" name="Picture 9" descr="Icon&#10;&#10;Description automatically generated">
            <a:extLst>
              <a:ext uri="{FF2B5EF4-FFF2-40B4-BE49-F238E27FC236}">
                <a16:creationId xmlns:a16="http://schemas.microsoft.com/office/drawing/2014/main" id="{E20E151E-6F25-4AA0-8156-A0C1C91CE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7050" b="50000"/>
          <a:stretch/>
        </p:blipFill>
        <p:spPr>
          <a:xfrm>
            <a:off x="1628262" y="1814999"/>
            <a:ext cx="2007016" cy="1724024"/>
          </a:xfrm>
          <a:prstGeom prst="rect">
            <a:avLst/>
          </a:prstGeom>
        </p:spPr>
      </p:pic>
      <p:sp>
        <p:nvSpPr>
          <p:cNvPr id="14" name="Rectangle 13">
            <a:extLst>
              <a:ext uri="{FF2B5EF4-FFF2-40B4-BE49-F238E27FC236}">
                <a16:creationId xmlns:a16="http://schemas.microsoft.com/office/drawing/2014/main" id="{C8291941-3BA6-43E4-9753-BC74B2DD535C}"/>
              </a:ext>
            </a:extLst>
          </p:cNvPr>
          <p:cNvSpPr/>
          <p:nvPr/>
        </p:nvSpPr>
        <p:spPr>
          <a:xfrm>
            <a:off x="2315509" y="3832185"/>
            <a:ext cx="8319515" cy="646331"/>
          </a:xfrm>
          <a:prstGeom prst="rect">
            <a:avLst/>
          </a:prstGeom>
          <a:solidFill>
            <a:srgbClr val="FBFF64">
              <a:alpha val="60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2: </a:t>
            </a:r>
            <a:r>
              <a:rPr lang="en-US" sz="3600">
                <a:latin typeface="Times New Roman" panose="02020603050405020304" pitchFamily="18" charset="0"/>
                <a:cs typeface="Times New Roman" panose="02020603050405020304" pitchFamily="18" charset="0"/>
              </a:rPr>
              <a:t>Lá đơn … sao cho đẹp.</a:t>
            </a:r>
          </a:p>
        </p:txBody>
      </p:sp>
      <p:pic>
        <p:nvPicPr>
          <p:cNvPr id="15" name="Picture 14" descr="Icon&#10;&#10;Description automatically generated">
            <a:extLst>
              <a:ext uri="{FF2B5EF4-FFF2-40B4-BE49-F238E27FC236}">
                <a16:creationId xmlns:a16="http://schemas.microsoft.com/office/drawing/2014/main" id="{9C0D7D79-FD5E-4613-9253-902E48F11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22" t="50176" r="46078" b="6874"/>
          <a:stretch/>
        </p:blipFill>
        <p:spPr>
          <a:xfrm>
            <a:off x="1628262" y="3298778"/>
            <a:ext cx="2007016" cy="1724024"/>
          </a:xfrm>
          <a:prstGeom prst="rect">
            <a:avLst/>
          </a:prstGeom>
        </p:spPr>
      </p:pic>
      <p:sp>
        <p:nvSpPr>
          <p:cNvPr id="16" name="Rectangle 15">
            <a:extLst>
              <a:ext uri="{FF2B5EF4-FFF2-40B4-BE49-F238E27FC236}">
                <a16:creationId xmlns:a16="http://schemas.microsoft.com/office/drawing/2014/main" id="{2DA92BE4-0168-4F9B-8199-2926F4E1279E}"/>
              </a:ext>
            </a:extLst>
          </p:cNvPr>
          <p:cNvSpPr/>
          <p:nvPr/>
        </p:nvSpPr>
        <p:spPr>
          <a:xfrm>
            <a:off x="2315509" y="5233043"/>
            <a:ext cx="8319515" cy="646331"/>
          </a:xfrm>
          <a:prstGeom prst="rect">
            <a:avLst/>
          </a:prstGeom>
          <a:solidFill>
            <a:srgbClr val="76E3FF">
              <a:alpha val="36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3: </a:t>
            </a:r>
            <a:r>
              <a:rPr lang="en-US" sz="3600">
                <a:latin typeface="Times New Roman" panose="02020603050405020304" pitchFamily="18" charset="0"/>
                <a:cs typeface="Times New Roman" panose="02020603050405020304" pitchFamily="18" charset="0"/>
              </a:rPr>
              <a:t>Phần còn lại.</a:t>
            </a:r>
            <a:endParaRPr lang="en-US" sz="3600" dirty="0">
              <a:latin typeface="Times New Roman" panose="02020603050405020304" pitchFamily="18" charset="0"/>
              <a:cs typeface="Times New Roman" panose="02020603050405020304" pitchFamily="18" charset="0"/>
            </a:endParaRPr>
          </a:p>
        </p:txBody>
      </p:sp>
      <p:pic>
        <p:nvPicPr>
          <p:cNvPr id="17" name="Picture 16" descr="Icon&#10;&#10;Description automatically generated">
            <a:extLst>
              <a:ext uri="{FF2B5EF4-FFF2-40B4-BE49-F238E27FC236}">
                <a16:creationId xmlns:a16="http://schemas.microsoft.com/office/drawing/2014/main" id="{E11AC3E7-6040-4A21-BD85-819D67607C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69" t="49962" r="-2169" b="7088"/>
          <a:stretch/>
        </p:blipFill>
        <p:spPr>
          <a:xfrm>
            <a:off x="1716238" y="4758779"/>
            <a:ext cx="2007016" cy="1724024"/>
          </a:xfrm>
          <a:prstGeom prst="rect">
            <a:avLst/>
          </a:prstGeom>
        </p:spPr>
      </p:pic>
    </p:spTree>
    <p:extLst>
      <p:ext uri="{BB962C8B-B14F-4D97-AF65-F5344CB8AC3E}">
        <p14:creationId xmlns:p14="http://schemas.microsoft.com/office/powerpoint/2010/main" val="10666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36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54687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52273" y="483493"/>
            <a:ext cx="12734925" cy="1569660"/>
            <a:chOff x="4072274" y="2490467"/>
            <a:chExt cx="4188260" cy="1569660"/>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569660"/>
            </a:xfrm>
            <a:prstGeom prst="rect">
              <a:avLst/>
            </a:prstGeom>
            <a:noFill/>
          </p:spPr>
          <p:txBody>
            <a:bodyPr wrap="square" rtlCol="0">
              <a:spAutoFit/>
            </a:bodyPr>
            <a:lstStyle/>
            <a:p>
              <a:pPr algn="ctr"/>
              <a:r>
                <a:rPr lang="en-US" sz="9600" b="1">
                  <a:solidFill>
                    <a:srgbClr val="CFDAEF"/>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rgbClr val="CFDAEF"/>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31" y="2490467"/>
              <a:ext cx="4153903" cy="1569660"/>
            </a:xfrm>
            <a:prstGeom prst="rect">
              <a:avLst/>
            </a:prstGeom>
            <a:noFill/>
          </p:spPr>
          <p:txBody>
            <a:bodyPr wrap="square" rtlCol="0">
              <a:spAutoFit/>
            </a:bodyPr>
            <a:lstStyle/>
            <a:p>
              <a:pPr algn="ctr"/>
              <a:r>
                <a:rPr lang="en-US" sz="9600" b="1">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endParaRPr>
            </a:p>
          </p:txBody>
        </p:sp>
      </p:gr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63070" y="2053153"/>
            <a:ext cx="2511347" cy="4266549"/>
          </a:xfrm>
          <a:prstGeom prst="rect">
            <a:avLst/>
          </a:prstGeom>
        </p:spPr>
      </p:pic>
      <p:sp>
        <p:nvSpPr>
          <p:cNvPr id="9" name="Rectangle 8">
            <a:extLst>
              <a:ext uri="{FF2B5EF4-FFF2-40B4-BE49-F238E27FC236}">
                <a16:creationId xmlns:a16="http://schemas.microsoft.com/office/drawing/2014/main" id="{FFA64C21-66BA-4FB8-AA0D-FD078D0D81E3}"/>
              </a:ext>
            </a:extLst>
          </p:cNvPr>
          <p:cNvSpPr/>
          <p:nvPr/>
        </p:nvSpPr>
        <p:spPr>
          <a:xfrm>
            <a:off x="1480881" y="2744891"/>
            <a:ext cx="3377722" cy="769441"/>
          </a:xfrm>
          <a:prstGeom prst="rect">
            <a:avLst/>
          </a:prstGeom>
          <a:solidFill>
            <a:srgbClr val="FF8FE5">
              <a:alpha val="35000"/>
            </a:srgbClr>
          </a:solidFill>
        </p:spPr>
        <p:txBody>
          <a:bodyPr wrap="square">
            <a:spAutoFit/>
          </a:bodyPr>
          <a:lstStyle/>
          <a:p>
            <a:pPr algn="r"/>
            <a:r>
              <a:rPr lang="en-US" sz="4400" b="1">
                <a:latin typeface="Times New Roman" panose="02020603050405020304" pitchFamily="18" charset="0"/>
                <a:cs typeface="Times New Roman" panose="02020603050405020304" pitchFamily="18" charset="0"/>
              </a:rPr>
              <a:t>khẩn khoản</a:t>
            </a:r>
            <a:endParaRPr lang="en-US" sz="4400" dirty="0">
              <a:latin typeface="Times New Roman" panose="02020603050405020304" pitchFamily="18" charset="0"/>
              <a:cs typeface="Times New Roman" panose="02020603050405020304" pitchFamily="18" charset="0"/>
            </a:endParaRPr>
          </a:p>
        </p:txBody>
      </p:sp>
      <p:pic>
        <p:nvPicPr>
          <p:cNvPr id="10" name="Picture 9" descr="Icon&#10;&#10;Description automatically generated">
            <a:extLst>
              <a:ext uri="{FF2B5EF4-FFF2-40B4-BE49-F238E27FC236}">
                <a16:creationId xmlns:a16="http://schemas.microsoft.com/office/drawing/2014/main" id="{92A96D55-7EDC-4991-A2F5-2E7459531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50000" b="7050"/>
          <a:stretch/>
        </p:blipFill>
        <p:spPr>
          <a:xfrm>
            <a:off x="244790" y="2267600"/>
            <a:ext cx="2007016" cy="1724024"/>
          </a:xfrm>
          <a:prstGeom prst="rect">
            <a:avLst/>
          </a:prstGeom>
        </p:spPr>
      </p:pic>
      <p:sp>
        <p:nvSpPr>
          <p:cNvPr id="11" name="Rectangle 10">
            <a:extLst>
              <a:ext uri="{FF2B5EF4-FFF2-40B4-BE49-F238E27FC236}">
                <a16:creationId xmlns:a16="http://schemas.microsoft.com/office/drawing/2014/main" id="{C7D7955D-4076-45FB-A10C-388C6F8C2FEF}"/>
              </a:ext>
            </a:extLst>
          </p:cNvPr>
          <p:cNvSpPr/>
          <p:nvPr/>
        </p:nvSpPr>
        <p:spPr>
          <a:xfrm>
            <a:off x="1654906" y="4901655"/>
            <a:ext cx="3203697" cy="769441"/>
          </a:xfrm>
          <a:prstGeom prst="rect">
            <a:avLst/>
          </a:prstGeom>
          <a:solidFill>
            <a:srgbClr val="FBFF64">
              <a:alpha val="60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sẵn lòng</a:t>
            </a:r>
            <a:endParaRPr lang="en-US" sz="4400" b="1" dirty="0">
              <a:latin typeface="Times New Roman" panose="02020603050405020304" pitchFamily="18"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B3DD3002-2167-47D5-83E4-A989EFC1A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8" t="50000" r="3292" b="7050"/>
          <a:stretch/>
        </p:blipFill>
        <p:spPr>
          <a:xfrm>
            <a:off x="244790" y="4386586"/>
            <a:ext cx="2007016" cy="1724024"/>
          </a:xfrm>
          <a:prstGeom prst="rect">
            <a:avLst/>
          </a:prstGeom>
        </p:spPr>
      </p:pic>
      <p:sp>
        <p:nvSpPr>
          <p:cNvPr id="13" name="Rectangle 12">
            <a:extLst>
              <a:ext uri="{FF2B5EF4-FFF2-40B4-BE49-F238E27FC236}">
                <a16:creationId xmlns:a16="http://schemas.microsoft.com/office/drawing/2014/main" id="{173B7DD3-20F8-4FAF-AD42-E4017A95B375}"/>
              </a:ext>
            </a:extLst>
          </p:cNvPr>
          <p:cNvSpPr/>
          <p:nvPr/>
        </p:nvSpPr>
        <p:spPr>
          <a:xfrm>
            <a:off x="8446101" y="2782669"/>
            <a:ext cx="3203697" cy="769441"/>
          </a:xfrm>
          <a:prstGeom prst="rect">
            <a:avLst/>
          </a:prstGeom>
          <a:solidFill>
            <a:srgbClr val="76E3FF">
              <a:alpha val="35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oan uổng</a:t>
            </a:r>
            <a:endParaRPr lang="en-US" sz="4400" dirty="0">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EE880FA8-BF7E-4085-8E9D-E162E36B0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337" r="47268" b="49713"/>
          <a:stretch/>
        </p:blipFill>
        <p:spPr>
          <a:xfrm>
            <a:off x="7104225" y="2267600"/>
            <a:ext cx="2007016" cy="1724024"/>
          </a:xfrm>
          <a:prstGeom prst="rect">
            <a:avLst/>
          </a:prstGeom>
        </p:spPr>
      </p:pic>
      <p:sp>
        <p:nvSpPr>
          <p:cNvPr id="15" name="Rectangle 14">
            <a:extLst>
              <a:ext uri="{FF2B5EF4-FFF2-40B4-BE49-F238E27FC236}">
                <a16:creationId xmlns:a16="http://schemas.microsoft.com/office/drawing/2014/main" id="{BAB4D2CC-67A5-4C38-B1E5-C6AAB59F4E86}"/>
              </a:ext>
            </a:extLst>
          </p:cNvPr>
          <p:cNvSpPr/>
          <p:nvPr/>
        </p:nvSpPr>
        <p:spPr>
          <a:xfrm>
            <a:off x="8446101" y="4901655"/>
            <a:ext cx="3203697" cy="769441"/>
          </a:xfrm>
          <a:prstGeom prst="rect">
            <a:avLst/>
          </a:prstGeom>
          <a:solidFill>
            <a:srgbClr val="00B050">
              <a:alpha val="31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dốc sức</a:t>
            </a:r>
            <a:endParaRPr lang="en-US" sz="4400" dirty="0">
              <a:latin typeface="Times New Roman" panose="02020603050405020304" pitchFamily="18" charset="0"/>
              <a:cs typeface="Times New Roman" panose="02020603050405020304" pitchFamily="18" charset="0"/>
            </a:endParaRPr>
          </a:p>
        </p:txBody>
      </p:sp>
      <p:pic>
        <p:nvPicPr>
          <p:cNvPr id="16" name="Picture 15" descr="Icon&#10;&#10;Description automatically generated">
            <a:extLst>
              <a:ext uri="{FF2B5EF4-FFF2-40B4-BE49-F238E27FC236}">
                <a16:creationId xmlns:a16="http://schemas.microsoft.com/office/drawing/2014/main" id="{006A4E57-BDA4-4AC0-A050-C6DE7B05C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050" b="50000"/>
          <a:stretch/>
        </p:blipFill>
        <p:spPr>
          <a:xfrm>
            <a:off x="7104225" y="4386586"/>
            <a:ext cx="2007016" cy="1724024"/>
          </a:xfrm>
          <a:prstGeom prst="rect">
            <a:avLst/>
          </a:prstGeom>
        </p:spPr>
      </p:pic>
    </p:spTree>
    <p:extLst>
      <p:ext uri="{BB962C8B-B14F-4D97-AF65-F5344CB8AC3E}">
        <p14:creationId xmlns:p14="http://schemas.microsoft.com/office/powerpoint/2010/main" val="3451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fltVal val="0.5"/>
                                          </p:val>
                                        </p:tav>
                                        <p:tav tm="100000">
                                          <p:val>
                                            <p:strVal val="#ppt_x"/>
                                          </p:val>
                                        </p:tav>
                                      </p:tavLst>
                                    </p:anim>
                                    <p:anim calcmode="lin" valueType="num">
                                      <p:cBhvr>
                                        <p:cTn id="23" dur="10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fltVal val="0.5"/>
                                          </p:val>
                                        </p:tav>
                                        <p:tav tm="100000">
                                          <p:val>
                                            <p:strVal val="#ppt_x"/>
                                          </p:val>
                                        </p:tav>
                                      </p:tavLst>
                                    </p:anim>
                                    <p:anim calcmode="lin" valueType="num">
                                      <p:cBhvr>
                                        <p:cTn id="49" dur="1000" fill="hold"/>
                                        <p:tgtEl>
                                          <p:spTgt spid="14"/>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1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khẩn khoản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tha </a:t>
            </a:r>
            <a:r>
              <a:rPr lang="vi-VN" sz="4000" b="1" dirty="0">
                <a:solidFill>
                  <a:schemeClr val="bg1"/>
                </a:solidFill>
                <a:latin typeface="Times New Roman" panose="02020603050405020304" pitchFamily="18" charset="0"/>
                <a:cs typeface="Times New Roman" panose="02020603050405020304" pitchFamily="18" charset="0"/>
              </a:rPr>
              <a:t>thiết, nài nỉ người khác chấp nhận yêu cầu </a:t>
            </a:r>
            <a:r>
              <a:rPr lang="vi-VN" sz="4000" b="1">
                <a:solidFill>
                  <a:schemeClr val="bg1"/>
                </a:solidFill>
                <a:latin typeface="Times New Roman" panose="02020603050405020304" pitchFamily="18" charset="0"/>
                <a:cs typeface="Times New Roman" panose="02020603050405020304" pitchFamily="18" charset="0"/>
              </a:rPr>
              <a:t>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0587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00651" y="2307520"/>
            <a:ext cx="5107356"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ân hận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băn khoăn, day dứt và tự trách mình về việc không hay xảy ra</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C60724A-115F-41B4-B897-1F0AB40232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38475"/>
            <a:ext cx="4482300" cy="3516448"/>
          </a:xfrm>
          <a:prstGeom prst="rect">
            <a:avLst/>
          </a:prstGeom>
        </p:spPr>
      </p:pic>
    </p:spTree>
    <p:extLst>
      <p:ext uri="{BB962C8B-B14F-4D97-AF65-F5344CB8AC3E}">
        <p14:creationId xmlns:p14="http://schemas.microsoft.com/office/powerpoint/2010/main" val="1694976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2|0.2|0.4"/>
</p:tagLst>
</file>

<file path=ppt/tags/tag3.xml><?xml version="1.0" encoding="utf-8"?>
<p:tagLst xmlns:a="http://schemas.openxmlformats.org/drawingml/2006/main" xmlns:r="http://schemas.openxmlformats.org/officeDocument/2006/relationships" xmlns:p="http://schemas.openxmlformats.org/presentationml/2006/main">
  <p:tag name="TIMING" val="|0|0.3|0.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TotalTime>
  <Words>687</Words>
  <Application>Microsoft Office PowerPoint</Application>
  <PresentationFormat>Widescreen</PresentationFormat>
  <Paragraphs>100</Paragraphs>
  <Slides>23</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包图简圆体</vt:lpstr>
      <vt:lpstr>UTM Loko</vt:lpstr>
      <vt:lpstr>Calibri</vt:lpstr>
      <vt:lpstr>UTM Gradoo</vt:lpstr>
      <vt:lpstr>UTM Showcard</vt:lpstr>
      <vt:lpstr>UTM ViceroyJF</vt:lpstr>
      <vt:lpstr>UVN Mau Tim 1</vt:lpstr>
      <vt:lpstr>UVN Sang Song Nang</vt:lpstr>
      <vt:lpstr>Open Sans Light</vt:lpstr>
      <vt:lpstr>微软雅黑</vt:lpstr>
      <vt:lpstr>Arial</vt:lpstr>
      <vt:lpstr>字魂27号-布丁体</vt:lpstr>
      <vt:lpstr>字魂6号-日记插画体</vt:lpstr>
      <vt:lpstr>UTM Ong Do Gia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VanHayChuTot</dc:title>
  <dc:subject>Tap doc 4</dc:subject>
  <dc:creator>KTUTS</dc:creator>
  <cp:keywords>YenVu</cp:keywords>
  <cp:lastModifiedBy>Administrator</cp:lastModifiedBy>
  <cp:revision>17</cp:revision>
  <dcterms:created xsi:type="dcterms:W3CDTF">2021-10-08T01:50:10Z</dcterms:created>
  <dcterms:modified xsi:type="dcterms:W3CDTF">2021-11-28T02:45:57Z</dcterms:modified>
  <cp:version>Q06</cp:version>
</cp:coreProperties>
</file>