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309" r:id="rId2"/>
    <p:sldId id="260" r:id="rId3"/>
    <p:sldId id="340" r:id="rId4"/>
    <p:sldId id="341" r:id="rId5"/>
    <p:sldId id="342" r:id="rId6"/>
    <p:sldId id="258" r:id="rId7"/>
    <p:sldId id="323" r:id="rId8"/>
    <p:sldId id="310" r:id="rId9"/>
    <p:sldId id="264" r:id="rId10"/>
    <p:sldId id="312" r:id="rId11"/>
    <p:sldId id="313" r:id="rId12"/>
    <p:sldId id="314" r:id="rId13"/>
    <p:sldId id="315" r:id="rId14"/>
    <p:sldId id="316" r:id="rId15"/>
    <p:sldId id="318" r:id="rId16"/>
    <p:sldId id="321" r:id="rId17"/>
    <p:sldId id="320" r:id="rId18"/>
    <p:sldId id="302" r:id="rId19"/>
    <p:sldId id="322" r:id="rId20"/>
    <p:sldId id="324" r:id="rId21"/>
    <p:sldId id="297" r:id="rId22"/>
    <p:sldId id="329" r:id="rId23"/>
    <p:sldId id="327" r:id="rId24"/>
    <p:sldId id="330" r:id="rId25"/>
    <p:sldId id="328" r:id="rId26"/>
    <p:sldId id="331" r:id="rId27"/>
    <p:sldId id="332" r:id="rId28"/>
    <p:sldId id="333" r:id="rId29"/>
    <p:sldId id="334" r:id="rId30"/>
    <p:sldId id="335" r:id="rId31"/>
    <p:sldId id="336" r:id="rId32"/>
    <p:sldId id="325" r:id="rId33"/>
    <p:sldId id="343" r:id="rId34"/>
    <p:sldId id="337" r:id="rId35"/>
    <p:sldId id="326" r:id="rId36"/>
    <p:sldId id="338"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omic Sans MS" panose="030F0702030302020204" pitchFamily="66" charset="0"/>
      <p:regular r:id="rId42"/>
      <p:bold r:id="rId43"/>
      <p:italic r:id="rId44"/>
      <p:boldItalic r:id="rId45"/>
    </p:embeddedFont>
    <p:embeddedFont>
      <p:font typeface="Tahoma" panose="020B0604030504040204" pitchFamily="34" charset="0"/>
      <p:regular r:id="rId46"/>
      <p:bold r:id="rId47"/>
    </p:embeddedFont>
    <p:embeddedFont>
      <p:font typeface="UTM Avo" panose="02040603050506020204" pitchFamily="18" charset="0"/>
      <p:regular r:id="rId48"/>
      <p:bold r:id="rId49"/>
      <p:italic r:id="rId50"/>
      <p:boldItalic r:id="rId51"/>
    </p:embeddedFont>
    <p:embeddedFont>
      <p:font typeface="UTM Davida" panose="02040603050506020204" pitchFamily="18" charset="0"/>
      <p:regular r:id="rId52"/>
    </p:embeddedFont>
    <p:embeddedFont>
      <p:font typeface="UTM Flavour" panose="02040603050506020204" pitchFamily="18" charset="0"/>
      <p:regular r:id="rId53"/>
    </p:embeddedFont>
    <p:embeddedFont>
      <p:font typeface="UTM God's Word" panose="02040603050506020204" pitchFamily="18" charset="0"/>
      <p:regular r:id="rId54"/>
      <p:bold r:id="rId55"/>
      <p:italic r:id="rId56"/>
      <p:boldItalic r:id="rId57"/>
    </p:embeddedFont>
    <p:embeddedFont>
      <p:font typeface="UTM Habano" panose="02040603050506020204" pitchFamily="18" charset="0"/>
      <p:regular r:id="rId58"/>
    </p:embeddedFont>
    <p:embeddedFont>
      <p:font typeface="UTM Mother" panose="02040603050506020204" pitchFamily="18" charset="0"/>
      <p:regular r:id="rId59"/>
    </p:embeddedFont>
  </p:embeddedFontLst>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D99B"/>
    <a:srgbClr val="D16125"/>
    <a:srgbClr val="E8B5B2"/>
    <a:srgbClr val="FFE272"/>
    <a:srgbClr val="A53731"/>
    <a:srgbClr val="1B7F54"/>
    <a:srgbClr val="833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6" autoAdjust="0"/>
    <p:restoredTop sz="94660"/>
  </p:normalViewPr>
  <p:slideViewPr>
    <p:cSldViewPr snapToGrid="0" showGuides="1">
      <p:cViewPr varScale="1">
        <p:scale>
          <a:sx n="68" d="100"/>
          <a:sy n="68" d="100"/>
        </p:scale>
        <p:origin x="15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2022/2/13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407472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25</a:t>
            </a:fld>
            <a:endParaRPr lang="zh-CN" altLang="en-US"/>
          </a:p>
        </p:txBody>
      </p:sp>
    </p:spTree>
    <p:extLst>
      <p:ext uri="{BB962C8B-B14F-4D97-AF65-F5344CB8AC3E}">
        <p14:creationId xmlns:p14="http://schemas.microsoft.com/office/powerpoint/2010/main" val="202971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32</a:t>
            </a:fld>
            <a:endParaRPr lang="zh-CN" altLang="en-US"/>
          </a:p>
        </p:txBody>
      </p:sp>
    </p:spTree>
    <p:extLst>
      <p:ext uri="{BB962C8B-B14F-4D97-AF65-F5344CB8AC3E}">
        <p14:creationId xmlns:p14="http://schemas.microsoft.com/office/powerpoint/2010/main" val="109631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36</a:t>
            </a:fld>
            <a:endParaRPr lang="zh-CN" altLang="en-US"/>
          </a:p>
        </p:txBody>
      </p:sp>
    </p:spTree>
    <p:extLst>
      <p:ext uri="{BB962C8B-B14F-4D97-AF65-F5344CB8AC3E}">
        <p14:creationId xmlns:p14="http://schemas.microsoft.com/office/powerpoint/2010/main" val="209396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183115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307326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18</a:t>
            </a:fld>
            <a:endParaRPr lang="zh-CN" altLang="en-US"/>
          </a:p>
        </p:txBody>
      </p:sp>
    </p:spTree>
    <p:extLst>
      <p:ext uri="{BB962C8B-B14F-4D97-AF65-F5344CB8AC3E}">
        <p14:creationId xmlns:p14="http://schemas.microsoft.com/office/powerpoint/2010/main" val="146788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20</a:t>
            </a:fld>
            <a:endParaRPr lang="zh-CN" altLang="en-US"/>
          </a:p>
        </p:txBody>
      </p:sp>
    </p:spTree>
    <p:extLst>
      <p:ext uri="{BB962C8B-B14F-4D97-AF65-F5344CB8AC3E}">
        <p14:creationId xmlns:p14="http://schemas.microsoft.com/office/powerpoint/2010/main" val="49658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21</a:t>
            </a:fld>
            <a:endParaRPr lang="zh-CN" altLang="en-US"/>
          </a:p>
        </p:txBody>
      </p:sp>
    </p:spTree>
    <p:extLst>
      <p:ext uri="{BB962C8B-B14F-4D97-AF65-F5344CB8AC3E}">
        <p14:creationId xmlns:p14="http://schemas.microsoft.com/office/powerpoint/2010/main" val="1284372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23</a:t>
            </a:fld>
            <a:endParaRPr lang="zh-CN" altLang="en-US"/>
          </a:p>
        </p:txBody>
      </p:sp>
    </p:spTree>
    <p:extLst>
      <p:ext uri="{BB962C8B-B14F-4D97-AF65-F5344CB8AC3E}">
        <p14:creationId xmlns:p14="http://schemas.microsoft.com/office/powerpoint/2010/main" val="5315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38CBB3C-CEC5-4B23-A4BD-798CF69AF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3099626" y="-2274936"/>
            <a:ext cx="6231966" cy="11439327"/>
          </a:xfrm>
          <a:prstGeom prst="rect">
            <a:avLst/>
          </a:prstGeom>
        </p:spPr>
      </p:pic>
      <p:pic>
        <p:nvPicPr>
          <p:cNvPr id="8" name="图片 8">
            <a:extLst>
              <a:ext uri="{FF2B5EF4-FFF2-40B4-BE49-F238E27FC236}">
                <a16:creationId xmlns:a16="http://schemas.microsoft.com/office/drawing/2014/main" id="{1EA15710-049F-4371-89E7-E1C0227F4F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660128">
            <a:off x="9790147" y="-1362393"/>
            <a:ext cx="3020116" cy="3146513"/>
          </a:xfrm>
          <a:prstGeom prst="rect">
            <a:avLst/>
          </a:prstGeom>
        </p:spPr>
      </p:pic>
      <p:grpSp>
        <p:nvGrpSpPr>
          <p:cNvPr id="9" name="组合 11">
            <a:extLst>
              <a:ext uri="{FF2B5EF4-FFF2-40B4-BE49-F238E27FC236}">
                <a16:creationId xmlns:a16="http://schemas.microsoft.com/office/drawing/2014/main" id="{2214D01F-9936-4ED3-BBE3-1BCC83970511}"/>
              </a:ext>
            </a:extLst>
          </p:cNvPr>
          <p:cNvGrpSpPr/>
          <p:nvPr userDrawn="1"/>
        </p:nvGrpSpPr>
        <p:grpSpPr>
          <a:xfrm>
            <a:off x="10657701" y="5434128"/>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2022/2/13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2022/2/13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4982" y="-2408766"/>
            <a:ext cx="1286358" cy="1029037"/>
          </a:xfrm>
          <a:prstGeom prst="rect">
            <a:avLst/>
          </a:prstGeom>
        </p:spPr>
      </p:pic>
      <p:pic>
        <p:nvPicPr>
          <p:cNvPr id="8" name="Picture 7"/>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272794" y="9320868"/>
            <a:ext cx="1286358" cy="1029037"/>
          </a:xfrm>
          <a:prstGeom prst="rect">
            <a:avLst/>
          </a:prstGeom>
        </p:spPr>
      </p:pic>
      <p:sp>
        <p:nvSpPr>
          <p:cNvPr id="9" name="Rectangle 8"/>
          <p:cNvSpPr/>
          <p:nvPr userDrawn="1"/>
        </p:nvSpPr>
        <p:spPr>
          <a:xfrm>
            <a:off x="86484" y="13822"/>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
        <p:nvSpPr>
          <p:cNvPr id="10" name="Rectangle 9"/>
          <p:cNvSpPr/>
          <p:nvPr userDrawn="1"/>
        </p:nvSpPr>
        <p:spPr>
          <a:xfrm>
            <a:off x="11353800" y="6488668"/>
            <a:ext cx="803425" cy="369332"/>
          </a:xfrm>
          <a:prstGeom prst="rect">
            <a:avLst/>
          </a:prstGeom>
          <a:noFill/>
        </p:spPr>
        <p:txBody>
          <a:bodyPr wrap="none" lIns="91440" tIns="45720" rIns="91440" bIns="45720">
            <a:spAutoFit/>
          </a:bodyPr>
          <a:lstStyle/>
          <a:p>
            <a:pPr algn="ctr"/>
            <a:r>
              <a:rPr lang="en-US" sz="1800" b="0" cap="none" spc="0" dirty="0">
                <a:ln w="0"/>
                <a:solidFill>
                  <a:schemeClr val="accent2">
                    <a:lumMod val="40000"/>
                    <a:lumOff val="60000"/>
                  </a:schemeClr>
                </a:solidFill>
                <a:effectLst>
                  <a:reflection blurRad="6350" stA="53000" endA="300" endPos="35500" dir="5400000" sy="-90000" algn="bl" rotWithShape="0"/>
                </a:effectLst>
                <a:latin typeface="UTM Flavour" panose="02040603050506020204" pitchFamily="18" charset="0"/>
              </a:rPr>
              <a:t>KTUTS</a:t>
            </a:r>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image" Target="../media/image4.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a:off x="8475247" y="1331518"/>
            <a:ext cx="3716753" cy="5167291"/>
          </a:xfrm>
          <a:prstGeom prst="rect">
            <a:avLst/>
          </a:prstGeom>
          <a:effectLst>
            <a:outerShdw blurRad="76200" dir="18900000" sy="23000" kx="-1200000" algn="bl" rotWithShape="0">
              <a:prstClr val="black">
                <a:alpha val="20000"/>
              </a:prstClr>
            </a:outerShdw>
          </a:effectLst>
        </p:spPr>
      </p:pic>
      <p:sp>
        <p:nvSpPr>
          <p:cNvPr id="3" name="Rectangle 2">
            <a:extLst>
              <a:ext uri="{FF2B5EF4-FFF2-40B4-BE49-F238E27FC236}">
                <a16:creationId xmlns:a16="http://schemas.microsoft.com/office/drawing/2014/main" id="{2D533868-2B26-417A-9E7B-9BB79FCD8D7C}"/>
              </a:ext>
            </a:extLst>
          </p:cNvPr>
          <p:cNvSpPr/>
          <p:nvPr/>
        </p:nvSpPr>
        <p:spPr>
          <a:xfrm>
            <a:off x="2039412" y="2551563"/>
            <a:ext cx="8381295" cy="92333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54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54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pic>
        <p:nvPicPr>
          <p:cNvPr id="6"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19" y="3115702"/>
            <a:ext cx="3210413" cy="338310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389441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66640" y="934719"/>
            <a:ext cx="6952315" cy="4131211"/>
          </a:xfrm>
          <a:prstGeom prst="rect">
            <a:avLst/>
          </a:prstGeom>
        </p:spPr>
      </p:pic>
      <p:pic>
        <p:nvPicPr>
          <p:cNvPr id="2" name="图片 12">
            <a:extLst>
              <a:ext uri="{FF2B5EF4-FFF2-40B4-BE49-F238E27FC236}">
                <a16:creationId xmlns:a16="http://schemas.microsoft.com/office/drawing/2014/main" id="{1C298902-3191-41FB-91C7-4B3C2113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491" y="2655351"/>
            <a:ext cx="3988121" cy="4202649"/>
          </a:xfrm>
          <a:prstGeom prst="rect">
            <a:avLst/>
          </a:prstGeom>
          <a:effectLst>
            <a:outerShdw blurRad="76200" dir="18900000" sy="23000" kx="-1200000" algn="bl" rotWithShape="0">
              <a:prstClr val="black">
                <a:alpha val="20000"/>
              </a:prstClr>
            </a:outerShdw>
          </a:effectLst>
        </p:spPr>
      </p:pic>
      <p:sp>
        <p:nvSpPr>
          <p:cNvPr id="4" name="Title 1"/>
          <p:cNvSpPr txBox="1">
            <a:spLocks/>
          </p:cNvSpPr>
          <p:nvPr/>
        </p:nvSpPr>
        <p:spPr>
          <a:xfrm>
            <a:off x="6654800" y="2390571"/>
            <a:ext cx="4645332" cy="10110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UTM Avo" panose="02040603050506020204" pitchFamily="18" charset="0"/>
              </a:rPr>
              <a:t>bẽn</a:t>
            </a:r>
            <a:r>
              <a:rPr lang="en-US" b="1" dirty="0">
                <a:solidFill>
                  <a:srgbClr val="FF0000"/>
                </a:solidFill>
                <a:latin typeface="UTM Avo" panose="02040603050506020204" pitchFamily="18" charset="0"/>
              </a:rPr>
              <a:t> </a:t>
            </a:r>
            <a:r>
              <a:rPr lang="en-US" b="1" dirty="0" err="1">
                <a:solidFill>
                  <a:srgbClr val="FF0000"/>
                </a:solidFill>
                <a:latin typeface="UTM Avo" panose="02040603050506020204" pitchFamily="18" charset="0"/>
              </a:rPr>
              <a:t>lẽn</a:t>
            </a:r>
            <a:r>
              <a:rPr lang="en-US" b="1" dirty="0">
                <a:solidFill>
                  <a:srgbClr val="FF0000"/>
                </a:solidFill>
                <a:latin typeface="UTM Avo" panose="02040603050506020204" pitchFamily="18" charset="0"/>
              </a:rPr>
              <a:t> </a:t>
            </a:r>
          </a:p>
          <a:p>
            <a:pPr algn="ctr"/>
            <a:r>
              <a:rPr lang="vi-VN" i="1" dirty="0"/>
              <a:t>Rụt rè, thẹn thùng và có vẻ ngượng ngập</a:t>
            </a:r>
            <a:endParaRPr lang="vi-VN" sz="4800" b="1" dirty="0">
              <a:solidFill>
                <a:srgbClr val="FF0000"/>
              </a:solidFill>
              <a:latin typeface="+mn-lt"/>
            </a:endParaRPr>
          </a:p>
        </p:txBody>
      </p:sp>
    </p:spTree>
    <p:extLst>
      <p:ext uri="{BB962C8B-B14F-4D97-AF65-F5344CB8AC3E}">
        <p14:creationId xmlns:p14="http://schemas.microsoft.com/office/powerpoint/2010/main" val="1487555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599543" y="1879925"/>
            <a:ext cx="7663543" cy="534651"/>
          </a:xfrm>
          <a:prstGeom prst="rect">
            <a:avLst/>
          </a:prstGeom>
          <a:solidFill>
            <a:schemeClr val="accent4">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sp>
        <p:nvSpPr>
          <p:cNvPr id="26" name="Rectangle 25"/>
          <p:cNvSpPr/>
          <p:nvPr/>
        </p:nvSpPr>
        <p:spPr>
          <a:xfrm>
            <a:off x="629281" y="2402546"/>
            <a:ext cx="10619290"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Rectangle 26"/>
          <p:cNvSpPr/>
          <p:nvPr/>
        </p:nvSpPr>
        <p:spPr>
          <a:xfrm>
            <a:off x="618253" y="2936750"/>
            <a:ext cx="2612344" cy="534651"/>
          </a:xfrm>
          <a:prstGeom prst="rect">
            <a:avLst/>
          </a:prstGeom>
          <a:solidFill>
            <a:schemeClr val="accent6">
              <a:lumMod val="40000"/>
              <a:lumOff val="60000"/>
              <a:alpha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9" name="Rectangle 28"/>
          <p:cNvSpPr/>
          <p:nvPr/>
        </p:nvSpPr>
        <p:spPr>
          <a:xfrm>
            <a:off x="3256140" y="2940126"/>
            <a:ext cx="6236203" cy="534651"/>
          </a:xfrm>
          <a:prstGeom prst="rect">
            <a:avLst/>
          </a:prstGeom>
          <a:solidFill>
            <a:srgbClr val="E8B5B2">
              <a:alpha val="75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Text Box 4"/>
          <p:cNvSpPr txBox="1">
            <a:spLocks noChangeArrowheads="1"/>
          </p:cNvSpPr>
          <p:nvPr/>
        </p:nvSpPr>
        <p:spPr bwMode="auto">
          <a:xfrm>
            <a:off x="587479" y="1390643"/>
            <a:ext cx="10791720" cy="3539430"/>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i="1" dirty="0" err="1">
                <a:latin typeface="UTM Avo" panose="02040603050506020204" pitchFamily="18" charset="0"/>
              </a:rPr>
              <a:t>Đây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mới</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lớp</a:t>
            </a:r>
            <a:r>
              <a:rPr lang="en-US" i="1" dirty="0">
                <a:latin typeface="UTM Avo" panose="02040603050506020204" pitchFamily="18" charset="0"/>
              </a:rPr>
              <a:t> ta.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Diệu</a:t>
            </a:r>
            <a:r>
              <a:rPr lang="en-US" i="1" dirty="0">
                <a:latin typeface="UTM Avo" panose="02040603050506020204" pitchFamily="18" charset="0"/>
              </a:rPr>
              <a:t> Chi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sinh</a:t>
            </a:r>
            <a:r>
              <a:rPr lang="en-US" i="1" dirty="0">
                <a:latin typeface="UTM Avo" panose="02040603050506020204" pitchFamily="18" charset="0"/>
              </a:rPr>
              <a:t> </a:t>
            </a:r>
            <a:r>
              <a:rPr lang="en-US" i="1" dirty="0" err="1">
                <a:latin typeface="UTM Avo" panose="02040603050506020204" pitchFamily="18" charset="0"/>
              </a:rPr>
              <a:t>cũ</a:t>
            </a:r>
            <a:r>
              <a:rPr lang="en-US" i="1" dirty="0">
                <a:latin typeface="UTM Avo" panose="02040603050506020204" pitchFamily="18" charset="0"/>
              </a:rPr>
              <a:t> </a:t>
            </a:r>
            <a:r>
              <a:rPr lang="en-US" i="1" dirty="0" err="1">
                <a:latin typeface="UTM Avo" panose="02040603050506020204" pitchFamily="18" charset="0"/>
              </a:rPr>
              <a:t>của</a:t>
            </a:r>
            <a:r>
              <a:rPr lang="en-US" i="1" dirty="0">
                <a:latin typeface="UTM Avo" panose="02040603050506020204" pitchFamily="18" charset="0"/>
              </a:rPr>
              <a:t> </a:t>
            </a:r>
            <a:r>
              <a:rPr lang="en-US" i="1" dirty="0" err="1">
                <a:latin typeface="UTM Avo" panose="02040603050506020204" pitchFamily="18" charset="0"/>
              </a:rPr>
              <a:t>Trường</a:t>
            </a:r>
            <a:r>
              <a:rPr lang="en-US" i="1" dirty="0">
                <a:latin typeface="UTM Avo" panose="02040603050506020204" pitchFamily="18" charset="0"/>
              </a:rPr>
              <a:t> </a:t>
            </a:r>
            <a:r>
              <a:rPr lang="en-US" i="1" dirty="0" err="1">
                <a:latin typeface="UTM Avo" panose="02040603050506020204" pitchFamily="18" charset="0"/>
              </a:rPr>
              <a:t>Tiểu</a:t>
            </a:r>
            <a:r>
              <a:rPr lang="en-US" i="1" dirty="0">
                <a:latin typeface="UTM Avo" panose="02040603050506020204" pitchFamily="18" charset="0"/>
              </a:rPr>
              <a:t> </a:t>
            </a:r>
            <a:r>
              <a:rPr lang="en-US" i="1" dirty="0" err="1">
                <a:latin typeface="UTM Avo" panose="02040603050506020204" pitchFamily="18" charset="0"/>
              </a:rPr>
              <a:t>học</a:t>
            </a:r>
            <a:r>
              <a:rPr lang="en-US" i="1" dirty="0">
                <a:latin typeface="UTM Avo" panose="02040603050506020204" pitchFamily="18" charset="0"/>
              </a:rPr>
              <a:t> </a:t>
            </a:r>
            <a:r>
              <a:rPr lang="en-US" i="1" dirty="0" err="1">
                <a:latin typeface="UTM Avo" panose="02040603050506020204" pitchFamily="18" charset="0"/>
              </a:rPr>
              <a:t>Thành</a:t>
            </a:r>
            <a:r>
              <a:rPr lang="en-US" i="1" dirty="0">
                <a:latin typeface="UTM Avo" panose="02040603050506020204" pitchFamily="18" charset="0"/>
              </a:rPr>
              <a:t> </a:t>
            </a:r>
            <a:r>
              <a:rPr lang="en-US" i="1" dirty="0" err="1">
                <a:latin typeface="UTM Avo" panose="02040603050506020204" pitchFamily="18" charset="0"/>
              </a:rPr>
              <a:t>Công</a:t>
            </a:r>
            <a:r>
              <a:rPr lang="en-US" i="1" dirty="0">
                <a:latin typeface="UTM Avo" panose="02040603050506020204" pitchFamily="18" charset="0"/>
              </a:rPr>
              <a:t>. </a:t>
            </a:r>
            <a:r>
              <a:rPr lang="en-US" i="1" dirty="0" err="1">
                <a:latin typeface="UTM Avo" panose="02040603050506020204" pitchFamily="18" charset="0"/>
              </a:rPr>
              <a:t>Bạn</a:t>
            </a:r>
            <a:r>
              <a:rPr lang="en-US" i="1" dirty="0">
                <a:latin typeface="UTM Avo" panose="02040603050506020204" pitchFamily="18" charset="0"/>
              </a:rPr>
              <a:t> </a:t>
            </a:r>
            <a:r>
              <a:rPr lang="en-US" i="1" dirty="0" err="1">
                <a:latin typeface="UTM Avo" panose="02040603050506020204" pitchFamily="18" charset="0"/>
              </a:rPr>
              <a:t>ấy</a:t>
            </a:r>
            <a:r>
              <a:rPr lang="en-US" i="1" dirty="0">
                <a:latin typeface="UTM Avo" panose="02040603050506020204" pitchFamily="18" charset="0"/>
              </a:rPr>
              <a:t> </a:t>
            </a:r>
            <a:r>
              <a:rPr lang="en-US" i="1" dirty="0" err="1">
                <a:latin typeface="UTM Avo" panose="02040603050506020204" pitchFamily="18" charset="0"/>
              </a:rPr>
              <a:t>là</a:t>
            </a:r>
            <a:r>
              <a:rPr lang="en-US" i="1" dirty="0">
                <a:latin typeface="UTM Avo" panose="02040603050506020204" pitchFamily="18" charset="0"/>
              </a:rPr>
              <a:t> </a:t>
            </a:r>
            <a:r>
              <a:rPr lang="en-US" i="1" dirty="0" err="1">
                <a:latin typeface="UTM Avo" panose="02040603050506020204" pitchFamily="18" charset="0"/>
              </a:rPr>
              <a:t>một</a:t>
            </a:r>
            <a:r>
              <a:rPr lang="en-US" i="1" dirty="0">
                <a:latin typeface="UTM Avo" panose="02040603050506020204" pitchFamily="18" charset="0"/>
              </a:rPr>
              <a:t> </a:t>
            </a:r>
            <a:r>
              <a:rPr lang="en-US" i="1" dirty="0" err="1">
                <a:latin typeface="UTM Avo" panose="02040603050506020204" pitchFamily="18" charset="0"/>
              </a:rPr>
              <a:t>họa</a:t>
            </a:r>
            <a:r>
              <a:rPr lang="en-US" i="1" dirty="0">
                <a:latin typeface="UTM Avo" panose="02040603050506020204" pitchFamily="18" charset="0"/>
              </a:rPr>
              <a:t> </a:t>
            </a:r>
            <a:r>
              <a:rPr lang="en-US" i="1" dirty="0" err="1">
                <a:latin typeface="UTM Avo" panose="02040603050506020204" pitchFamily="18" charset="0"/>
              </a:rPr>
              <a:t>sĩ</a:t>
            </a:r>
            <a:r>
              <a:rPr lang="en-US" i="1" dirty="0">
                <a:latin typeface="UTM Avo" panose="02040603050506020204" pitchFamily="18" charset="0"/>
              </a:rPr>
              <a:t> </a:t>
            </a:r>
            <a:r>
              <a:rPr lang="en-US" i="1" dirty="0" err="1">
                <a:latin typeface="UTM Avo" panose="02040603050506020204" pitchFamily="18" charset="0"/>
              </a:rPr>
              <a:t>nhỏ</a:t>
            </a:r>
            <a:r>
              <a:rPr lang="en-US" i="1" dirty="0">
                <a:latin typeface="UTM Avo" panose="02040603050506020204" pitchFamily="18" charset="0"/>
              </a:rPr>
              <a:t> </a:t>
            </a:r>
            <a:r>
              <a:rPr lang="en-US" i="1"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32" name="Rectangle 11"/>
          <p:cNvSpPr>
            <a:spLocks noChangeArrowheads="1"/>
          </p:cNvSpPr>
          <p:nvPr/>
        </p:nvSpPr>
        <p:spPr bwMode="auto">
          <a:xfrm>
            <a:off x="1477108" y="5239171"/>
            <a:ext cx="9805182" cy="1077218"/>
          </a:xfrm>
          <a:prstGeom prst="rect">
            <a:avLst/>
          </a:prstGeom>
          <a:solidFill>
            <a:schemeClr val="bg1"/>
          </a:solidFill>
          <a:ln w="107950" cmpd="thickThin">
            <a:solidFill>
              <a:schemeClr val="accent5">
                <a:lumMod val="50000"/>
              </a:schemeClr>
            </a:solidFill>
            <a:miter lim="800000"/>
            <a:headEnd/>
            <a:tailEnd/>
          </a:ln>
        </p:spPr>
        <p:txBody>
          <a:bodyPr wrap="square">
            <a:spAutoFit/>
          </a:bodyPr>
          <a:lstStyle/>
          <a:p>
            <a:pPr algn="ct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những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thiệu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định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về</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Diệu</a:t>
            </a:r>
            <a:r>
              <a:rPr lang="en-US" sz="3200" b="1" dirty="0">
                <a:solidFill>
                  <a:srgbClr val="FF0000"/>
                </a:solidFill>
                <a:latin typeface="Arial" panose="020B0604020202020204" pitchFamily="34" charset="0"/>
                <a:cs typeface="Arial" panose="020B0604020202020204" pitchFamily="34" charset="0"/>
              </a:rPr>
              <a:t> Chi?</a:t>
            </a:r>
          </a:p>
        </p:txBody>
      </p:sp>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576751">
            <a:off x="474450" y="4947851"/>
            <a:ext cx="1216855" cy="1216855"/>
          </a:xfrm>
          <a:prstGeom prst="rect">
            <a:avLst/>
          </a:prstGeom>
        </p:spPr>
      </p:pic>
    </p:spTree>
    <p:extLst>
      <p:ext uri="{BB962C8B-B14F-4D97-AF65-F5344CB8AC3E}">
        <p14:creationId xmlns:p14="http://schemas.microsoft.com/office/powerpoint/2010/main" val="921010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amond(in)">
                                      <p:cBhvr>
                                        <p:cTn id="31" dur="10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7" grpId="0" animBg="1"/>
      <p:bldP spid="29" grpId="0" animBg="1"/>
      <p:bldP spid="31"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2045323" y="-391804"/>
            <a:ext cx="8941576" cy="3269860"/>
            <a:chOff x="2397015" y="-49505"/>
            <a:chExt cx="8941576" cy="3269860"/>
          </a:xfrm>
        </p:grpSpPr>
        <p:sp>
          <p:nvSpPr>
            <p:cNvPr id="5" name="Rectangle 11"/>
            <p:cNvSpPr>
              <a:spLocks noChangeArrowheads="1"/>
            </p:cNvSpPr>
            <p:nvPr/>
          </p:nvSpPr>
          <p:spPr bwMode="auto">
            <a:xfrm>
              <a:off x="2785404" y="903828"/>
              <a:ext cx="7624690"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Đây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Diệu</a:t>
              </a:r>
              <a:r>
                <a:rPr lang="en-US" sz="4800" b="1" dirty="0">
                  <a:solidFill>
                    <a:srgbClr val="FF0000"/>
                  </a:solidFill>
                  <a:latin typeface="Arial" panose="020B0604020202020204" pitchFamily="34" charset="0"/>
                  <a:cs typeface="Arial" panose="020B0604020202020204" pitchFamily="34" charset="0"/>
                </a:rPr>
                <a:t> Chi, </a:t>
              </a: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mới</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của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lớp</a:t>
              </a:r>
              <a:r>
                <a:rPr lang="en-US" sz="4800" b="1" dirty="0">
                  <a:solidFill>
                    <a:srgbClr val="FF0000"/>
                  </a:solidFill>
                  <a:latin typeface="Arial" panose="020B0604020202020204" pitchFamily="34" charset="0"/>
                  <a:cs typeface="Arial" panose="020B0604020202020204" pitchFamily="34" charset="0"/>
                </a:rPr>
                <a:t> ta.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015" y="-49505"/>
              <a:ext cx="8941576" cy="326986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spTree>
    <p:extLst>
      <p:ext uri="{BB962C8B-B14F-4D97-AF65-F5344CB8AC3E}">
        <p14:creationId xmlns:p14="http://schemas.microsoft.com/office/powerpoint/2010/main" val="236731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5365" y="-767137"/>
            <a:ext cx="12112274" cy="3906470"/>
            <a:chOff x="1327057" y="-424838"/>
            <a:chExt cx="12112274" cy="3906470"/>
          </a:xfrm>
        </p:grpSpPr>
        <p:sp>
          <p:nvSpPr>
            <p:cNvPr id="5" name="Rectangle 11"/>
            <p:cNvSpPr>
              <a:spLocks noChangeArrowheads="1"/>
            </p:cNvSpPr>
            <p:nvPr/>
          </p:nvSpPr>
          <p:spPr bwMode="auto">
            <a:xfrm>
              <a:off x="2307103" y="849195"/>
              <a:ext cx="9758288" cy="1569660"/>
            </a:xfrm>
            <a:prstGeom prst="rect">
              <a:avLst/>
            </a:prstGeom>
            <a:solidFill>
              <a:schemeClr val="bg1"/>
            </a:solidFill>
            <a:ln w="107950" cmpd="thickThin">
              <a:noFill/>
              <a:miter lim="800000"/>
              <a:headEnd/>
              <a:tailEnd/>
            </a:ln>
          </p:spPr>
          <p:txBody>
            <a:bodyPr wrap="square">
              <a:spAutoFit/>
            </a:bodyPr>
            <a:lstStyle/>
            <a:p>
              <a:pPr algn="ctr"/>
              <a:r>
                <a:rPr lang="vi-VN" sz="4800" b="1" dirty="0">
                  <a:solidFill>
                    <a:srgbClr val="FF0000"/>
                  </a:solidFill>
                  <a:cs typeface="Arial" panose="020B0604020202020204" pitchFamily="34" charset="0"/>
                </a:rPr>
                <a:t>Bạn Diệu Chi là học sinh cũ của Trường Tiểu học Thành Công. </a:t>
              </a:r>
              <a:endParaRPr lang="en-US" sz="4800" b="1" dirty="0">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057" y="-424838"/>
              <a:ext cx="12112274" cy="3906470"/>
            </a:xfrm>
            <a:prstGeom prst="rect">
              <a:avLst/>
            </a:prstGeom>
          </p:spPr>
        </p:pic>
      </p:grpSp>
      <p:grpSp>
        <p:nvGrpSpPr>
          <p:cNvPr id="13" name="Group 12"/>
          <p:cNvGrpSpPr/>
          <p:nvPr/>
        </p:nvGrpSpPr>
        <p:grpSpPr>
          <a:xfrm>
            <a:off x="3599515" y="2963515"/>
            <a:ext cx="8014933" cy="1462148"/>
            <a:chOff x="3599515" y="2963515"/>
            <a:chExt cx="8014933" cy="146214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599515" y="2963515"/>
              <a:ext cx="8014933" cy="1462148"/>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519437" y="3348834"/>
              <a:ext cx="6175088"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5" name="Group 14"/>
          <p:cNvGrpSpPr/>
          <p:nvPr/>
        </p:nvGrpSpPr>
        <p:grpSpPr>
          <a:xfrm>
            <a:off x="2990782" y="4722117"/>
            <a:ext cx="8623665" cy="1462148"/>
            <a:chOff x="3736541" y="4541603"/>
            <a:chExt cx="8014933" cy="1462148"/>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4054726" y="4932934"/>
              <a:ext cx="7497566" cy="830997"/>
            </a:xfrm>
            <a:prstGeom prst="rect">
              <a:avLst/>
            </a:prstGeom>
          </p:spPr>
          <p:txBody>
            <a:bodyPr wrap="none">
              <a:spAutoFit/>
            </a:bodyPr>
            <a:lstStyle/>
            <a:p>
              <a:pPr lvl="0"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pic>
        <p:nvPicPr>
          <p:cNvPr id="16" name="Picture 15"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568592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15"/>
                                        </p:tgtEl>
                                        <p:attrNameLst>
                                          <p:attrName>ppt_x</p:attrName>
                                        </p:attrNameLst>
                                      </p:cBhvr>
                                      <p:tavLst>
                                        <p:tav tm="0">
                                          <p:val>
                                            <p:strVal val="ppt_x"/>
                                          </p:val>
                                        </p:tav>
                                        <p:tav tm="100000">
                                          <p:val>
                                            <p:strVal val="ppt_x"/>
                                          </p:val>
                                        </p:tav>
                                      </p:tavLst>
                                    </p:anim>
                                    <p:anim calcmode="lin" valueType="num">
                                      <p:cBhvr additive="base">
                                        <p:cTn id="26" dur="500"/>
                                        <p:tgtEl>
                                          <p:spTgt spid="15"/>
                                        </p:tgtEl>
                                        <p:attrNameLst>
                                          <p:attrName>ppt_y</p:attrName>
                                        </p:attrNameLst>
                                      </p:cBhvr>
                                      <p:tavLst>
                                        <p:tav tm="0">
                                          <p:val>
                                            <p:strVal val="ppt_y"/>
                                          </p:val>
                                        </p:tav>
                                        <p:tav tm="100000">
                                          <p:val>
                                            <p:strVal val="1+ppt_h/2"/>
                                          </p:val>
                                        </p:tav>
                                      </p:tavLst>
                                    </p:anim>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35" presetID="2" presetClass="entr" presetSubtype="8"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495642" y="1713440"/>
            <a:ext cx="3657600" cy="4680326"/>
          </a:xfrm>
          <a:prstGeom prst="rect">
            <a:avLst/>
          </a:prstGeom>
          <a:effectLst>
            <a:outerShdw blurRad="76200" dir="18900000" sy="23000" kx="-1200000" algn="bl" rotWithShape="0">
              <a:prstClr val="black">
                <a:alpha val="20000"/>
              </a:prstClr>
            </a:outerShdw>
          </a:effectLst>
        </p:spPr>
      </p:pic>
      <p:grpSp>
        <p:nvGrpSpPr>
          <p:cNvPr id="11" name="Group 10"/>
          <p:cNvGrpSpPr/>
          <p:nvPr/>
        </p:nvGrpSpPr>
        <p:grpSpPr>
          <a:xfrm>
            <a:off x="1892124" y="-115902"/>
            <a:ext cx="10081028" cy="3269860"/>
            <a:chOff x="2426696" y="-113326"/>
            <a:chExt cx="10081028" cy="3269860"/>
          </a:xfrm>
        </p:grpSpPr>
        <p:sp>
          <p:nvSpPr>
            <p:cNvPr id="5" name="Rectangle 11"/>
            <p:cNvSpPr>
              <a:spLocks noChangeArrowheads="1"/>
            </p:cNvSpPr>
            <p:nvPr/>
          </p:nvSpPr>
          <p:spPr bwMode="auto">
            <a:xfrm>
              <a:off x="2785403" y="903828"/>
              <a:ext cx="9363615" cy="1569660"/>
            </a:xfrm>
            <a:prstGeom prst="rect">
              <a:avLst/>
            </a:prstGeom>
            <a:solidFill>
              <a:schemeClr val="bg1"/>
            </a:solidFill>
            <a:ln w="107950" cmpd="thickThin">
              <a:noFill/>
              <a:miter lim="800000"/>
              <a:headEnd/>
              <a:tailEnd/>
            </a:ln>
          </p:spPr>
          <p:txBody>
            <a:bodyPr wrap="square">
              <a:spAutoFit/>
            </a:bodyPr>
            <a:lstStyle/>
            <a:p>
              <a:pPr algn="ctr"/>
              <a:r>
                <a:rPr lang="en-US" sz="4800" b="1" dirty="0" err="1">
                  <a:solidFill>
                    <a:srgbClr val="FF0000"/>
                  </a:solidFill>
                  <a:latin typeface="Arial" panose="020B0604020202020204" pitchFamily="34" charset="0"/>
                  <a:cs typeface="Arial" panose="020B0604020202020204" pitchFamily="34" charset="0"/>
                </a:rPr>
                <a:t>Bạn</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ấy</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là</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một</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họa</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sĩ</a:t>
              </a:r>
              <a:r>
                <a:rPr lang="en-US" sz="4800" b="1" dirty="0">
                  <a:solidFill>
                    <a:srgbClr val="FF0000"/>
                  </a:solidFill>
                  <a:latin typeface="Arial" panose="020B0604020202020204" pitchFamily="34" charset="0"/>
                  <a:cs typeface="Arial" panose="020B0604020202020204" pitchFamily="34" charset="0"/>
                </a:rPr>
                <a:t> </a:t>
              </a:r>
            </a:p>
            <a:p>
              <a:pPr algn="ctr"/>
              <a:r>
                <a:rPr lang="en-US" sz="4800" b="1" dirty="0" err="1">
                  <a:solidFill>
                    <a:srgbClr val="FF0000"/>
                  </a:solidFill>
                  <a:latin typeface="Arial" panose="020B0604020202020204" pitchFamily="34" charset="0"/>
                  <a:cs typeface="Arial" panose="020B0604020202020204" pitchFamily="34" charset="0"/>
                </a:rPr>
                <a:t>nhỏ</a:t>
              </a:r>
              <a:r>
                <a:rPr lang="en-US" sz="4800" b="1" dirty="0">
                  <a:solidFill>
                    <a:srgbClr val="FF0000"/>
                  </a:solidFill>
                  <a:latin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cs typeface="Arial" panose="020B0604020202020204" pitchFamily="34" charset="0"/>
                </a:rPr>
                <a:t>đấy</a:t>
              </a:r>
              <a:r>
                <a:rPr lang="en-US" sz="4800" b="1" dirty="0">
                  <a:solidFill>
                    <a:srgbClr val="FF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696" y="-113326"/>
              <a:ext cx="10081028" cy="3269860"/>
            </a:xfrm>
            <a:prstGeom prst="rect">
              <a:avLst/>
            </a:prstGeom>
          </p:spPr>
        </p:pic>
      </p:grpSp>
      <p:grpSp>
        <p:nvGrpSpPr>
          <p:cNvPr id="13" name="Group 12"/>
          <p:cNvGrpSpPr/>
          <p:nvPr/>
        </p:nvGrpSpPr>
        <p:grpSpPr>
          <a:xfrm>
            <a:off x="3109987" y="4624998"/>
            <a:ext cx="8732128" cy="1462148"/>
            <a:chOff x="3550833" y="2870525"/>
            <a:chExt cx="8179512" cy="1462148"/>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550833" y="2870525"/>
              <a:ext cx="8014933" cy="1462148"/>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63369" y="3144575"/>
              <a:ext cx="738823" cy="738823"/>
            </a:xfrm>
            <a:prstGeom prst="rect">
              <a:avLst/>
            </a:prstGeom>
          </p:spPr>
        </p:pic>
        <p:sp>
          <p:nvSpPr>
            <p:cNvPr id="7" name="Rectangle 6"/>
            <p:cNvSpPr/>
            <p:nvPr/>
          </p:nvSpPr>
          <p:spPr>
            <a:xfrm>
              <a:off x="4232780" y="3354671"/>
              <a:ext cx="74975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15" name="Group 14"/>
          <p:cNvGrpSpPr/>
          <p:nvPr/>
        </p:nvGrpSpPr>
        <p:grpSpPr>
          <a:xfrm>
            <a:off x="4232377" y="2968142"/>
            <a:ext cx="6854239" cy="1462148"/>
            <a:chOff x="3736541" y="4541603"/>
            <a:chExt cx="8014933" cy="1462148"/>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pic>
          <p:nvPicPr>
            <p:cNvPr id="8" name="Picture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832638" y="4675144"/>
              <a:ext cx="710606" cy="738823"/>
            </a:xfrm>
            <a:prstGeom prst="rect">
              <a:avLst/>
            </a:prstGeom>
          </p:spPr>
        </p:pic>
        <p:sp>
          <p:nvSpPr>
            <p:cNvPr id="9" name="Rectangle 8"/>
            <p:cNvSpPr/>
            <p:nvPr/>
          </p:nvSpPr>
          <p:spPr>
            <a:xfrm>
              <a:off x="5143918" y="4907978"/>
              <a:ext cx="5739197"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Câu</a:t>
              </a:r>
              <a:r>
                <a:rPr lang="en-US" sz="4800" b="1" dirty="0">
                  <a:latin typeface="Times New Roman" pitchFamily="18" charset="0"/>
                </a:rPr>
                <a:t> </a:t>
              </a: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spTree>
    <p:extLst>
      <p:ext uri="{BB962C8B-B14F-4D97-AF65-F5344CB8AC3E}">
        <p14:creationId xmlns:p14="http://schemas.microsoft.com/office/powerpoint/2010/main" val="1261464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7594E0-F7DC-4043-93C3-814A5B015D4D}"/>
              </a:ext>
            </a:extLst>
          </p:cNvPr>
          <p:cNvSpPr/>
          <p:nvPr/>
        </p:nvSpPr>
        <p:spPr>
          <a:xfrm>
            <a:off x="377172" y="147760"/>
            <a:ext cx="8344797"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6BE88F-6EBA-4487-A0E4-BE8885AE8BFB}"/>
              </a:ext>
            </a:extLst>
          </p:cNvPr>
          <p:cNvSpPr/>
          <p:nvPr/>
        </p:nvSpPr>
        <p:spPr>
          <a:xfrm>
            <a:off x="8798456" y="170070"/>
            <a:ext cx="3004955" cy="668526"/>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6BE88F-6EBA-4487-A0E4-BE8885AE8BFB}"/>
              </a:ext>
            </a:extLst>
          </p:cNvPr>
          <p:cNvSpPr/>
          <p:nvPr/>
        </p:nvSpPr>
        <p:spPr>
          <a:xfrm>
            <a:off x="343800" y="976762"/>
            <a:ext cx="11407412"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2F42CB-05F2-448D-919B-9131FC69279C}"/>
              </a:ext>
            </a:extLst>
          </p:cNvPr>
          <p:cNvSpPr/>
          <p:nvPr/>
        </p:nvSpPr>
        <p:spPr>
          <a:xfrm>
            <a:off x="343799" y="1856955"/>
            <a:ext cx="6929197" cy="7087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9DFC4C-B44D-4CC5-9199-B14E516F84A2}"/>
              </a:ext>
            </a:extLst>
          </p:cNvPr>
          <p:cNvSpPr/>
          <p:nvPr/>
        </p:nvSpPr>
        <p:spPr>
          <a:xfrm>
            <a:off x="525835" y="-18943"/>
            <a:ext cx="11310425" cy="2585323"/>
          </a:xfrm>
          <a:prstGeom prst="rect">
            <a:avLst/>
          </a:prstGeom>
        </p:spPr>
        <p:txBody>
          <a:bodyPr wrap="square">
            <a:spAutoFit/>
          </a:bodyPr>
          <a:lstStyle/>
          <a:p>
            <a:pPr algn="just">
              <a:lnSpc>
                <a:spcPct val="150000"/>
              </a:lnSpc>
            </a:pPr>
            <a:r>
              <a:rPr lang="en-US" sz="3600" b="1" dirty="0">
                <a:solidFill>
                  <a:srgbClr val="002060"/>
                </a:solidFill>
              </a:rPr>
              <a:t>“</a:t>
            </a:r>
            <a:r>
              <a:rPr lang="vi-VN" sz="3600" b="1" dirty="0">
                <a:solidFill>
                  <a:srgbClr val="002060"/>
                </a:solidFill>
              </a:rPr>
              <a:t>Đây là Diệu Chi, bạn mới của lớp ta. Bạn Diệu Chi là học sinh cũ của Trường Tiểu học Thành Công. Bạn ấy là một họa sĩ nhỏ đấy.</a:t>
            </a:r>
            <a:r>
              <a:rPr lang="en-US" sz="3600" b="1" dirty="0">
                <a:solidFill>
                  <a:srgbClr val="002060"/>
                </a:solidFill>
              </a:rPr>
              <a:t>”</a:t>
            </a:r>
            <a:r>
              <a:rPr lang="vi-VN" sz="3600" b="1" dirty="0">
                <a:solidFill>
                  <a:srgbClr val="002060"/>
                </a:solidFill>
              </a:rPr>
              <a:t> </a:t>
            </a:r>
          </a:p>
        </p:txBody>
      </p:sp>
      <p:pic>
        <p:nvPicPr>
          <p:cNvPr id="5" name="Picture 4">
            <a:extLst>
              <a:ext uri="{FF2B5EF4-FFF2-40B4-BE49-F238E27FC236}">
                <a16:creationId xmlns:a16="http://schemas.microsoft.com/office/drawing/2014/main" id="{759E2A19-C7B7-4FD0-BA43-C7E830BBDF27}"/>
              </a:ext>
            </a:extLst>
          </p:cNvPr>
          <p:cNvPicPr>
            <a:picLocks noChangeAspect="1"/>
          </p:cNvPicPr>
          <p:nvPr/>
        </p:nvPicPr>
        <p:blipFill>
          <a:blip r:embed="rId2" cstate="hqprint">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6" name="Table 5">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849295924"/>
              </p:ext>
            </p:extLst>
          </p:nvPr>
        </p:nvGraphicFramePr>
        <p:xfrm>
          <a:off x="1130298" y="2740464"/>
          <a:ext cx="10419276" cy="3748419"/>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Ai (cái gì, con gì)? </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Là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 (là ai, là con </a:t>
                      </a: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gì</a:t>
                      </a:r>
                      <a:r>
                        <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92994">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bl>
          </a:graphicData>
        </a:graphic>
      </p:graphicFrame>
      <p:sp>
        <p:nvSpPr>
          <p:cNvPr id="13" name="Rectangle 12">
            <a:extLst>
              <a:ext uri="{FF2B5EF4-FFF2-40B4-BE49-F238E27FC236}">
                <a16:creationId xmlns:a16="http://schemas.microsoft.com/office/drawing/2014/main" id="{D69C2E4A-2F3E-4209-9E1D-888A530F61D7}"/>
              </a:ext>
            </a:extLst>
          </p:cNvPr>
          <p:cNvSpPr/>
          <p:nvPr/>
        </p:nvSpPr>
        <p:spPr>
          <a:xfrm>
            <a:off x="2402177" y="3520200"/>
            <a:ext cx="2194560" cy="646331"/>
          </a:xfrm>
          <a:prstGeom prst="rect">
            <a:avLst/>
          </a:prstGeom>
          <a:noFill/>
        </p:spPr>
        <p:txBody>
          <a:bodyPr wrap="squar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Đây</a:t>
            </a:r>
            <a:endPar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3AF42F9F-D00F-4C7B-BD37-03915FADC48F}"/>
              </a:ext>
            </a:extLst>
          </p:cNvPr>
          <p:cNvSpPr/>
          <p:nvPr/>
        </p:nvSpPr>
        <p:spPr>
          <a:xfrm>
            <a:off x="2023733" y="4794223"/>
            <a:ext cx="2951449" cy="646331"/>
          </a:xfrm>
          <a:prstGeom prst="rect">
            <a:avLst/>
          </a:prstGeom>
          <a:noFill/>
        </p:spPr>
        <p:txBody>
          <a:bodyPr wrap="none" lIns="91440" tIns="45720" rIns="91440" bIns="45720">
            <a:spAutoFit/>
          </a:bodyPr>
          <a:lstStyle/>
          <a:p>
            <a:pPr algn="ct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Bạn</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rgbClr val="002060"/>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rgbClr val="002060"/>
                </a:solidFill>
                <a:latin typeface="Tahoma" panose="020B0604030504040204" pitchFamily="34" charset="0"/>
                <a:ea typeface="Tahoma" panose="020B0604030504040204" pitchFamily="34" charset="0"/>
                <a:cs typeface="Tahoma" panose="020B0604030504040204" pitchFamily="34" charset="0"/>
              </a:rPr>
              <a:t> Chi </a:t>
            </a:r>
            <a:endParaRPr lang="vi-VN" sz="3600" dirty="0">
              <a:ln w="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24ADFE90-F0AD-4DA3-A0A0-6DC240B082F1}"/>
              </a:ext>
            </a:extLst>
          </p:cNvPr>
          <p:cNvSpPr/>
          <p:nvPr/>
        </p:nvSpPr>
        <p:spPr>
          <a:xfrm>
            <a:off x="2516821" y="5838263"/>
            <a:ext cx="1620957" cy="646331"/>
          </a:xfrm>
          <a:prstGeom prst="rect">
            <a:avLst/>
          </a:prstGeom>
          <a:noFill/>
        </p:spPr>
        <p:txBody>
          <a:bodyPr wrap="none" lIns="91440" tIns="45720" rIns="91440" bIns="45720">
            <a:spAutoFit/>
          </a:bodyPr>
          <a:lstStyle/>
          <a:p>
            <a:pPr algn="ctr"/>
            <a:r>
              <a:rPr lang="vi-VN" sz="3600" dirty="0">
                <a:solidFill>
                  <a:srgbClr val="002060"/>
                </a:solidFill>
              </a:rPr>
              <a:t>Bạn ấy</a:t>
            </a:r>
            <a:endParaRPr lang="en-US" sz="36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7" name="Rectangle 16">
            <a:extLst>
              <a:ext uri="{FF2B5EF4-FFF2-40B4-BE49-F238E27FC236}">
                <a16:creationId xmlns:a16="http://schemas.microsoft.com/office/drawing/2014/main" id="{469154F3-090F-4A04-8F54-6B0837D7F239}"/>
              </a:ext>
            </a:extLst>
          </p:cNvPr>
          <p:cNvSpPr/>
          <p:nvPr/>
        </p:nvSpPr>
        <p:spPr>
          <a:xfrm>
            <a:off x="5636884" y="3364971"/>
            <a:ext cx="5814218" cy="1200329"/>
          </a:xfrm>
          <a:prstGeom prst="rect">
            <a:avLst/>
          </a:prstGeom>
          <a:noFill/>
        </p:spPr>
        <p:txBody>
          <a:bodyPr wrap="square" lIns="91440" tIns="45720" rIns="91440" bIns="45720">
            <a:spAutoFit/>
          </a:bodyPr>
          <a:lstStyle/>
          <a:p>
            <a:pPr algn="ct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là</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600" dirty="0" err="1">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Diệu</a:t>
            </a:r>
            <a:r>
              <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Chi</a:t>
            </a:r>
            <a:r>
              <a:rPr lang="vi-VN" sz="3600" dirty="0">
                <a:solidFill>
                  <a:srgbClr val="002060"/>
                </a:solidFill>
              </a:rPr>
              <a:t>, bạn mới của lớp ta</a:t>
            </a:r>
            <a:r>
              <a:rPr lang="en-US" sz="3600" dirty="0">
                <a:solidFill>
                  <a:srgbClr val="002060"/>
                </a:solidFill>
              </a:rPr>
              <a:t>.</a:t>
            </a:r>
            <a:endParaRPr lang="en-US" sz="3600" dirty="0">
              <a:ln w="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DDB7A711-14BD-46D7-AB01-4A3A51D6123C}"/>
              </a:ext>
            </a:extLst>
          </p:cNvPr>
          <p:cNvSpPr/>
          <p:nvPr/>
        </p:nvSpPr>
        <p:spPr>
          <a:xfrm>
            <a:off x="5702848" y="4583807"/>
            <a:ext cx="5846726" cy="1200329"/>
          </a:xfrm>
          <a:prstGeom prst="rect">
            <a:avLst/>
          </a:prstGeom>
          <a:noFill/>
        </p:spPr>
        <p:txBody>
          <a:bodyPr wrap="square" lIns="91440" tIns="45720" rIns="91440" bIns="45720">
            <a:spAutoFit/>
          </a:bodyPr>
          <a:lstStyle/>
          <a:p>
            <a:pPr algn="ctr"/>
            <a:r>
              <a:rPr lang="vi-VN" sz="3600" dirty="0">
                <a:solidFill>
                  <a:srgbClr val="002060"/>
                </a:solidFill>
              </a:rPr>
              <a:t>là học sinh cũ của Trường Tiểu học Thành Công</a:t>
            </a:r>
            <a:r>
              <a:rPr lang="en-US" sz="3600" dirty="0">
                <a:solidFill>
                  <a:srgbClr val="002060"/>
                </a:solidFill>
              </a:rPr>
              <a:t>.</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6B7430B8-6E47-4804-8726-7E2226E14442}"/>
              </a:ext>
            </a:extLst>
          </p:cNvPr>
          <p:cNvSpPr/>
          <p:nvPr/>
        </p:nvSpPr>
        <p:spPr>
          <a:xfrm>
            <a:off x="5840925" y="5821149"/>
            <a:ext cx="4690131" cy="646331"/>
          </a:xfrm>
          <a:prstGeom prst="rect">
            <a:avLst/>
          </a:prstGeom>
          <a:noFill/>
        </p:spPr>
        <p:txBody>
          <a:bodyPr wrap="none" lIns="91440" tIns="45720" rIns="91440" bIns="45720">
            <a:spAutoFit/>
          </a:bodyPr>
          <a:lstStyle/>
          <a:p>
            <a:pPr algn="ctr"/>
            <a:r>
              <a:rPr lang="vi-VN" sz="3600" dirty="0">
                <a:solidFill>
                  <a:srgbClr val="002060"/>
                </a:solidFill>
              </a:rPr>
              <a:t>là một họa sĩ nhỏ đấy.</a:t>
            </a:r>
            <a:endParaRPr lang="en-US" sz="3600" dirty="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flipH="1">
            <a:off x="1670727" y="170070"/>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1803411" y="87522"/>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090534" y="1786095"/>
            <a:ext cx="156760" cy="717968"/>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8360" y="3640634"/>
            <a:ext cx="11160984" cy="1754326"/>
          </a:xfrm>
          <a:prstGeom prst="rect">
            <a:avLst/>
          </a:prstGeom>
          <a:solidFill>
            <a:schemeClr val="bg1"/>
          </a:solidFill>
          <a:ln w="66675">
            <a:solidFill>
              <a:schemeClr val="accent2">
                <a:lumMod val="50000"/>
              </a:schemeClr>
            </a:solidFill>
            <a:prstDash val="dashDot"/>
          </a:ln>
        </p:spPr>
        <p:txBody>
          <a:bodyPr wrap="square">
            <a:spAutoFit/>
          </a:bodyPr>
          <a:lstStyle/>
          <a:p>
            <a:pPr algn="just"/>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trên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Ai (</a:t>
            </a:r>
            <a:r>
              <a:rPr lang="en-US" sz="3600" b="1" i="1" dirty="0" err="1">
                <a:solidFill>
                  <a:srgbClr val="FF0000"/>
                </a:solidFill>
                <a:latin typeface="Arial" panose="020B0604020202020204" pitchFamily="34" charset="0"/>
                <a:cs typeface="Arial" panose="020B0604020202020204" pitchFamily="34" charset="0"/>
              </a:rPr>
              <a:t>cái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bộ</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nào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hỏi</a:t>
            </a:r>
            <a:r>
              <a:rPr lang="en-US" sz="3600" b="1" dirty="0">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ai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là</a:t>
            </a:r>
            <a:r>
              <a:rPr lang="en-US" sz="3600" b="1" i="1" dirty="0">
                <a:solidFill>
                  <a:srgbClr val="FF0000"/>
                </a:solidFill>
                <a:latin typeface="Arial" panose="020B0604020202020204" pitchFamily="34" charset="0"/>
                <a:cs typeface="Arial" panose="020B0604020202020204" pitchFamily="34" charset="0"/>
              </a:rPr>
              <a:t> con </a:t>
            </a:r>
            <a:r>
              <a:rPr lang="en-US" sz="3600" b="1" i="1" dirty="0" err="1">
                <a:solidFill>
                  <a:srgbClr val="FF0000"/>
                </a:solidFill>
                <a:latin typeface="Arial" panose="020B0604020202020204" pitchFamily="34" charset="0"/>
                <a:cs typeface="Arial" panose="020B0604020202020204" pitchFamily="34" charset="0"/>
              </a:rPr>
              <a:t>gì</a:t>
            </a:r>
            <a:r>
              <a:rPr lang="en-US" sz="36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60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14:presetBounceEnd="2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20000">
                                          <p:cBhvr additive="base">
                                            <p:cTn id="18" dur="500" fill="hold"/>
                                            <p:tgtEl>
                                              <p:spTgt spid="6"/>
                                            </p:tgtEl>
                                            <p:attrNameLst>
                                              <p:attrName>ppt_x</p:attrName>
                                            </p:attrNameLst>
                                          </p:cBhvr>
                                          <p:tavLst>
                                            <p:tav tm="0">
                                              <p:val>
                                                <p:strVal val="0-#ppt_w/2"/>
                                              </p:val>
                                            </p:tav>
                                            <p:tav tm="100000">
                                              <p:val>
                                                <p:strVal val="#ppt_x"/>
                                              </p:val>
                                            </p:tav>
                                          </p:tavLst>
                                        </p:anim>
                                        <p:anim calcmode="lin" valueType="num" p14:bounceEnd="20000">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accel="56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14" presetClass="exit" presetSubtype="10" fill="hold" grpId="1" nodeType="withEffect">
                                      <p:stCondLst>
                                        <p:cond delay="0"/>
                                      </p:stCondLst>
                                      <p:childTnLst>
                                        <p:animEffect transition="out" filter="randombar(horizontal)">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outVertical)">
                                          <p:cBhvr>
                                            <p:cTn id="49" dur="500"/>
                                            <p:tgtEl>
                                              <p:spTgt spid="3"/>
                                            </p:tgtEl>
                                          </p:cBhvr>
                                        </p:animEffect>
                                      </p:childTnLst>
                                    </p:cTn>
                                  </p:par>
                                </p:childTnLst>
                              </p:cTn>
                            </p:par>
                            <p:par>
                              <p:cTn id="50" fill="hold">
                                <p:stCondLst>
                                  <p:cond delay="500"/>
                                </p:stCondLst>
                                <p:childTnLst>
                                  <p:par>
                                    <p:cTn id="51" presetID="16" presetClass="entr" presetSubtype="37"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outVertical)">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accel="20000" decel="80000" fill="hold" grpId="0" nodeType="clickEffect">
                                      <p:stCondLst>
                                        <p:cond delay="0"/>
                                      </p:stCondLst>
                                      <p:iterate type="wd">
                                        <p:tmPct val="30000"/>
                                      </p:iterate>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accel="20000" decel="80000" fill="hold" grpId="0" nodeType="clickEffect">
                                      <p:stCondLst>
                                        <p:cond delay="0"/>
                                      </p:stCondLst>
                                      <p:iterate type="wd">
                                        <p:tmPct val="30000"/>
                                      </p:iterate>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arn(outVertical)">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randombar(horizont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accel="20000" decel="80000" fill="hold" grpId="0" nodeType="clickEffect">
                                      <p:stCondLst>
                                        <p:cond delay="0"/>
                                      </p:stCondLst>
                                      <p:iterate type="wd">
                                        <p:tmPct val="30000"/>
                                      </p:iterate>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accel="20000" decel="80000" fill="hold" grpId="0" nodeType="clickEffect">
                                      <p:stCondLst>
                                        <p:cond delay="0"/>
                                      </p:stCondLst>
                                      <p:iterate type="wd">
                                        <p:tmPct val="30000"/>
                                      </p:iterate>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P spid="22" grpId="0" animBg="1"/>
          <p:bldP spid="33" grpId="0"/>
          <p:bldP spid="13" grpId="0"/>
          <p:bldP spid="14" grpId="0"/>
          <p:bldP spid="15" grpId="0"/>
          <p:bldP spid="17" grpId="0"/>
          <p:bldP spid="18" grpId="0"/>
          <p:bldP spid="19" grpId="0"/>
          <p:bldP spid="32" grpId="0" animBg="1"/>
          <p:bldP spid="32"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45671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345255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ubtitle 2"/>
          <p:cNvSpPr txBox="1">
            <a:spLocks/>
          </p:cNvSpPr>
          <p:nvPr/>
        </p:nvSpPr>
        <p:spPr>
          <a:xfrm>
            <a:off x="2152650" y="1009650"/>
            <a:ext cx="7696200" cy="114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endParaRPr lang="en-US" sz="3000" dirty="0">
              <a:solidFill>
                <a:schemeClr val="tx1">
                  <a:lumMod val="95000"/>
                  <a:lumOff val="5000"/>
                </a:schemeClr>
              </a:solidFill>
            </a:endParaRPr>
          </a:p>
        </p:txBody>
      </p:sp>
      <p:sp>
        <p:nvSpPr>
          <p:cNvPr id="35" name="Subtitle 2"/>
          <p:cNvSpPr txBox="1">
            <a:spLocks/>
          </p:cNvSpPr>
          <p:nvPr/>
        </p:nvSpPr>
        <p:spPr>
          <a:xfrm>
            <a:off x="5048250" y="4362450"/>
            <a:ext cx="1981200" cy="762000"/>
          </a:xfrm>
          <a:prstGeom prst="rect">
            <a:avLst/>
          </a:prstGeom>
        </p:spPr>
        <p:txBody>
          <a:bodyPr vert="horz" lIns="91440" tIns="45720" rIns="91440" bIns="45720" rtlCol="0">
            <a:normAutofit/>
          </a:bodyPr>
          <a:lstStyle/>
          <a:p>
            <a:pPr algn="ctr">
              <a:spcBef>
                <a:spcPct val="20000"/>
              </a:spcBef>
              <a:defRPr/>
            </a:pPr>
            <a:endParaRPr lang="en-US" sz="3200" dirty="0">
              <a:solidFill>
                <a:schemeClr val="tx1">
                  <a:tint val="75000"/>
                </a:schemeClr>
              </a:solidFill>
            </a:endParaRPr>
          </a:p>
        </p:txBody>
      </p:sp>
      <p:sp>
        <p:nvSpPr>
          <p:cNvPr id="36" name="Subtitle 2"/>
          <p:cNvSpPr txBox="1">
            <a:spLocks/>
          </p:cNvSpPr>
          <p:nvPr/>
        </p:nvSpPr>
        <p:spPr>
          <a:xfrm>
            <a:off x="2076450" y="4057650"/>
            <a:ext cx="2362200" cy="685800"/>
          </a:xfrm>
          <a:prstGeom prst="rect">
            <a:avLst/>
          </a:prstGeom>
        </p:spPr>
        <p:txBody>
          <a:bodyPr vert="horz" lIns="91440" tIns="45720" rIns="91440" bIns="45720" rtlCol="0">
            <a:noAutofit/>
          </a:bodyPr>
          <a:lstStyle/>
          <a:p>
            <a:pPr algn="ctr">
              <a:spcBef>
                <a:spcPct val="20000"/>
              </a:spcBef>
              <a:defRPr/>
            </a:pPr>
            <a:endParaRPr lang="en-US" sz="3200" u="sng" dirty="0">
              <a:solidFill>
                <a:srgbClr val="FF0000"/>
              </a:solidFill>
            </a:endParaRPr>
          </a:p>
        </p:txBody>
      </p:sp>
      <p:sp>
        <p:nvSpPr>
          <p:cNvPr id="37" name="Subtitle 2"/>
          <p:cNvSpPr txBox="1">
            <a:spLocks/>
          </p:cNvSpPr>
          <p:nvPr/>
        </p:nvSpPr>
        <p:spPr>
          <a:xfrm>
            <a:off x="2152650" y="4362450"/>
            <a:ext cx="7315200" cy="1676400"/>
          </a:xfrm>
          <a:prstGeom prst="rect">
            <a:avLst/>
          </a:prstGeom>
        </p:spPr>
        <p:txBody>
          <a:bodyPr vert="horz" lIns="91440" tIns="45720" rIns="91440" bIns="45720" rtlCol="0">
            <a:normAutofit/>
          </a:bodyPr>
          <a:lstStyle/>
          <a:p>
            <a:pPr algn="ctr">
              <a:spcBef>
                <a:spcPct val="20000"/>
              </a:spcBef>
              <a:defRPr/>
            </a:pPr>
            <a:endParaRPr lang="en-US" sz="3200" u="sng" dirty="0">
              <a:solidFill>
                <a:srgbClr val="FF0000"/>
              </a:solidFill>
            </a:endParaRPr>
          </a:p>
        </p:txBody>
      </p:sp>
      <p:graphicFrame>
        <p:nvGraphicFramePr>
          <p:cNvPr id="38" name="Table 37"/>
          <p:cNvGraphicFramePr>
            <a:graphicFrameLocks noGrp="1"/>
          </p:cNvGraphicFramePr>
          <p:nvPr>
            <p:extLst>
              <p:ext uri="{D42A27DB-BD31-4B8C-83A1-F6EECF244321}">
                <p14:modId xmlns:p14="http://schemas.microsoft.com/office/powerpoint/2010/main" val="2179638851"/>
              </p:ext>
            </p:extLst>
          </p:nvPr>
        </p:nvGraphicFramePr>
        <p:xfrm>
          <a:off x="879930" y="2631613"/>
          <a:ext cx="10687956" cy="3367329"/>
        </p:xfrm>
        <a:graphic>
          <a:graphicData uri="http://schemas.openxmlformats.org/drawingml/2006/table">
            <a:tbl>
              <a:tblPr firstRow="1" bandRow="1">
                <a:tableStyleId>{72833802-FEF1-4C79-8D5D-14CF1EAF98D9}</a:tableStyleId>
              </a:tblPr>
              <a:tblGrid>
                <a:gridCol w="3562652">
                  <a:extLst>
                    <a:ext uri="{9D8B030D-6E8A-4147-A177-3AD203B41FA5}">
                      <a16:colId xmlns:a16="http://schemas.microsoft.com/office/drawing/2014/main" val="20000"/>
                    </a:ext>
                  </a:extLst>
                </a:gridCol>
                <a:gridCol w="3562652">
                  <a:extLst>
                    <a:ext uri="{9D8B030D-6E8A-4147-A177-3AD203B41FA5}">
                      <a16:colId xmlns:a16="http://schemas.microsoft.com/office/drawing/2014/main" val="20001"/>
                    </a:ext>
                  </a:extLst>
                </a:gridCol>
                <a:gridCol w="3562652">
                  <a:extLst>
                    <a:ext uri="{9D8B030D-6E8A-4147-A177-3AD203B41FA5}">
                      <a16:colId xmlns:a16="http://schemas.microsoft.com/office/drawing/2014/main" val="20002"/>
                    </a:ext>
                  </a:extLst>
                </a:gridCol>
              </a:tblGrid>
              <a:tr h="669387">
                <a:tc>
                  <a:txBody>
                    <a:bodyPr/>
                    <a:lstStyle/>
                    <a:p>
                      <a:pPr algn="ct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kể</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815292">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làm</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thế</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nào</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941325">
                <a:tc>
                  <a:txBody>
                    <a:bodyPr/>
                    <a:lstStyle/>
                    <a:p>
                      <a:pPr algn="ctr"/>
                      <a:r>
                        <a:rPr lang="en-US" sz="2800" b="1" i="0" dirty="0">
                          <a:latin typeface="Arial" panose="020B0604020202020204" pitchFamily="34" charset="0"/>
                          <a:cs typeface="Arial" panose="020B0604020202020204" pitchFamily="34" charset="0"/>
                        </a:rPr>
                        <a:t>Ai </a:t>
                      </a:r>
                      <a:r>
                        <a:rPr lang="en-US" sz="2800" b="1" i="0" dirty="0" err="1">
                          <a:latin typeface="Arial" panose="020B0604020202020204" pitchFamily="34" charset="0"/>
                          <a:cs typeface="Arial" panose="020B0604020202020204" pitchFamily="34" charset="0"/>
                        </a:rPr>
                        <a:t>là</a:t>
                      </a:r>
                      <a:r>
                        <a:rPr lang="en-US" sz="2800" b="1" i="0" baseline="0" dirty="0">
                          <a:latin typeface="Arial" panose="020B0604020202020204" pitchFamily="34" charset="0"/>
                          <a:cs typeface="Arial" panose="020B0604020202020204" pitchFamily="34" charset="0"/>
                        </a:rPr>
                        <a:t> </a:t>
                      </a:r>
                      <a:r>
                        <a:rPr lang="en-US" sz="2800" b="1" i="0" baseline="0" dirty="0" err="1">
                          <a:latin typeface="Arial" panose="020B0604020202020204" pitchFamily="34" charset="0"/>
                          <a:cs typeface="Arial" panose="020B0604020202020204" pitchFamily="34" charset="0"/>
                        </a:rPr>
                        <a:t>gì</a:t>
                      </a:r>
                      <a:r>
                        <a:rPr lang="en-US" sz="2800" b="1" i="0" baseline="0" dirty="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tc>
                <a:tc>
                  <a:txBody>
                    <a:bodyPr/>
                    <a:lstStyle/>
                    <a:p>
                      <a:endParaRPr lang="en-US" sz="2000" dirty="0">
                        <a:latin typeface="Times New Roman" pitchFamily="18" charset="0"/>
                        <a:cs typeface="Times New Roman" pitchFamily="18" charset="0"/>
                      </a:endParaRPr>
                    </a:p>
                  </a:txBody>
                  <a:tcPr/>
                </a:tc>
                <a:tc>
                  <a:txBody>
                    <a:bodyPr/>
                    <a:lstStyle/>
                    <a:p>
                      <a:endParaRPr lang="en-US" sz="20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bl>
          </a:graphicData>
        </a:graphic>
      </p:graphicFrame>
      <p:sp>
        <p:nvSpPr>
          <p:cNvPr id="39" name="Subtitle 2"/>
          <p:cNvSpPr txBox="1">
            <a:spLocks/>
          </p:cNvSpPr>
          <p:nvPr/>
        </p:nvSpPr>
        <p:spPr>
          <a:xfrm>
            <a:off x="4377870" y="3407237"/>
            <a:ext cx="3785695"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0" name="Subtitle 2"/>
          <p:cNvSpPr txBox="1">
            <a:spLocks/>
          </p:cNvSpPr>
          <p:nvPr/>
        </p:nvSpPr>
        <p:spPr>
          <a:xfrm>
            <a:off x="4454071" y="4222754"/>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1" name="Subtitle 2"/>
          <p:cNvSpPr txBox="1">
            <a:spLocks/>
          </p:cNvSpPr>
          <p:nvPr/>
        </p:nvSpPr>
        <p:spPr>
          <a:xfrm>
            <a:off x="4454071" y="5095421"/>
            <a:ext cx="3677532" cy="533400"/>
          </a:xfrm>
          <a:prstGeom prst="rect">
            <a:avLst/>
          </a:prstGeom>
        </p:spPr>
        <p:txBody>
          <a:bodyPr vert="horz" lIns="91440" tIns="45720" rIns="91440" bIns="45720" rtlCol="0">
            <a:noAutofit/>
          </a:bodyPr>
          <a:lstStyle/>
          <a:p>
            <a:pPr algn="ctr">
              <a:spcBef>
                <a:spcPct val="20000"/>
              </a:spcBef>
              <a:defRPr/>
            </a:pPr>
            <a:r>
              <a:rPr lang="en-US" sz="3200" b="1" dirty="0">
                <a:solidFill>
                  <a:srgbClr val="FF0000"/>
                </a:solidFill>
                <a:latin typeface="Times New Roman" pitchFamily="18" charset="0"/>
                <a:cs typeface="Times New Roman" pitchFamily="18" charset="0"/>
              </a:rPr>
              <a:t>Ai (con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p:txBody>
      </p:sp>
      <p:sp>
        <p:nvSpPr>
          <p:cNvPr id="42" name="Subtitle 2"/>
          <p:cNvSpPr txBox="1">
            <a:spLocks/>
          </p:cNvSpPr>
          <p:nvPr/>
        </p:nvSpPr>
        <p:spPr>
          <a:xfrm>
            <a:off x="7895771" y="3431433"/>
            <a:ext cx="2793095" cy="533400"/>
          </a:xfrm>
          <a:prstGeom prst="rect">
            <a:avLst/>
          </a:prstGeom>
        </p:spPr>
        <p:txBody>
          <a:bodyPr vert="horz" lIns="91440" tIns="45720" rIns="91440" bIns="45720" rtlCol="0">
            <a:noAutofit/>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3" name="Subtitle 2"/>
          <p:cNvSpPr txBox="1">
            <a:spLocks/>
          </p:cNvSpPr>
          <p:nvPr/>
        </p:nvSpPr>
        <p:spPr>
          <a:xfrm>
            <a:off x="7794171" y="4323254"/>
            <a:ext cx="2950029"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4" name="Subtitle 2"/>
          <p:cNvSpPr txBox="1">
            <a:spLocks/>
          </p:cNvSpPr>
          <p:nvPr/>
        </p:nvSpPr>
        <p:spPr>
          <a:xfrm>
            <a:off x="8490857" y="5148839"/>
            <a:ext cx="1810237" cy="533400"/>
          </a:xfrm>
          <a:prstGeom prst="rect">
            <a:avLst/>
          </a:prstGeom>
        </p:spPr>
        <p:txBody>
          <a:bodyPr vert="horz" lIns="91440" tIns="45720" rIns="91440" bIns="45720" rtlCol="0">
            <a:normAutofit fontScale="92500" lnSpcReduction="10000"/>
          </a:bodyPr>
          <a:lstStyle/>
          <a:p>
            <a:pPr algn="ctr">
              <a:spcBef>
                <a:spcPct val="20000"/>
              </a:spcBef>
              <a:defRPr/>
            </a:pP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grpSp>
        <p:nvGrpSpPr>
          <p:cNvPr id="45" name="Group 44"/>
          <p:cNvGrpSpPr/>
          <p:nvPr/>
        </p:nvGrpSpPr>
        <p:grpSpPr>
          <a:xfrm>
            <a:off x="-248861" y="552895"/>
            <a:ext cx="12423022" cy="2304789"/>
            <a:chOff x="-2198366" y="3899319"/>
            <a:chExt cx="14526731" cy="2304789"/>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239085" y="3899319"/>
              <a:ext cx="12786377" cy="1908632"/>
            </a:xfrm>
            <a:prstGeom prst="rect">
              <a:avLst/>
            </a:prstGeom>
          </p:spPr>
        </p:pic>
        <p:sp>
          <p:nvSpPr>
            <p:cNvPr id="47" name="Rectangle 46"/>
            <p:cNvSpPr/>
            <p:nvPr/>
          </p:nvSpPr>
          <p:spPr>
            <a:xfrm>
              <a:off x="-2198366" y="4142005"/>
              <a:ext cx="14526731" cy="2062103"/>
            </a:xfrm>
            <a:prstGeom prst="rect">
              <a:avLst/>
            </a:prstGeom>
          </p:spPr>
          <p:txBody>
            <a:bodyPr wrap="square">
              <a:spAutoFit/>
            </a:bodyPr>
            <a:lstStyle/>
            <a:p>
              <a:pPr algn="ctr" eaLnBrk="0" fontAlgn="base" hangingPunct="0">
                <a:spcBef>
                  <a:spcPct val="20000"/>
                </a:spcBef>
                <a:spcAft>
                  <a:spcPct val="0"/>
                </a:spcAft>
              </a:pPr>
              <a:r>
                <a:rPr lang="en-US" sz="4000" b="1" dirty="0">
                  <a:latin typeface="Arial" panose="020B0604020202020204" pitchFamily="34" charset="0"/>
                  <a:cs typeface="Arial" panose="020B0604020202020204" pitchFamily="34" charset="0"/>
                </a:rPr>
                <a:t> Ba </a:t>
              </a:r>
              <a:r>
                <a:rPr lang="en-US" sz="4000" b="1" dirty="0" err="1">
                  <a:latin typeface="Arial" panose="020B0604020202020204" pitchFamily="34" charset="0"/>
                  <a:cs typeface="Arial" panose="020B0604020202020204" pitchFamily="34" charset="0"/>
                </a:rPr>
                <a:t>kiểu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thế</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 Ai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Giống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nhau</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chỗ</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algn="ctr" eaLnBrk="0" fontAlgn="base" hangingPunct="0">
                <a:spcBef>
                  <a:spcPct val="20000"/>
                </a:spcBef>
                <a:spcAft>
                  <a:spcPct val="0"/>
                </a:spcAft>
              </a:pPr>
              <a:endParaRPr lang="en-US" sz="4000" b="1" dirty="0">
                <a:latin typeface="Arial" panose="020B0604020202020204" pitchFamily="34" charset="0"/>
                <a:cs typeface="Arial" panose="020B0604020202020204" pitchFamily="34" charset="0"/>
              </a:endParaRPr>
            </a:p>
          </p:txBody>
        </p:sp>
      </p:grpSp>
      <p:cxnSp>
        <p:nvCxnSpPr>
          <p:cNvPr id="14" name="Straight Connector 13"/>
          <p:cNvCxnSpPr/>
          <p:nvPr/>
        </p:nvCxnSpPr>
        <p:spPr>
          <a:xfrm>
            <a:off x="4421410" y="3283230"/>
            <a:ext cx="0" cy="2701197"/>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a:off x="8005792" y="3268717"/>
            <a:ext cx="0" cy="2701197"/>
          </a:xfrm>
          <a:prstGeom prst="line">
            <a:avLst/>
          </a:prstGeom>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7737245" y="2306319"/>
            <a:ext cx="2826887" cy="3890927"/>
          </a:xfrm>
          <a:prstGeom prst="ellipse">
            <a:avLst/>
          </a:prstGeom>
          <a:noFill/>
          <a:ln w="1079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59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16" presetClass="entr" presetSubtype="26" fill="hold" grpId="0" nodeType="withEffect" nodePh="1">
                                  <p:stCondLst>
                                    <p:cond delay="0"/>
                                  </p:stCondLst>
                                  <p:endCondLst>
                                    <p:cond evt="begin" delay="0">
                                      <p:tn val="10"/>
                                    </p:cond>
                                  </p:end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barn(inHorizontal)">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ox(in)">
                                      <p:cBhvr>
                                        <p:cTn id="17" dur="500"/>
                                        <p:tgtEl>
                                          <p:spTgt spid="38"/>
                                        </p:tgtEl>
                                      </p:cBhvr>
                                    </p:animEffect>
                                  </p:childTnLst>
                                </p:cTn>
                              </p:par>
                              <p:par>
                                <p:cTn id="18" presetID="22" presetClass="entr" presetSubtype="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strips(downLeft)">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barn(in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strips(down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Horizont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000" fill="hold"/>
                                        <p:tgtEl>
                                          <p:spTgt spid="15"/>
                                        </p:tgtEl>
                                        <p:attrNameLst>
                                          <p:attrName>ppt_w</p:attrName>
                                        </p:attrNameLst>
                                      </p:cBhvr>
                                      <p:tavLst>
                                        <p:tav tm="0">
                                          <p:val>
                                            <p:fltVal val="0"/>
                                          </p:val>
                                        </p:tav>
                                        <p:tav tm="100000">
                                          <p:val>
                                            <p:strVal val="#ppt_w"/>
                                          </p:val>
                                        </p:tav>
                                      </p:tavLst>
                                    </p:anim>
                                    <p:anim calcmode="lin" valueType="num">
                                      <p:cBhvr>
                                        <p:cTn id="59" dur="1000" fill="hold"/>
                                        <p:tgtEl>
                                          <p:spTgt spid="15"/>
                                        </p:tgtEl>
                                        <p:attrNameLst>
                                          <p:attrName>ppt_h</p:attrName>
                                        </p:attrNameLst>
                                      </p:cBhvr>
                                      <p:tavLst>
                                        <p:tav tm="0">
                                          <p:val>
                                            <p:fltVal val="0"/>
                                          </p:val>
                                        </p:tav>
                                        <p:tav tm="100000">
                                          <p:val>
                                            <p:strVal val="#ppt_h"/>
                                          </p:val>
                                        </p:tav>
                                      </p:tavLst>
                                    </p:anim>
                                    <p:anim calcmode="lin" valueType="num">
                                      <p:cBhvr>
                                        <p:cTn id="60" dur="1000" fill="hold"/>
                                        <p:tgtEl>
                                          <p:spTgt spid="15"/>
                                        </p:tgtEl>
                                        <p:attrNameLst>
                                          <p:attrName>style.rotation</p:attrName>
                                        </p:attrNameLst>
                                      </p:cBhvr>
                                      <p:tavLst>
                                        <p:tav tm="0">
                                          <p:val>
                                            <p:fltVal val="90"/>
                                          </p:val>
                                        </p:tav>
                                        <p:tav tm="100000">
                                          <p:val>
                                            <p:fltVal val="0"/>
                                          </p:val>
                                        </p:tav>
                                      </p:tavLst>
                                    </p:anim>
                                    <p:animEffect transition="in" filter="fade">
                                      <p:cBhvr>
                                        <p:cTn id="6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9" grpId="0"/>
      <p:bldP spid="40" grpId="0"/>
      <p:bldP spid="41" grpId="0"/>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078801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Khởi</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a:p>
            <a:pPr algn="ct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động</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20168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40613" y="-2705102"/>
            <a:ext cx="6858000" cy="12268204"/>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4">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Luyện</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Tập</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0">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2095960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6"/>
          <p:cNvSpPr txBox="1">
            <a:spLocks noChangeArrowheads="1"/>
          </p:cNvSpPr>
          <p:nvPr/>
        </p:nvSpPr>
        <p:spPr bwMode="auto">
          <a:xfrm>
            <a:off x="619105" y="2068134"/>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69180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7379" y="1289756"/>
            <a:ext cx="11265840" cy="1861226"/>
            <a:chOff x="637379" y="1289756"/>
            <a:chExt cx="11265840" cy="1861226"/>
          </a:xfrm>
        </p:grpSpPr>
        <p:sp>
          <p:nvSpPr>
            <p:cNvPr id="12" name="Rectangle 11">
              <a:extLst>
                <a:ext uri="{FF2B5EF4-FFF2-40B4-BE49-F238E27FC236}">
                  <a16:creationId xmlns:a16="http://schemas.microsoft.com/office/drawing/2014/main" id="{DD6BE88F-6EBA-4487-A0E4-BE8885AE8BFB}"/>
                </a:ext>
              </a:extLst>
            </p:cNvPr>
            <p:cNvSpPr/>
            <p:nvPr/>
          </p:nvSpPr>
          <p:spPr>
            <a:xfrm>
              <a:off x="3025793" y="1289756"/>
              <a:ext cx="8877426" cy="1229684"/>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6BE88F-6EBA-4487-A0E4-BE8885AE8BFB}"/>
                </a:ext>
              </a:extLst>
            </p:cNvPr>
            <p:cNvSpPr/>
            <p:nvPr/>
          </p:nvSpPr>
          <p:spPr>
            <a:xfrm>
              <a:off x="637379" y="2408955"/>
              <a:ext cx="39917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6BE88F-6EBA-4487-A0E4-BE8885AE8BFB}"/>
                </a:ext>
              </a:extLst>
            </p:cNvPr>
            <p:cNvSpPr/>
            <p:nvPr/>
          </p:nvSpPr>
          <p:spPr>
            <a:xfrm>
              <a:off x="637379" y="1904598"/>
              <a:ext cx="3839371" cy="742027"/>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37379" y="97046"/>
            <a:ext cx="11265841" cy="1829606"/>
            <a:chOff x="430986" y="2068134"/>
            <a:chExt cx="11265841" cy="1829606"/>
          </a:xfrm>
        </p:grpSpPr>
        <p:sp>
          <p:nvSpPr>
            <p:cNvPr id="9" name="Rectangle 8">
              <a:extLst>
                <a:ext uri="{FF2B5EF4-FFF2-40B4-BE49-F238E27FC236}">
                  <a16:creationId xmlns:a16="http://schemas.microsoft.com/office/drawing/2014/main" id="{787594E0-F7DC-4043-93C3-814A5B015D4D}"/>
                </a:ext>
              </a:extLst>
            </p:cNvPr>
            <p:cNvSpPr/>
            <p:nvPr/>
          </p:nvSpPr>
          <p:spPr>
            <a:xfrm>
              <a:off x="1141535" y="2068134"/>
              <a:ext cx="10555292"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7594E0-F7DC-4043-93C3-814A5B015D4D}"/>
                </a:ext>
              </a:extLst>
            </p:cNvPr>
            <p:cNvSpPr/>
            <p:nvPr/>
          </p:nvSpPr>
          <p:spPr>
            <a:xfrm>
              <a:off x="430987" y="2068134"/>
              <a:ext cx="11265839" cy="13465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7594E0-F7DC-4043-93C3-814A5B015D4D}"/>
                </a:ext>
              </a:extLst>
            </p:cNvPr>
            <p:cNvSpPr/>
            <p:nvPr/>
          </p:nvSpPr>
          <p:spPr>
            <a:xfrm>
              <a:off x="430986" y="3233203"/>
              <a:ext cx="2388414" cy="6645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38452737"/>
              </p:ext>
            </p:extLst>
          </p:nvPr>
        </p:nvGraphicFramePr>
        <p:xfrm>
          <a:off x="958848" y="3695869"/>
          <a:ext cx="10419276" cy="3055425"/>
        </p:xfrm>
        <a:graphic>
          <a:graphicData uri="http://schemas.openxmlformats.org/drawingml/2006/table">
            <a:tbl>
              <a:tblPr firstRow="1" bandRow="1">
                <a:tableStyleId>{C4B1156A-380E-4F78-BDF5-A606A8083BF9}</a:tableStyleId>
              </a:tblPr>
              <a:tblGrid>
                <a:gridCol w="4595253">
                  <a:extLst>
                    <a:ext uri="{9D8B030D-6E8A-4147-A177-3AD203B41FA5}">
                      <a16:colId xmlns:a16="http://schemas.microsoft.com/office/drawing/2014/main" val="721016292"/>
                    </a:ext>
                  </a:extLst>
                </a:gridCol>
                <a:gridCol w="5824023">
                  <a:extLst>
                    <a:ext uri="{9D8B030D-6E8A-4147-A177-3AD203B41FA5}">
                      <a16:colId xmlns:a16="http://schemas.microsoft.com/office/drawing/2014/main" val="2503320349"/>
                    </a:ext>
                  </a:extLst>
                </a:gridCol>
              </a:tblGrid>
              <a:tr h="666447">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11650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1223889">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1944159" y="4706679"/>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Thì</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chế</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tạo</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6002929" y="4358932"/>
            <a:ext cx="4910542" cy="1200329"/>
          </a:xfrm>
          <a:prstGeom prst="rect">
            <a:avLst/>
          </a:prstGeom>
          <a:noFill/>
        </p:spPr>
        <p:txBody>
          <a:bodyPr wrap="square" lIns="91440" tIns="45720" rIns="91440" bIns="45720">
            <a:spAutoFit/>
          </a:bodyPr>
          <a:lstStyle/>
          <a:p>
            <a:pPr algn="ctr"/>
            <a:r>
              <a:rPr lang="vi-VN" sz="3600" dirty="0">
                <a:solidFill>
                  <a:srgbClr val="002060"/>
                </a:solidFill>
              </a:rPr>
              <a:t>Câu giới thiệu về chiếc máy cộng trừ</a:t>
            </a:r>
          </a:p>
        </p:txBody>
      </p:sp>
      <p:sp>
        <p:nvSpPr>
          <p:cNvPr id="5" name="Text Box 6"/>
          <p:cNvSpPr txBox="1">
            <a:spLocks noChangeArrowheads="1"/>
          </p:cNvSpPr>
          <p:nvPr/>
        </p:nvSpPr>
        <p:spPr bwMode="auto">
          <a:xfrm>
            <a:off x="825498" y="247650"/>
            <a:ext cx="11077722" cy="3354765"/>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a. </a:t>
            </a:r>
            <a:r>
              <a:rPr lang="en-US" sz="3600" dirty="0" err="1">
                <a:latin typeface="UTM Avo" panose="02040603050506020204" pitchFamily="18" charset="0"/>
                <a:cs typeface="Times New Roman" pitchFamily="18" charset="0"/>
              </a:rPr>
              <a:t>Thì</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một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thứ</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cộng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trừ</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mà</a:t>
            </a:r>
            <a:r>
              <a:rPr lang="en-US" sz="3600" dirty="0">
                <a:latin typeface="UTM Avo" panose="02040603050506020204" pitchFamily="18" charset="0"/>
                <a:cs typeface="Times New Roman" pitchFamily="18" charset="0"/>
              </a:rPr>
              <a:t> Pa- </a:t>
            </a:r>
            <a:r>
              <a:rPr lang="en-US" sz="3600" dirty="0" err="1">
                <a:latin typeface="UTM Avo" panose="02040603050506020204" pitchFamily="18" charset="0"/>
                <a:cs typeface="Times New Roman" pitchFamily="18" charset="0"/>
              </a:rPr>
              <a:t>xcan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tình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cảm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người</a:t>
            </a:r>
            <a:r>
              <a:rPr lang="en-US" sz="3600" dirty="0">
                <a:latin typeface="UTM Avo" panose="02040603050506020204" pitchFamily="18" charset="0"/>
                <a:cs typeface="Times New Roman" pitchFamily="18" charset="0"/>
              </a:rPr>
              <a:t> con </a:t>
            </a:r>
            <a:r>
              <a:rPr lang="en-US" sz="3600" dirty="0" err="1">
                <a:latin typeface="UTM Avo" panose="02040603050506020204" pitchFamily="18" charset="0"/>
                <a:cs typeface="Times New Roman" pitchFamily="18" charset="0"/>
              </a:rPr>
              <a:t>vào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việc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tạo</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thế</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giới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tổ</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tiên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những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chiếc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máy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tính</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tử</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hiện</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đại</a:t>
            </a:r>
            <a:r>
              <a:rPr lang="en-US" sz="3600" dirty="0">
                <a:latin typeface="UTM Avo" panose="02040603050506020204" pitchFamily="18" charset="0"/>
                <a:cs typeface="Times New Roman" pitchFamily="18" charset="0"/>
              </a:rPr>
              <a:t>. </a:t>
            </a:r>
          </a:p>
          <a:p>
            <a:pPr algn="just"/>
            <a:r>
              <a:rPr lang="en-US" sz="3200" dirty="0">
                <a:latin typeface="UTM Avo" panose="02040603050506020204" pitchFamily="18" charset="0"/>
                <a:cs typeface="Times New Roman" pitchFamily="18" charset="0"/>
              </a:rPr>
              <a:t>					</a:t>
            </a:r>
            <a:r>
              <a:rPr lang="en-US" dirty="0">
                <a:latin typeface="UTM Avo" panose="02040603050506020204" pitchFamily="18" charset="0"/>
                <a:cs typeface="Times New Roman" pitchFamily="18" charset="0"/>
              </a:rPr>
              <a:t>Theo </a:t>
            </a:r>
            <a:r>
              <a:rPr lang="en-US" b="1" dirty="0">
                <a:latin typeface="UTM Avo" panose="02040603050506020204" pitchFamily="18" charset="0"/>
                <a:cs typeface="Times New Roman" pitchFamily="18" charset="0"/>
              </a:rPr>
              <a:t>LÊ NGUYÊN LONG, PHẠM NGỌC TOÀN</a:t>
            </a:r>
          </a:p>
        </p:txBody>
      </p:sp>
      <p:sp>
        <p:nvSpPr>
          <p:cNvPr id="6" name="Rectangle 5">
            <a:extLst>
              <a:ext uri="{FF2B5EF4-FFF2-40B4-BE49-F238E27FC236}">
                <a16:creationId xmlns:a16="http://schemas.microsoft.com/office/drawing/2014/main" id="{24ADFE90-F0AD-4DA3-A0A0-6DC240B082F1}"/>
              </a:ext>
            </a:extLst>
          </p:cNvPr>
          <p:cNvSpPr/>
          <p:nvPr/>
        </p:nvSpPr>
        <p:spPr>
          <a:xfrm>
            <a:off x="-1944159" y="5876791"/>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Đó</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chính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hiện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đại</a:t>
            </a:r>
            <a:r>
              <a:rPr lang="en-US" sz="2800" dirty="0">
                <a:latin typeface="UTM Avo" panose="02040603050506020204" pitchFamily="18" charset="0"/>
                <a:cs typeface="Times New Roman" pitchFamily="18" charset="0"/>
              </a:rPr>
              <a:t>. </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84353" y="5535361"/>
            <a:ext cx="5693771" cy="1200329"/>
          </a:xfrm>
          <a:prstGeom prst="rect">
            <a:avLst/>
          </a:prstGeom>
          <a:noFill/>
        </p:spPr>
        <p:txBody>
          <a:bodyPr wrap="square" lIns="91440" tIns="45720" rIns="91440" bIns="45720">
            <a:spAutoFit/>
          </a:bodyPr>
          <a:lstStyle/>
          <a:p>
            <a:pPr algn="ctr"/>
            <a:r>
              <a:rPr lang="vi-VN" sz="3600" dirty="0">
                <a:solidFill>
                  <a:srgbClr val="002060"/>
                </a:solidFill>
              </a:rPr>
              <a:t>Câu nêu nhận định về giá trị của chiếc máy đầu tiên</a:t>
            </a:r>
          </a:p>
        </p:txBody>
      </p:sp>
    </p:spTree>
    <p:extLst>
      <p:ext uri="{BB962C8B-B14F-4D97-AF65-F5344CB8AC3E}">
        <p14:creationId xmlns:p14="http://schemas.microsoft.com/office/powerpoint/2010/main" val="24737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accel="20000" decel="80000" fill="hold" grpId="0" nodeType="clickEffect">
                                      <p:stCondLst>
                                        <p:cond delay="0"/>
                                      </p:stCondLst>
                                      <p:iterate type="wd">
                                        <p:tmPct val="30000"/>
                                      </p:iterate>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accel="20000" decel="80000" fill="hold" grpId="0" nodeType="clickEffect">
                                      <p:stCondLst>
                                        <p:cond delay="0"/>
                                      </p:stCondLst>
                                      <p:iterate type="wd">
                                        <p:tmPct val="30000"/>
                                      </p:iterate>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8" name="Text Box 4"/>
          <p:cNvSpPr txBox="1">
            <a:spLocks noChangeArrowheads="1"/>
          </p:cNvSpPr>
          <p:nvPr/>
        </p:nvSpPr>
        <p:spPr bwMode="auto">
          <a:xfrm>
            <a:off x="1544791" y="2909595"/>
            <a:ext cx="11501582" cy="2554545"/>
          </a:xfrm>
          <a:prstGeom prst="rect">
            <a:avLst/>
          </a:prstGeom>
          <a:noFill/>
          <a:ln w="9525">
            <a:noFill/>
            <a:miter lim="800000"/>
            <a:headEnd/>
            <a:tailEnd/>
          </a:ln>
        </p:spPr>
        <p:txBody>
          <a:bodyPr wrap="square">
            <a:spAutoFit/>
          </a:bodyPr>
          <a:lstStyle/>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Lá</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Bà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tính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nhẩm</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Mẹ</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ơi</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đất</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Mười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ngón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tay</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lặn</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rồi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trăng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mọc</a:t>
            </a:r>
            <a:r>
              <a:rPr lang="en-US" sz="3200" dirty="0">
                <a:latin typeface="UTM Avo" panose="02040603050506020204" pitchFamily="18" charset="0"/>
                <a:cs typeface="Times New Roman" pitchFamily="18" charset="0"/>
              </a:rPr>
              <a:t>       - Con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lớp</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tới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trường</a:t>
            </a:r>
            <a:endParaRPr lang="en-US" sz="3200" dirty="0">
              <a:latin typeface="UTM Avo" panose="02040603050506020204" pitchFamily="18" charset="0"/>
              <a:cs typeface="Times New Roman" pitchFamily="18" charset="0"/>
            </a:endParaRPr>
          </a:p>
          <a:p>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của</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bầu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trời</a:t>
            </a:r>
            <a:r>
              <a:rPr lang="en-US" sz="3200" dirty="0">
                <a:latin typeface="UTM Avo" panose="02040603050506020204" pitchFamily="18" charset="0"/>
                <a:cs typeface="Times New Roman" pitchFamily="18" charset="0"/>
              </a:rPr>
              <a:t> .             </a:t>
            </a:r>
            <a:r>
              <a:rPr lang="en-US" sz="3200" dirty="0" err="1">
                <a:latin typeface="UTM Avo" panose="02040603050506020204" pitchFamily="18" charset="0"/>
                <a:cs typeface="Times New Roman" pitchFamily="18" charset="0"/>
              </a:rPr>
              <a:t>Lịch</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lại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là</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trang</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sách</a:t>
            </a:r>
            <a:r>
              <a:rPr lang="en-US" sz="3200" dirty="0">
                <a:latin typeface="UTM Avo" panose="02040603050506020204" pitchFamily="18" charset="0"/>
                <a:cs typeface="Times New Roman" pitchFamily="18" charset="0"/>
              </a:rPr>
              <a:t>.</a:t>
            </a:r>
          </a:p>
          <a:p>
            <a:r>
              <a:rPr lang="en-US" sz="32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NGUYỄN HƯNG HẢI</a:t>
            </a:r>
          </a:p>
        </p:txBody>
      </p:sp>
      <p:sp>
        <p:nvSpPr>
          <p:cNvPr id="30" name="Text Box 4"/>
          <p:cNvSpPr txBox="1">
            <a:spLocks noChangeArrowheads="1"/>
          </p:cNvSpPr>
          <p:nvPr/>
        </p:nvSpPr>
        <p:spPr bwMode="auto">
          <a:xfrm>
            <a:off x="883040" y="2140154"/>
            <a:ext cx="5717310" cy="769441"/>
          </a:xfrm>
          <a:prstGeom prst="rect">
            <a:avLst/>
          </a:prstGeom>
          <a:noFill/>
          <a:ln w="9525">
            <a:noFill/>
            <a:miter lim="800000"/>
            <a:headEnd/>
            <a:tailEnd/>
          </a:ln>
        </p:spPr>
        <p:txBody>
          <a:bodyPr wrap="square">
            <a:spAutoFit/>
          </a:bodyPr>
          <a:lstStyle/>
          <a:p>
            <a:r>
              <a:rPr lang="en-US" sz="4400" b="1" dirty="0">
                <a:solidFill>
                  <a:srgbClr val="7030A0"/>
                </a:solidFill>
                <a:latin typeface="UTM Avo" panose="02040603050506020204" pitchFamily="18" charset="0"/>
              </a:rPr>
              <a:t>b.		</a:t>
            </a:r>
            <a:r>
              <a:rPr lang="en-US" sz="4400" b="1" dirty="0" err="1">
                <a:solidFill>
                  <a:srgbClr val="7030A0"/>
                </a:solidFill>
                <a:latin typeface="UTM Avo" panose="02040603050506020204" pitchFamily="18" charset="0"/>
              </a:rPr>
              <a:t>Lịch</a:t>
            </a:r>
            <a:endParaRPr lang="en-US" sz="4400" b="1" dirty="0">
              <a:solidFill>
                <a:srgbClr val="7030A0"/>
              </a:solidFill>
              <a:latin typeface="UTM Avo" panose="02040603050506020204" pitchFamily="18" charset="0"/>
            </a:endParaRPr>
          </a:p>
        </p:txBody>
      </p:sp>
    </p:spTree>
    <p:extLst>
      <p:ext uri="{BB962C8B-B14F-4D97-AF65-F5344CB8AC3E}">
        <p14:creationId xmlns:p14="http://schemas.microsoft.com/office/powerpoint/2010/main" val="156942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3121291054"/>
              </p:ext>
            </p:extLst>
          </p:nvPr>
        </p:nvGraphicFramePr>
        <p:xfrm>
          <a:off x="574286" y="2335605"/>
          <a:ext cx="11258550" cy="4433183"/>
        </p:xfrm>
        <a:graphic>
          <a:graphicData uri="http://schemas.openxmlformats.org/drawingml/2006/table">
            <a:tbl>
              <a:tblPr firstRow="1" bandRow="1">
                <a:tableStyleId>{C4B1156A-380E-4F78-BDF5-A606A8083BF9}</a:tableStyleId>
              </a:tblPr>
              <a:tblGrid>
                <a:gridCol w="4965401">
                  <a:extLst>
                    <a:ext uri="{9D8B030D-6E8A-4147-A177-3AD203B41FA5}">
                      <a16:colId xmlns:a16="http://schemas.microsoft.com/office/drawing/2014/main" val="721016292"/>
                    </a:ext>
                  </a:extLst>
                </a:gridCol>
                <a:gridCol w="6293149">
                  <a:extLst>
                    <a:ext uri="{9D8B030D-6E8A-4147-A177-3AD203B41FA5}">
                      <a16:colId xmlns:a16="http://schemas.microsoft.com/office/drawing/2014/main" val="2503320349"/>
                    </a:ext>
                  </a:extLst>
                </a:gridCol>
              </a:tblGrid>
              <a:tr h="545845">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501695">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3657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1073041">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835735339"/>
                  </a:ext>
                </a:extLst>
              </a:tr>
              <a:tr h="774642">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783372515"/>
                  </a:ext>
                </a:extLst>
              </a:tr>
              <a:tr h="901388">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350047"/>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665378" y="2901679"/>
            <a:ext cx="4347621"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24ADFE90-F0AD-4DA3-A0A0-6DC240B082F1}"/>
              </a:ext>
            </a:extLst>
          </p:cNvPr>
          <p:cNvSpPr/>
          <p:nvPr/>
        </p:nvSpPr>
        <p:spPr>
          <a:xfrm>
            <a:off x="-2571731" y="3429105"/>
            <a:ext cx="10402359" cy="523220"/>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6B7430B8-6E47-4804-8726-7E2226E14442}"/>
              </a:ext>
            </a:extLst>
          </p:cNvPr>
          <p:cNvSpPr/>
          <p:nvPr/>
        </p:nvSpPr>
        <p:spPr>
          <a:xfrm>
            <a:off x="5673841" y="3339093"/>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16" name="Text Box 4"/>
          <p:cNvSpPr txBox="1">
            <a:spLocks noChangeArrowheads="1"/>
          </p:cNvSpPr>
          <p:nvPr/>
        </p:nvSpPr>
        <p:spPr bwMode="auto">
          <a:xfrm>
            <a:off x="1313720" y="115365"/>
            <a:ext cx="11501582" cy="2246769"/>
          </a:xfrm>
          <a:prstGeom prst="rect">
            <a:avLst/>
          </a:prstGeom>
          <a:noFill/>
          <a:ln w="9525">
            <a:noFill/>
            <a:miter lim="800000"/>
            <a:headEnd/>
            <a:tailEnd/>
          </a:ln>
        </p:spPr>
        <p:txBody>
          <a:bodyPr wrap="square">
            <a:spAutoFit/>
          </a:bodyPr>
          <a:lstStyle/>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Lá</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Bà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tính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nhẩm</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Mẹ</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ơi</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đất</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Mười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ngón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tay</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r>
              <a:rPr lang="en-US" sz="2800" dirty="0">
                <a:latin typeface="UTM Avo" panose="02040603050506020204" pitchFamily="18" charset="0"/>
                <a:cs typeface="Times New Roman" pitchFamily="18" charset="0"/>
              </a:rPr>
              <a:t>             - Con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lớp</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tới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trường</a:t>
            </a:r>
            <a:endParaRPr lang="en-US" sz="2800" dirty="0">
              <a:latin typeface="UTM Avo" panose="02040603050506020204" pitchFamily="18" charset="0"/>
              <a:cs typeface="Times New Roman" pitchFamily="18" charset="0"/>
            </a:endParaRPr>
          </a:p>
          <a:p>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 .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trang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sách</a:t>
            </a:r>
            <a:r>
              <a:rPr lang="en-US" sz="2800" dirty="0">
                <a:latin typeface="UTM Avo" panose="02040603050506020204" pitchFamily="18" charset="0"/>
                <a:cs typeface="Times New Roman" pitchFamily="18" charset="0"/>
              </a:rPr>
              <a:t>.</a:t>
            </a:r>
          </a:p>
          <a:p>
            <a:r>
              <a:rPr lang="en-US" sz="2800" dirty="0">
                <a:latin typeface="UTM Avo" panose="02040603050506020204" pitchFamily="18" charset="0"/>
                <a:cs typeface="Times New Roman" pitchFamily="18" charset="0"/>
              </a:rPr>
              <a:t>                                                                   </a:t>
            </a:r>
            <a:r>
              <a:rPr lang="en-US" sz="2000" b="1" dirty="0">
                <a:latin typeface="UTM Avo" panose="02040603050506020204" pitchFamily="18" charset="0"/>
                <a:cs typeface="Times New Roman" pitchFamily="18" charset="0"/>
              </a:rPr>
              <a:t>NGUYỄN HƯNG HẢI</a:t>
            </a:r>
          </a:p>
        </p:txBody>
      </p:sp>
      <p:sp>
        <p:nvSpPr>
          <p:cNvPr id="20" name="Text Box 4"/>
          <p:cNvSpPr txBox="1">
            <a:spLocks noChangeArrowheads="1"/>
          </p:cNvSpPr>
          <p:nvPr/>
        </p:nvSpPr>
        <p:spPr bwMode="auto">
          <a:xfrm>
            <a:off x="474043" y="42605"/>
            <a:ext cx="771420" cy="1569660"/>
          </a:xfrm>
          <a:prstGeom prst="rect">
            <a:avLst/>
          </a:prstGeom>
          <a:noFill/>
          <a:ln w="9525">
            <a:noFill/>
            <a:miter lim="800000"/>
            <a:headEnd/>
            <a:tailEnd/>
          </a:ln>
        </p:spPr>
        <p:txBody>
          <a:bodyPr wrap="square">
            <a:spAutoFit/>
          </a:bodyPr>
          <a:lstStyle/>
          <a:p>
            <a:r>
              <a:rPr lang="en-US" sz="3200" b="1" dirty="0">
                <a:solidFill>
                  <a:srgbClr val="7030A0"/>
                </a:solidFill>
                <a:latin typeface="UTM Avo" panose="02040603050506020204" pitchFamily="18" charset="0"/>
              </a:rPr>
              <a:t>b.		</a:t>
            </a:r>
          </a:p>
        </p:txBody>
      </p:sp>
      <p:sp>
        <p:nvSpPr>
          <p:cNvPr id="21" name="Rectangle 20">
            <a:extLst>
              <a:ext uri="{FF2B5EF4-FFF2-40B4-BE49-F238E27FC236}">
                <a16:creationId xmlns:a16="http://schemas.microsoft.com/office/drawing/2014/main" id="{6B7430B8-6E47-4804-8726-7E2226E14442}"/>
              </a:ext>
            </a:extLst>
          </p:cNvPr>
          <p:cNvSpPr/>
          <p:nvPr/>
        </p:nvSpPr>
        <p:spPr>
          <a:xfrm>
            <a:off x="5689080" y="2815151"/>
            <a:ext cx="5693771"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a:t>
            </a:r>
          </a:p>
        </p:txBody>
      </p:sp>
      <p:sp>
        <p:nvSpPr>
          <p:cNvPr id="22" name="Rectangle 21">
            <a:extLst>
              <a:ext uri="{FF2B5EF4-FFF2-40B4-BE49-F238E27FC236}">
                <a16:creationId xmlns:a16="http://schemas.microsoft.com/office/drawing/2014/main" id="{6B7430B8-6E47-4804-8726-7E2226E14442}"/>
              </a:ext>
            </a:extLst>
          </p:cNvPr>
          <p:cNvSpPr/>
          <p:nvPr/>
        </p:nvSpPr>
        <p:spPr>
          <a:xfrm>
            <a:off x="5673841" y="416595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đêm</a:t>
            </a:r>
            <a:r>
              <a:rPr lang="en-US" sz="3200" dirty="0">
                <a:solidFill>
                  <a:srgbClr val="FF0000"/>
                </a:solidFill>
                <a:latin typeface="Times New Roman" pitchFamily="18" charset="0"/>
                <a:cs typeface="Times New Roman" pitchFamily="18" charset="0"/>
              </a:rPr>
              <a:t>)</a:t>
            </a:r>
          </a:p>
        </p:txBody>
      </p:sp>
      <p:sp>
        <p:nvSpPr>
          <p:cNvPr id="23" name="Rectangle 22">
            <a:extLst>
              <a:ext uri="{FF2B5EF4-FFF2-40B4-BE49-F238E27FC236}">
                <a16:creationId xmlns:a16="http://schemas.microsoft.com/office/drawing/2014/main" id="{24ADFE90-F0AD-4DA3-A0A0-6DC240B082F1}"/>
              </a:ext>
            </a:extLst>
          </p:cNvPr>
          <p:cNvSpPr/>
          <p:nvPr/>
        </p:nvSpPr>
        <p:spPr>
          <a:xfrm>
            <a:off x="-408180" y="4014492"/>
            <a:ext cx="6828086"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lặn</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rồi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trăng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mọc</a:t>
            </a:r>
            <a:endParaRPr lang="en-US" sz="2800" dirty="0">
              <a:latin typeface="UTM Avo" panose="02040603050506020204" pitchFamily="18" charset="0"/>
              <a:cs typeface="Times New Roman" pitchFamily="18" charset="0"/>
            </a:endParaRPr>
          </a:p>
          <a:p>
            <a:pPr algn="ct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lịch</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bầu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trời</a:t>
            </a:r>
            <a:r>
              <a:rPr lang="en-US" sz="2800" dirty="0">
                <a:latin typeface="UTM Avo" panose="02040603050506020204" pitchFamily="18" charset="0"/>
                <a:cs typeface="Times New Roman" pitchFamily="18" charset="0"/>
              </a:rPr>
              <a:t>.</a:t>
            </a:r>
          </a:p>
        </p:txBody>
      </p:sp>
      <p:sp>
        <p:nvSpPr>
          <p:cNvPr id="24" name="Rectangle 23">
            <a:extLst>
              <a:ext uri="{FF2B5EF4-FFF2-40B4-BE49-F238E27FC236}">
                <a16:creationId xmlns:a16="http://schemas.microsoft.com/office/drawing/2014/main" id="{24ADFE90-F0AD-4DA3-A0A0-6DC240B082F1}"/>
              </a:ext>
            </a:extLst>
          </p:cNvPr>
          <p:cNvSpPr/>
          <p:nvPr/>
        </p:nvSpPr>
        <p:spPr>
          <a:xfrm>
            <a:off x="-2656894" y="5168888"/>
            <a:ext cx="10402359" cy="523220"/>
          </a:xfrm>
          <a:prstGeom prst="rect">
            <a:avLst/>
          </a:prstGeom>
          <a:noFill/>
        </p:spPr>
        <p:txBody>
          <a:bodyPr wrap="square" lIns="91440" tIns="45720" rIns="91440" bIns="45720">
            <a:spAutoFit/>
          </a:bodyPr>
          <a:lstStyle/>
          <a:p>
            <a:pPr algn="ctr"/>
            <a:r>
              <a:rPr lang="vi-VN" sz="2800" dirty="0">
                <a:latin typeface="UTM Avo" panose="02040603050506020204" pitchFamily="18" charset="0"/>
                <a:cs typeface="Times New Roman" pitchFamily="18" charset="0"/>
              </a:rPr>
              <a:t>Mười ngón tay là lịch</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id="{24ADFE90-F0AD-4DA3-A0A0-6DC240B082F1}"/>
              </a:ext>
            </a:extLst>
          </p:cNvPr>
          <p:cNvSpPr/>
          <p:nvPr/>
        </p:nvSpPr>
        <p:spPr>
          <a:xfrm>
            <a:off x="-2651049" y="6074384"/>
            <a:ext cx="10402359" cy="523220"/>
          </a:xfrm>
          <a:prstGeom prst="rect">
            <a:avLst/>
          </a:prstGeom>
          <a:noFill/>
        </p:spPr>
        <p:txBody>
          <a:bodyPr wrap="square" lIns="91440" tIns="45720" rIns="91440" bIns="45720">
            <a:spAutoFit/>
          </a:bodyPr>
          <a:lstStyle/>
          <a:p>
            <a:pPr algn="ctr"/>
            <a:r>
              <a:rPr lang="fr-FR" sz="2800" dirty="0" err="1">
                <a:latin typeface="UTM Avo" panose="02040603050506020204" pitchFamily="18" charset="0"/>
                <a:cs typeface="Times New Roman" pitchFamily="18" charset="0"/>
              </a:rPr>
              <a:t>Lịch</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lại</a:t>
            </a:r>
            <a:r>
              <a:rPr lang="fr-FR" sz="2800" dirty="0">
                <a:latin typeface="UTM Avo" panose="02040603050506020204" pitchFamily="18" charset="0"/>
                <a:cs typeface="Times New Roman" pitchFamily="18" charset="0"/>
              </a:rPr>
              <a:t> là </a:t>
            </a:r>
            <a:r>
              <a:rPr lang="fr-FR" sz="2800" dirty="0" err="1">
                <a:latin typeface="UTM Avo" panose="02040603050506020204" pitchFamily="18" charset="0"/>
                <a:cs typeface="Times New Roman" pitchFamily="18" charset="0"/>
              </a:rPr>
              <a:t>trang</a:t>
            </a:r>
            <a:r>
              <a:rPr lang="fr-FR" sz="2800" dirty="0">
                <a:latin typeface="UTM Avo" panose="02040603050506020204" pitchFamily="18" charset="0"/>
                <a:cs typeface="Times New Roman" pitchFamily="18" charset="0"/>
              </a:rPr>
              <a:t> </a:t>
            </a:r>
            <a:r>
              <a:rPr lang="fr-FR" sz="2800" dirty="0" err="1">
                <a:latin typeface="UTM Avo" panose="02040603050506020204" pitchFamily="18" charset="0"/>
                <a:cs typeface="Times New Roman" pitchFamily="18" charset="0"/>
              </a:rPr>
              <a:t>sách</a:t>
            </a:r>
            <a:r>
              <a:rPr lang="fr-FR" sz="2800" dirty="0">
                <a:latin typeface="UTM Avo" panose="02040603050506020204" pitchFamily="18" charset="0"/>
                <a:cs typeface="Times New Roman" pitchFamily="18" charset="0"/>
              </a:rPr>
              <a:t>.</a:t>
            </a:r>
          </a:p>
        </p:txBody>
      </p:sp>
      <p:sp>
        <p:nvSpPr>
          <p:cNvPr id="26" name="Rectangle 25">
            <a:extLst>
              <a:ext uri="{FF2B5EF4-FFF2-40B4-BE49-F238E27FC236}">
                <a16:creationId xmlns:a16="http://schemas.microsoft.com/office/drawing/2014/main" id="{6B7430B8-6E47-4804-8726-7E2226E14442}"/>
              </a:ext>
            </a:extLst>
          </p:cNvPr>
          <p:cNvSpPr/>
          <p:nvPr/>
        </p:nvSpPr>
        <p:spPr>
          <a:xfrm>
            <a:off x="5648433" y="5100010"/>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ngày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a:t>
            </a:r>
          </a:p>
        </p:txBody>
      </p:sp>
      <p:sp>
        <p:nvSpPr>
          <p:cNvPr id="27" name="Rectangle 26">
            <a:extLst>
              <a:ext uri="{FF2B5EF4-FFF2-40B4-BE49-F238E27FC236}">
                <a16:creationId xmlns:a16="http://schemas.microsoft.com/office/drawing/2014/main" id="{6B7430B8-6E47-4804-8726-7E2226E14442}"/>
              </a:ext>
            </a:extLst>
          </p:cNvPr>
          <p:cNvSpPr/>
          <p:nvPr/>
        </p:nvSpPr>
        <p:spPr>
          <a:xfrm>
            <a:off x="5648433" y="5975638"/>
            <a:ext cx="6158995" cy="584775"/>
          </a:xfrm>
          <a:prstGeom prst="rect">
            <a:avLst/>
          </a:prstGeom>
          <a:noFill/>
        </p:spPr>
        <p:txBody>
          <a:bodyPr wrap="square" lIns="91440" tIns="45720" rIns="91440" bIns="45720">
            <a:spAutoFit/>
          </a:bodyPr>
          <a:lstStyle/>
          <a:p>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định</a:t>
            </a: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chỉ</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a:t>
            </a:r>
          </a:p>
        </p:txBody>
      </p:sp>
      <p:cxnSp>
        <p:nvCxnSpPr>
          <p:cNvPr id="14" name="Straight Connector 13"/>
          <p:cNvCxnSpPr/>
          <p:nvPr/>
        </p:nvCxnSpPr>
        <p:spPr>
          <a:xfrm>
            <a:off x="1580827" y="588936"/>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1580827" y="989309"/>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1580827" y="1423261"/>
            <a:ext cx="41082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1423261" y="1888211"/>
            <a:ext cx="317715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7046563" y="999642"/>
            <a:ext cx="372475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6922576" y="1888211"/>
            <a:ext cx="3848746"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8069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accel="56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 presetClass="entr" presetSubtype="4" accel="20000" decel="80000" fill="hold" grpId="0" nodeType="withEffect">
                                      <p:stCondLst>
                                        <p:cond delay="0"/>
                                      </p:stCondLst>
                                      <p:iterate type="wd">
                                        <p:tmPct val="30000"/>
                                      </p:iterate>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20000" decel="80000" fill="hold" grpId="0" nodeType="clickEffect">
                                      <p:stCondLst>
                                        <p:cond delay="0"/>
                                      </p:stCondLst>
                                      <p:iterate type="wd">
                                        <p:tmPct val="30000"/>
                                      </p:iterate>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 presetClass="entr" presetSubtype="4" accel="20000" decel="80000" fill="hold" grpId="0" nodeType="withEffect">
                                      <p:stCondLst>
                                        <p:cond delay="0"/>
                                      </p:stCondLst>
                                      <p:iterate type="wd">
                                        <p:tmPct val="30000"/>
                                      </p:iterate>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20000" decel="80000" fill="hold" grpId="0" nodeType="clickEffect">
                                      <p:stCondLst>
                                        <p:cond delay="0"/>
                                      </p:stCondLst>
                                      <p:iterate type="wd">
                                        <p:tmPct val="30000"/>
                                      </p:iterate>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par>
                                    <p:cTn id="44" presetID="22" presetClass="entr" presetSubtype="8"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par>
                              <p:cTn id="47" fill="hold">
                                <p:stCondLst>
                                  <p:cond delay="500"/>
                                </p:stCondLst>
                                <p:childTnLst>
                                  <p:par>
                                    <p:cTn id="48" presetID="2" presetClass="entr" presetSubtype="4" accel="20000" decel="80000" fill="hold" grpId="0" nodeType="afterEffect">
                                      <p:stCondLst>
                                        <p:cond delay="0"/>
                                      </p:stCondLst>
                                      <p:iterate type="wd">
                                        <p:tmPct val="30000"/>
                                      </p:iterate>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accel="20000" decel="80000" fill="hold" grpId="0" nodeType="clickEffect">
                                      <p:stCondLst>
                                        <p:cond delay="0"/>
                                      </p:stCondLst>
                                      <p:iterate type="wd">
                                        <p:tmPct val="30000"/>
                                      </p:iterate>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 presetClass="entr" presetSubtype="4" accel="20000" decel="80000" fill="hold" grpId="0" nodeType="withEffect">
                                      <p:stCondLst>
                                        <p:cond delay="0"/>
                                      </p:stCondLst>
                                      <p:iterate type="wd">
                                        <p:tmPct val="30000"/>
                                      </p:iterate>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accel="20000" decel="80000" fill="hold" grpId="0" nodeType="clickEffect">
                                      <p:stCondLst>
                                        <p:cond delay="0"/>
                                      </p:stCondLst>
                                      <p:iterate type="wd">
                                        <p:tmPct val="30000"/>
                                      </p:iterate>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2" presetClass="entr" presetSubtype="8"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left)">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accel="20000" decel="80000" fill="hold" grpId="0" nodeType="clickEffect">
                                      <p:stCondLst>
                                        <p:cond delay="0"/>
                                      </p:stCondLst>
                                      <p:iterate type="wd">
                                        <p:tmPct val="30000"/>
                                      </p:iterate>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1" grpId="0"/>
          <p:bldP spid="22" grpId="0"/>
          <p:bldP spid="23" grpId="0"/>
          <p:bldP spid="24" grpId="0"/>
          <p:bldP spid="25" grpId="0"/>
          <p:bldP spid="26" grpId="0"/>
          <p:bldP spid="2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33C1570-EFA5-4886-A9E5-B4540CB4AAF3}"/>
              </a:ext>
            </a:extLst>
          </p:cNvPr>
          <p:cNvSpPr/>
          <p:nvPr/>
        </p:nvSpPr>
        <p:spPr>
          <a:xfrm>
            <a:off x="883040" y="448071"/>
            <a:ext cx="10172700" cy="1469248"/>
          </a:xfrm>
          <a:prstGeom prst="rect">
            <a:avLst/>
          </a:prstGeom>
          <a:noFill/>
        </p:spPr>
        <p:txBody>
          <a:bodyPr wrap="square">
            <a:spAutoFit/>
          </a:bodyPr>
          <a:lstStyle/>
          <a:p>
            <a:pPr algn="just">
              <a:lnSpc>
                <a:spcPct val="150000"/>
              </a:lnSpc>
            </a:pPr>
            <a:r>
              <a:rPr lang="en-US" sz="3200" dirty="0">
                <a:solidFill>
                  <a:srgbClr val="C00000"/>
                </a:solidFill>
                <a:latin typeface="Tahoma" panose="020B0604030504040204" pitchFamily="34" charset="0"/>
                <a:ea typeface="Tahoma" panose="020B0604030504040204" pitchFamily="34" charset="0"/>
                <a:cs typeface="Tahoma" panose="020B0604030504040204" pitchFamily="34" charset="0"/>
              </a:rPr>
              <a:t>1.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Gạch dưới câu kể </a:t>
            </a:r>
            <a:r>
              <a:rPr lang="vi-VN" sz="3200" b="1" i="1" dirty="0">
                <a:solidFill>
                  <a:srgbClr val="C00000"/>
                </a:solidFill>
                <a:latin typeface="Tahoma" panose="020B0604030504040204" pitchFamily="34" charset="0"/>
                <a:ea typeface="Tahoma" panose="020B0604030504040204" pitchFamily="34" charset="0"/>
                <a:cs typeface="Tahoma" panose="020B0604030504040204" pitchFamily="34" charset="0"/>
              </a:rPr>
              <a:t>Ai là gì? </a:t>
            </a:r>
            <a:r>
              <a:rPr lang="vi-VN" sz="3200" dirty="0">
                <a:solidFill>
                  <a:srgbClr val="C00000"/>
                </a:solidFill>
                <a:latin typeface="Tahoma" panose="020B0604030504040204" pitchFamily="34" charset="0"/>
                <a:ea typeface="Tahoma" panose="020B0604030504040204" pitchFamily="34" charset="0"/>
                <a:cs typeface="Tahoma" panose="020B0604030504040204" pitchFamily="34" charset="0"/>
              </a:rPr>
              <a:t>trong các câu dưới đây. Nêu tác dụng của từng câu.</a:t>
            </a:r>
          </a:p>
        </p:txBody>
      </p:sp>
      <p:sp>
        <p:nvSpPr>
          <p:cNvPr id="27" name="Text Box 7"/>
          <p:cNvSpPr txBox="1">
            <a:spLocks noChangeArrowheads="1"/>
          </p:cNvSpPr>
          <p:nvPr/>
        </p:nvSpPr>
        <p:spPr bwMode="auto">
          <a:xfrm>
            <a:off x="5973235" y="9284970"/>
            <a:ext cx="184731" cy="369332"/>
          </a:xfrm>
          <a:prstGeom prst="rect">
            <a:avLst/>
          </a:prstGeom>
          <a:noFill/>
          <a:ln w="9525">
            <a:noFill/>
            <a:miter lim="800000"/>
            <a:headEnd/>
            <a:tailEnd/>
          </a:ln>
        </p:spPr>
        <p:txBody>
          <a:bodyPr wrap="none">
            <a:spAutoFit/>
          </a:bodyPr>
          <a:lstStyle/>
          <a:p>
            <a:endParaRPr lang="en-US"/>
          </a:p>
        </p:txBody>
      </p:sp>
      <p:sp>
        <p:nvSpPr>
          <p:cNvPr id="29" name="Text Box 8"/>
          <p:cNvSpPr txBox="1">
            <a:spLocks noChangeArrowheads="1"/>
          </p:cNvSpPr>
          <p:nvPr/>
        </p:nvSpPr>
        <p:spPr bwMode="auto">
          <a:xfrm>
            <a:off x="758042" y="2291755"/>
            <a:ext cx="11068197" cy="2431435"/>
          </a:xfrm>
          <a:prstGeom prst="rect">
            <a:avLst/>
          </a:prstGeom>
          <a:noFill/>
          <a:ln w="9525">
            <a:noFill/>
            <a:miter lim="800000"/>
            <a:headEnd/>
            <a:tailEnd/>
          </a:ln>
        </p:spPr>
        <p:txBody>
          <a:bodyPr wrap="square">
            <a:spAutoFit/>
          </a:bodyPr>
          <a:lstStyle/>
          <a:p>
            <a:pPr algn="just"/>
            <a:r>
              <a:rPr lang="en-US" sz="3200" b="1" dirty="0">
                <a:latin typeface="UTM Avo" panose="02040603050506020204" pitchFamily="18" charset="0"/>
                <a:cs typeface="Times New Roman" pitchFamily="18" charset="0"/>
              </a:rPr>
              <a:t>c</a:t>
            </a:r>
            <a:r>
              <a:rPr lang="en-US" sz="32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Sầu</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riêng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là</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loại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trái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quý</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miền</a:t>
            </a:r>
            <a:r>
              <a:rPr lang="en-US" sz="4000" dirty="0">
                <a:latin typeface="UTM Avo" panose="02040603050506020204" pitchFamily="18" charset="0"/>
                <a:cs typeface="Times New Roman" pitchFamily="18" charset="0"/>
              </a:rPr>
              <a:t> Nam. </a:t>
            </a:r>
            <a:r>
              <a:rPr lang="en-US" sz="4000" dirty="0" err="1">
                <a:latin typeface="UTM Avo" panose="02040603050506020204" pitchFamily="18" charset="0"/>
                <a:cs typeface="Times New Roman" pitchFamily="18" charset="0"/>
              </a:rPr>
              <a:t>Hương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vị</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của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nó</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hết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sức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đặc</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biệt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mùi</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thơm</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đậm</a:t>
            </a:r>
            <a:r>
              <a:rPr lang="en-US" sz="4000" dirty="0">
                <a:latin typeface="UTM Avo" panose="02040603050506020204" pitchFamily="18" charset="0"/>
                <a:cs typeface="Times New Roman" pitchFamily="18" charset="0"/>
              </a:rPr>
              <a:t>, bay </a:t>
            </a:r>
            <a:r>
              <a:rPr lang="en-US" sz="4000" dirty="0" err="1">
                <a:latin typeface="UTM Avo" panose="02040603050506020204" pitchFamily="18" charset="0"/>
                <a:cs typeface="Times New Roman" pitchFamily="18" charset="0"/>
              </a:rPr>
              <a:t>rất</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xa</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lâu</a:t>
            </a:r>
            <a:r>
              <a:rPr lang="en-US" sz="4000" dirty="0">
                <a:latin typeface="UTM Avo" panose="02040603050506020204" pitchFamily="18" charset="0"/>
                <a:cs typeface="Times New Roman" pitchFamily="18" charset="0"/>
              </a:rPr>
              <a:t> tan </a:t>
            </a:r>
            <a:r>
              <a:rPr lang="en-US" sz="4000" dirty="0" err="1">
                <a:latin typeface="UTM Avo" panose="02040603050506020204" pitchFamily="18" charset="0"/>
                <a:cs typeface="Times New Roman" pitchFamily="18" charset="0"/>
              </a:rPr>
              <a:t>trong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không</a:t>
            </a:r>
            <a:r>
              <a:rPr lang="en-US" sz="4000" dirty="0">
                <a:latin typeface="UTM Avo" panose="02040603050506020204" pitchFamily="18" charset="0"/>
                <a:cs typeface="Times New Roman" pitchFamily="18" charset="0"/>
              </a:rPr>
              <a:t> </a:t>
            </a:r>
            <a:r>
              <a:rPr lang="en-US" sz="4000" dirty="0" err="1">
                <a:latin typeface="UTM Avo" panose="02040603050506020204" pitchFamily="18" charset="0"/>
                <a:cs typeface="Times New Roman" pitchFamily="18" charset="0"/>
              </a:rPr>
              <a:t>khí</a:t>
            </a:r>
            <a:r>
              <a:rPr lang="en-US" sz="4000" dirty="0">
                <a:latin typeface="UTM Avo" panose="02040603050506020204" pitchFamily="18" charset="0"/>
                <a:cs typeface="Times New Roman" pitchFamily="18" charset="0"/>
              </a:rPr>
              <a:t>.</a:t>
            </a:r>
          </a:p>
          <a:p>
            <a:pPr algn="just"/>
            <a:r>
              <a:rPr lang="en-US" sz="3200" dirty="0">
                <a:latin typeface="UTM Avo" panose="02040603050506020204" pitchFamily="18" charset="0"/>
                <a:cs typeface="Times New Roman" pitchFamily="18" charset="0"/>
              </a:rPr>
              <a:t>                                                          </a:t>
            </a:r>
            <a:r>
              <a:rPr lang="en-US" sz="28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249453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7594E0-F7DC-4043-93C3-814A5B015D4D}"/>
              </a:ext>
            </a:extLst>
          </p:cNvPr>
          <p:cNvSpPr/>
          <p:nvPr/>
        </p:nvSpPr>
        <p:spPr>
          <a:xfrm>
            <a:off x="1145167" y="408149"/>
            <a:ext cx="10799184" cy="6452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008747434"/>
              </p:ext>
            </p:extLst>
          </p:nvPr>
        </p:nvGraphicFramePr>
        <p:xfrm>
          <a:off x="794236" y="2942205"/>
          <a:ext cx="10961666" cy="3648106"/>
        </p:xfrm>
        <a:graphic>
          <a:graphicData uri="http://schemas.openxmlformats.org/drawingml/2006/table">
            <a:tbl>
              <a:tblPr firstRow="1" bandRow="1">
                <a:tableStyleId>{C4B1156A-380E-4F78-BDF5-A606A8083BF9}</a:tableStyleId>
              </a:tblPr>
              <a:tblGrid>
                <a:gridCol w="4834465">
                  <a:extLst>
                    <a:ext uri="{9D8B030D-6E8A-4147-A177-3AD203B41FA5}">
                      <a16:colId xmlns:a16="http://schemas.microsoft.com/office/drawing/2014/main" val="721016292"/>
                    </a:ext>
                  </a:extLst>
                </a:gridCol>
                <a:gridCol w="6127201">
                  <a:extLst>
                    <a:ext uri="{9D8B030D-6E8A-4147-A177-3AD203B41FA5}">
                      <a16:colId xmlns:a16="http://schemas.microsoft.com/office/drawing/2014/main" val="2503320349"/>
                    </a:ext>
                  </a:extLst>
                </a:gridCol>
              </a:tblGrid>
              <a:tr h="877003">
                <a:tc>
                  <a:txBody>
                    <a:bodyPr/>
                    <a:lstStyle/>
                    <a:p>
                      <a:pPr algn="ctr"/>
                      <a:r>
                        <a:rPr lang="it-IT" sz="2800" dirty="0">
                          <a:solidFill>
                            <a:srgbClr val="FF0000"/>
                          </a:solidFill>
                          <a:latin typeface="UTM Avo" panose="02040603050506020204" pitchFamily="18" charset="0"/>
                          <a:ea typeface="Tahoma" panose="020B0604030504040204" pitchFamily="34" charset="0"/>
                          <a:cs typeface="Tahoma" panose="020B0604030504040204" pitchFamily="34" charset="0"/>
                        </a:rPr>
                        <a:t>Câu</a:t>
                      </a:r>
                      <a:r>
                        <a:rPr lang="it-IT"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kể Ai là gì?</a:t>
                      </a:r>
                      <a:endParaRPr lang="en-US"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tc>
                  <a:txBody>
                    <a:bodyPr/>
                    <a:lstStyle/>
                    <a:p>
                      <a:pPr algn="ctr"/>
                      <a:r>
                        <a:rPr lang="fr-FR" sz="2800" dirty="0" err="1">
                          <a:solidFill>
                            <a:srgbClr val="FF0000"/>
                          </a:solidFill>
                          <a:latin typeface="UTM Avo" panose="02040603050506020204" pitchFamily="18" charset="0"/>
                          <a:ea typeface="Tahoma" panose="020B0604030504040204" pitchFamily="34" charset="0"/>
                          <a:cs typeface="Tahoma" panose="020B0604030504040204" pitchFamily="34" charset="0"/>
                        </a:rPr>
                        <a:t>Tác</a:t>
                      </a:r>
                      <a:r>
                        <a:rPr lang="fr-FR" sz="2800" baseline="0" dirty="0">
                          <a:solidFill>
                            <a:srgbClr val="FF0000"/>
                          </a:solidFill>
                          <a:latin typeface="UTM Avo" panose="02040603050506020204" pitchFamily="18" charset="0"/>
                          <a:ea typeface="Tahoma" panose="020B0604030504040204" pitchFamily="34" charset="0"/>
                          <a:cs typeface="Tahoma" panose="020B0604030504040204" pitchFamily="34" charset="0"/>
                        </a:rPr>
                        <a:t> </a:t>
                      </a:r>
                      <a:r>
                        <a:rPr lang="fr-FR" sz="2800" baseline="0" dirty="0" err="1">
                          <a:solidFill>
                            <a:srgbClr val="FF0000"/>
                          </a:solidFill>
                          <a:latin typeface="UTM Avo" panose="02040603050506020204" pitchFamily="18" charset="0"/>
                          <a:ea typeface="Tahoma" panose="020B0604030504040204" pitchFamily="34" charset="0"/>
                          <a:cs typeface="Tahoma" panose="020B0604030504040204" pitchFamily="34" charset="0"/>
                        </a:rPr>
                        <a:t>dụng</a:t>
                      </a:r>
                      <a:endParaRPr lang="fr-FR" sz="2800" dirty="0">
                        <a:solidFill>
                          <a:srgbClr val="FF0000"/>
                        </a:solidFill>
                        <a:latin typeface="UTM Avo" panose="02040603050506020204" pitchFamily="18"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799444443"/>
                  </a:ext>
                </a:extLst>
              </a:tr>
              <a:tr h="2771103">
                <a:tc>
                  <a:txBody>
                    <a:bodyPr/>
                    <a:lstStyle/>
                    <a:p>
                      <a:pPr fontAlgn="t"/>
                      <a:endParaRPr lang="en-US"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dirty="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bl>
          </a:graphicData>
        </a:graphic>
      </p:graphicFrame>
      <p:sp>
        <p:nvSpPr>
          <p:cNvPr id="3" name="Rectangle 2">
            <a:extLst>
              <a:ext uri="{FF2B5EF4-FFF2-40B4-BE49-F238E27FC236}">
                <a16:creationId xmlns:a16="http://schemas.microsoft.com/office/drawing/2014/main" id="{24ADFE90-F0AD-4DA3-A0A0-6DC240B082F1}"/>
              </a:ext>
            </a:extLst>
          </p:cNvPr>
          <p:cNvSpPr/>
          <p:nvPr/>
        </p:nvSpPr>
        <p:spPr>
          <a:xfrm>
            <a:off x="794236" y="4547060"/>
            <a:ext cx="5068359" cy="954107"/>
          </a:xfrm>
          <a:prstGeom prst="rect">
            <a:avLst/>
          </a:prstGeom>
          <a:noFill/>
        </p:spPr>
        <p:txBody>
          <a:bodyPr wrap="square" lIns="91440" tIns="45720" rIns="91440" bIns="45720">
            <a:spAutoFit/>
          </a:bodyPr>
          <a:lstStyle/>
          <a:p>
            <a:pPr algn="ctr"/>
            <a:r>
              <a:rPr lang="en-US" sz="2800" dirty="0" err="1">
                <a:latin typeface="UTM Avo" panose="02040603050506020204" pitchFamily="18" charset="0"/>
                <a:cs typeface="Times New Roman" pitchFamily="18" charset="0"/>
              </a:rPr>
              <a:t>Sầu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riêng</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là</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loại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trái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quý</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của</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miền</a:t>
            </a:r>
            <a:r>
              <a:rPr lang="en-US" sz="2800" dirty="0">
                <a:latin typeface="UTM Avo" panose="02040603050506020204" pitchFamily="18" charset="0"/>
                <a:cs typeface="Times New Roman" pitchFamily="18" charset="0"/>
              </a:rPr>
              <a:t> Nam.</a:t>
            </a:r>
            <a:endParaRPr lang="en-US" sz="2800" dirty="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6B7430B8-6E47-4804-8726-7E2226E14442}"/>
              </a:ext>
            </a:extLst>
          </p:cNvPr>
          <p:cNvSpPr/>
          <p:nvPr/>
        </p:nvSpPr>
        <p:spPr>
          <a:xfrm>
            <a:off x="5836707" y="4034337"/>
            <a:ext cx="5728695" cy="2308324"/>
          </a:xfrm>
          <a:prstGeom prst="rect">
            <a:avLst/>
          </a:prstGeom>
          <a:noFill/>
        </p:spPr>
        <p:txBody>
          <a:bodyPr wrap="square" lIns="91440" tIns="45720" rIns="91440" bIns="45720">
            <a:spAutoFit/>
          </a:bodyPr>
          <a:lstStyle/>
          <a:p>
            <a:pPr algn="just"/>
            <a:r>
              <a:rPr lang="vi-VN" sz="3600" dirty="0">
                <a:solidFill>
                  <a:srgbClr val="002060"/>
                </a:solidFill>
              </a:rPr>
              <a:t>câu nêu nhận định về giá trị của sầu riêng,</a:t>
            </a:r>
            <a:r>
              <a:rPr lang="en-US" sz="3600" dirty="0">
                <a:solidFill>
                  <a:srgbClr val="002060"/>
                </a:solidFill>
              </a:rPr>
              <a:t> </a:t>
            </a:r>
            <a:r>
              <a:rPr lang="vi-VN" sz="3600" dirty="0">
                <a:solidFill>
                  <a:srgbClr val="002060"/>
                </a:solidFill>
              </a:rPr>
              <a:t>bao hàm ý giới thiệu về loại cây đặc biệt của miền Nam.</a:t>
            </a:r>
          </a:p>
        </p:txBody>
      </p:sp>
      <p:sp>
        <p:nvSpPr>
          <p:cNvPr id="5" name="Text Box 6"/>
          <p:cNvSpPr txBox="1">
            <a:spLocks noChangeArrowheads="1"/>
          </p:cNvSpPr>
          <p:nvPr/>
        </p:nvSpPr>
        <p:spPr bwMode="auto">
          <a:xfrm>
            <a:off x="629624" y="408150"/>
            <a:ext cx="11077722" cy="2185214"/>
          </a:xfrm>
          <a:prstGeom prst="rect">
            <a:avLst/>
          </a:prstGeom>
          <a:noFill/>
          <a:ln w="9525">
            <a:noFill/>
            <a:miter lim="800000"/>
            <a:headEnd/>
            <a:tailEnd/>
          </a:ln>
        </p:spPr>
        <p:txBody>
          <a:bodyPr wrap="square">
            <a:spAutoFit/>
          </a:bodyPr>
          <a:lstStyle/>
          <a:p>
            <a:pPr algn="just"/>
            <a:r>
              <a:rPr lang="en-US" sz="3200" dirty="0">
                <a:latin typeface="UTM Avo" panose="02040603050506020204" pitchFamily="18" charset="0"/>
                <a:cs typeface="Times New Roman" pitchFamily="18" charset="0"/>
              </a:rPr>
              <a:t>c. </a:t>
            </a:r>
            <a:r>
              <a:rPr lang="en-US" sz="3600" dirty="0" err="1">
                <a:latin typeface="UTM Avo" panose="02040603050506020204" pitchFamily="18" charset="0"/>
                <a:cs typeface="Times New Roman" pitchFamily="18" charset="0"/>
              </a:rPr>
              <a:t>Sầu</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riêng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là</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loại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trái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qúy</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miền</a:t>
            </a:r>
            <a:r>
              <a:rPr lang="en-US" sz="3600" dirty="0">
                <a:latin typeface="UTM Avo" panose="02040603050506020204" pitchFamily="18" charset="0"/>
                <a:cs typeface="Times New Roman" pitchFamily="18" charset="0"/>
              </a:rPr>
              <a:t> Nam. </a:t>
            </a:r>
            <a:r>
              <a:rPr lang="en-US" sz="3600" dirty="0" err="1">
                <a:latin typeface="UTM Avo" panose="02040603050506020204" pitchFamily="18" charset="0"/>
                <a:cs typeface="Times New Roman" pitchFamily="18" charset="0"/>
              </a:rPr>
              <a:t>Hương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vị</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của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nó</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hết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sức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đặc</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biệt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mùi</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thơm</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đậm</a:t>
            </a:r>
            <a:r>
              <a:rPr lang="en-US" sz="3600" dirty="0">
                <a:latin typeface="UTM Avo" panose="02040603050506020204" pitchFamily="18" charset="0"/>
                <a:cs typeface="Times New Roman" pitchFamily="18" charset="0"/>
              </a:rPr>
              <a:t>, bay </a:t>
            </a:r>
            <a:r>
              <a:rPr lang="en-US" sz="3600" dirty="0" err="1">
                <a:latin typeface="UTM Avo" panose="02040603050506020204" pitchFamily="18" charset="0"/>
                <a:cs typeface="Times New Roman" pitchFamily="18" charset="0"/>
              </a:rPr>
              <a:t>rất</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xa</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lâu</a:t>
            </a:r>
            <a:r>
              <a:rPr lang="en-US" sz="3600" dirty="0">
                <a:latin typeface="UTM Avo" panose="02040603050506020204" pitchFamily="18" charset="0"/>
                <a:cs typeface="Times New Roman" pitchFamily="18" charset="0"/>
              </a:rPr>
              <a:t> tan </a:t>
            </a:r>
            <a:r>
              <a:rPr lang="en-US" sz="3600" dirty="0" err="1">
                <a:latin typeface="UTM Avo" panose="02040603050506020204" pitchFamily="18" charset="0"/>
                <a:cs typeface="Times New Roman" pitchFamily="18" charset="0"/>
              </a:rPr>
              <a:t>trong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không</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khí</a:t>
            </a:r>
            <a:r>
              <a:rPr lang="en-US" sz="3600" dirty="0">
                <a:latin typeface="UTM Avo" panose="02040603050506020204" pitchFamily="18" charset="0"/>
                <a:cs typeface="Times New Roman" pitchFamily="18" charset="0"/>
              </a:rPr>
              <a:t>.</a:t>
            </a:r>
          </a:p>
          <a:p>
            <a:pPr algn="just"/>
            <a:r>
              <a:rPr lang="en-US" sz="2800" dirty="0">
                <a:latin typeface="UTM Avo" panose="02040603050506020204" pitchFamily="18" charset="0"/>
                <a:cs typeface="Times New Roman" pitchFamily="18" charset="0"/>
              </a:rPr>
              <a:t>                                                          </a:t>
            </a:r>
            <a:r>
              <a:rPr lang="en-US" sz="2400" b="1" dirty="0">
                <a:latin typeface="UTM Avo" panose="02040603050506020204" pitchFamily="18" charset="0"/>
                <a:cs typeface="Times New Roman" pitchFamily="18" charset="0"/>
              </a:rPr>
              <a:t>MAI VĂN TẠO</a:t>
            </a:r>
          </a:p>
        </p:txBody>
      </p:sp>
    </p:spTree>
    <p:extLst>
      <p:ext uri="{BB962C8B-B14F-4D97-AF65-F5344CB8AC3E}">
        <p14:creationId xmlns:p14="http://schemas.microsoft.com/office/powerpoint/2010/main" val="385353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14:presetBounceEnd="2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6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accel="20000" decel="80000" fill="hold" grpId="0" nodeType="clickEffect">
                                      <p:stCondLst>
                                        <p:cond delay="0"/>
                                      </p:stCondLst>
                                      <p:iterate type="wd">
                                        <p:tmPct val="30000"/>
                                      </p:iterate>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20000" decel="80000" fill="hold" grpId="0" nodeType="clickEffect">
                                      <p:stCondLst>
                                        <p:cond delay="0"/>
                                      </p:stCondLst>
                                      <p:iterate type="wd">
                                        <p:tmPct val="30000"/>
                                      </p:iterate>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238CBB3C-CEC5-4B23-A4BD-798CF69A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926205" y="-2255542"/>
            <a:ext cx="6349846" cy="11655706"/>
          </a:xfrm>
          <a:prstGeom prst="rect">
            <a:avLst/>
          </a:prstGeom>
        </p:spPr>
      </p:pic>
      <p:cxnSp>
        <p:nvCxnSpPr>
          <p:cNvPr id="2" name="Straight Arrow Connector 1"/>
          <p:cNvCxnSpPr/>
          <p:nvPr/>
        </p:nvCxnSpPr>
        <p:spPr>
          <a:xfrm flipV="1">
            <a:off x="3865117" y="2171546"/>
            <a:ext cx="961458" cy="77653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3" name="Straight Arrow Connector 2"/>
          <p:cNvCxnSpPr/>
          <p:nvPr/>
        </p:nvCxnSpPr>
        <p:spPr>
          <a:xfrm>
            <a:off x="3864900" y="2967975"/>
            <a:ext cx="961675" cy="98085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4" name="Group 3"/>
          <p:cNvGrpSpPr/>
          <p:nvPr/>
        </p:nvGrpSpPr>
        <p:grpSpPr>
          <a:xfrm>
            <a:off x="4826575" y="3301484"/>
            <a:ext cx="6854239" cy="1509666"/>
            <a:chOff x="3879085" y="2623596"/>
            <a:chExt cx="8014933" cy="1509666"/>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879085" y="2623596"/>
              <a:ext cx="8014933" cy="1509666"/>
            </a:xfrm>
            <a:prstGeom prst="rect">
              <a:avLst/>
            </a:prstGeom>
          </p:spPr>
        </p:pic>
        <p:sp>
          <p:nvSpPr>
            <p:cNvPr id="6" name="Rectangle 5"/>
            <p:cNvSpPr/>
            <p:nvPr/>
          </p:nvSpPr>
          <p:spPr>
            <a:xfrm>
              <a:off x="4046594" y="2929877"/>
              <a:ext cx="7679911" cy="830997"/>
            </a:xfrm>
            <a:prstGeom prst="rect">
              <a:avLst/>
            </a:prstGeom>
          </p:spPr>
          <p:txBody>
            <a:bodyPr wrap="squar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nêu</a:t>
              </a:r>
              <a:r>
                <a:rPr lang="en-US" sz="4800" b="1" dirty="0">
                  <a:latin typeface="Times New Roman" pitchFamily="18" charset="0"/>
                </a:rPr>
                <a:t> </a:t>
              </a:r>
              <a:r>
                <a:rPr lang="en-US" sz="4800" b="1" dirty="0" err="1">
                  <a:latin typeface="Times New Roman" pitchFamily="18" charset="0"/>
                </a:rPr>
                <a:t>nhận</a:t>
              </a:r>
              <a:r>
                <a:rPr lang="en-US" sz="4800" b="1" dirty="0">
                  <a:latin typeface="Times New Roman" pitchFamily="18" charset="0"/>
                </a:rPr>
                <a:t> </a:t>
              </a:r>
              <a:r>
                <a:rPr lang="en-US" sz="4800" b="1" dirty="0" err="1">
                  <a:latin typeface="Times New Roman" pitchFamily="18" charset="0"/>
                </a:rPr>
                <a:t>định</a:t>
              </a:r>
              <a:endParaRPr lang="en-US" sz="6000" dirty="0">
                <a:latin typeface="Comic Sans MS" pitchFamily="66" charset="0"/>
              </a:endParaRPr>
            </a:p>
          </p:txBody>
        </p:sp>
      </p:grpSp>
      <p:grpSp>
        <p:nvGrpSpPr>
          <p:cNvPr id="7" name="Group 6"/>
          <p:cNvGrpSpPr/>
          <p:nvPr/>
        </p:nvGrpSpPr>
        <p:grpSpPr>
          <a:xfrm>
            <a:off x="4826574" y="1195179"/>
            <a:ext cx="6854239" cy="1462148"/>
            <a:chOff x="3736541" y="4541603"/>
            <a:chExt cx="8014933" cy="1462148"/>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736541" y="4541603"/>
              <a:ext cx="8014933" cy="1462148"/>
            </a:xfrm>
            <a:prstGeom prst="rect">
              <a:avLst/>
            </a:prstGeom>
          </p:spPr>
        </p:pic>
        <p:sp>
          <p:nvSpPr>
            <p:cNvPr id="9" name="Rectangle 8"/>
            <p:cNvSpPr/>
            <p:nvPr/>
          </p:nvSpPr>
          <p:spPr>
            <a:xfrm>
              <a:off x="4804674" y="4816006"/>
              <a:ext cx="5878665" cy="830997"/>
            </a:xfrm>
            <a:prstGeom prst="rect">
              <a:avLst/>
            </a:prstGeom>
          </p:spPr>
          <p:txBody>
            <a:bodyPr wrap="none">
              <a:spAutoFit/>
            </a:bodyPr>
            <a:lstStyle/>
            <a:p>
              <a:pPr algn="ctr" eaLnBrk="0" fontAlgn="base" hangingPunct="0">
                <a:spcBef>
                  <a:spcPct val="20000"/>
                </a:spcBef>
                <a:spcAft>
                  <a:spcPct val="0"/>
                </a:spcAft>
              </a:pPr>
              <a:r>
                <a:rPr lang="en-US" sz="4800" b="1" dirty="0" err="1">
                  <a:latin typeface="Times New Roman" pitchFamily="18" charset="0"/>
                </a:rPr>
                <a:t>Dùng</a:t>
              </a:r>
              <a:r>
                <a:rPr lang="en-US" sz="4800" b="1" dirty="0">
                  <a:latin typeface="Times New Roman" pitchFamily="18" charset="0"/>
                </a:rPr>
                <a:t> </a:t>
              </a:r>
              <a:r>
                <a:rPr lang="en-US" sz="4800" b="1" dirty="0" err="1">
                  <a:latin typeface="Times New Roman" pitchFamily="18" charset="0"/>
                </a:rPr>
                <a:t>để</a:t>
              </a:r>
              <a:r>
                <a:rPr lang="en-US" sz="4800" b="1" dirty="0">
                  <a:latin typeface="Times New Roman" pitchFamily="18" charset="0"/>
                </a:rPr>
                <a:t> </a:t>
              </a:r>
              <a:r>
                <a:rPr lang="en-US" sz="4800" b="1" dirty="0" err="1">
                  <a:latin typeface="Times New Roman" pitchFamily="18" charset="0"/>
                </a:rPr>
                <a:t>giới</a:t>
              </a:r>
              <a:r>
                <a:rPr lang="en-US" sz="4800" b="1" dirty="0">
                  <a:latin typeface="Times New Roman" pitchFamily="18" charset="0"/>
                </a:rPr>
                <a:t> </a:t>
              </a:r>
              <a:r>
                <a:rPr lang="en-US" sz="4800" b="1" dirty="0" err="1">
                  <a:latin typeface="Times New Roman" pitchFamily="18" charset="0"/>
                </a:rPr>
                <a:t>thiệu</a:t>
              </a:r>
              <a:endParaRPr lang="en-US" sz="4800" b="1" dirty="0">
                <a:latin typeface="Times New Roman" pitchFamily="18" charset="0"/>
              </a:endParaRPr>
            </a:p>
          </p:txBody>
        </p:sp>
      </p:grpSp>
      <p:grpSp>
        <p:nvGrpSpPr>
          <p:cNvPr id="10" name="Group 9"/>
          <p:cNvGrpSpPr/>
          <p:nvPr/>
        </p:nvGrpSpPr>
        <p:grpSpPr>
          <a:xfrm>
            <a:off x="-1860095" y="1818161"/>
            <a:ext cx="8381295" cy="2358448"/>
            <a:chOff x="6010165" y="1979846"/>
            <a:chExt cx="8381295" cy="2358448"/>
          </a:xfrm>
        </p:grpSpPr>
        <p:sp>
          <p:nvSpPr>
            <p:cNvPr id="11" name="Rectangle 10"/>
            <p:cNvSpPr/>
            <p:nvPr/>
          </p:nvSpPr>
          <p:spPr>
            <a:xfrm>
              <a:off x="8510954" y="1979846"/>
              <a:ext cx="3249637" cy="2358448"/>
            </a:xfrm>
            <a:prstGeom prst="rect">
              <a:avLst/>
            </a:prstGeom>
            <a:solidFill>
              <a:schemeClr val="accent4">
                <a:lumMod val="20000"/>
                <a:lumOff val="80000"/>
              </a:schemeClr>
            </a:solidFill>
            <a:ln w="85725"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533868-2B26-417A-9E7B-9BB79FCD8D7C}"/>
                </a:ext>
              </a:extLst>
            </p:cNvPr>
            <p:cNvSpPr/>
            <p:nvPr/>
          </p:nvSpPr>
          <p:spPr>
            <a:xfrm>
              <a:off x="6010165" y="2078868"/>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D533868-2B26-417A-9E7B-9BB79FCD8D7C}"/>
                </a:ext>
              </a:extLst>
            </p:cNvPr>
            <p:cNvSpPr/>
            <p:nvPr/>
          </p:nvSpPr>
          <p:spPr>
            <a:xfrm>
              <a:off x="6010165" y="2938603"/>
              <a:ext cx="8381295" cy="1107996"/>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6600" dirty="0">
                  <a:latin typeface="UTM Habano" panose="02040603050506020204" pitchFamily="18" charset="0"/>
                  <a:cs typeface="Times New Roman" panose="02020603050405020304" pitchFamily="18" charset="0"/>
                </a:rPr>
                <a:t>Ai </a:t>
              </a:r>
              <a:r>
                <a:rPr lang="en-US" sz="6600" dirty="0" err="1">
                  <a:latin typeface="UTM Habano" panose="02040603050506020204" pitchFamily="18" charset="0"/>
                  <a:cs typeface="Times New Roman" panose="02020603050405020304" pitchFamily="18" charset="0"/>
                </a:rPr>
                <a:t>là</a:t>
              </a:r>
              <a:r>
                <a:rPr lang="en-US" sz="6600" dirty="0">
                  <a:latin typeface="UTM Habano" panose="02040603050506020204" pitchFamily="18" charset="0"/>
                  <a:cs typeface="Times New Roman" panose="02020603050405020304" pitchFamily="18" charset="0"/>
                </a:rPr>
                <a:t> </a:t>
              </a:r>
              <a:r>
                <a:rPr lang="en-US" sz="6600" dirty="0" err="1">
                  <a:latin typeface="UTM Habano" panose="02040603050506020204" pitchFamily="18" charset="0"/>
                  <a:cs typeface="Times New Roman" panose="02020603050405020304" pitchFamily="18" charset="0"/>
                </a:rPr>
                <a:t>gì</a:t>
              </a:r>
              <a:r>
                <a:rPr lang="en-US" sz="6600" dirty="0">
                  <a:latin typeface="UTM Habano" panose="02040603050506020204" pitchFamily="18" charset="0"/>
                  <a:cs typeface="Times New Roman" panose="02020603050405020304" pitchFamily="18" charset="0"/>
                </a:rPr>
                <a:t> ?</a:t>
              </a:r>
            </a:p>
          </p:txBody>
        </p:sp>
      </p:grpSp>
      <p:pic>
        <p:nvPicPr>
          <p:cNvPr id="14" name="Picture 13"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9" y="3549316"/>
            <a:ext cx="2549525" cy="3262415"/>
          </a:xfrm>
          <a:prstGeom prst="rect">
            <a:avLst/>
          </a:prstGeom>
          <a:effectLst>
            <a:outerShdw blurRad="76200" dir="18900000" sy="23000" kx="-1200000" algn="bl" rotWithShape="0">
              <a:prstClr val="black">
                <a:alpha val="20000"/>
              </a:prstClr>
            </a:outerShdw>
          </a:effectLst>
        </p:spPr>
      </p:pic>
      <p:pic>
        <p:nvPicPr>
          <p:cNvPr id="1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5">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7"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8" name="图片 9">
              <a:extLst>
                <a:ext uri="{FF2B5EF4-FFF2-40B4-BE49-F238E27FC236}">
                  <a16:creationId xmlns:a16="http://schemas.microsoft.com/office/drawing/2014/main" id="{C9C1C85E-1A25-467C-86B4-67770556C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0">
              <a:extLst>
                <a:ext uri="{FF2B5EF4-FFF2-40B4-BE49-F238E27FC236}">
                  <a16:creationId xmlns:a16="http://schemas.microsoft.com/office/drawing/2014/main" id="{D354413E-068F-4C56-AF2E-F8EF92D856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Tree>
    <p:extLst>
      <p:ext uri="{BB962C8B-B14F-4D97-AF65-F5344CB8AC3E}">
        <p14:creationId xmlns:p14="http://schemas.microsoft.com/office/powerpoint/2010/main" val="405102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1109063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ìm khổ thơ ứng với mỗi ý: Xem Bài Đọc Cô giáo lớp em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97" y="250751"/>
            <a:ext cx="4835524" cy="3414220"/>
          </a:xfrm>
          <a:prstGeom prst="rect">
            <a:avLst/>
          </a:prstGeom>
          <a:solidFill>
            <a:srgbClr val="FFFFFF">
              <a:shade val="85000"/>
            </a:srgbClr>
          </a:solidFill>
          <a:ln w="8890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group of happy students in school uniform png - Clipart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757" y="3518377"/>
            <a:ext cx="4454524" cy="3118167"/>
          </a:xfrm>
          <a:prstGeom prst="rect">
            <a:avLst/>
          </a:prstGeom>
          <a:solidFill>
            <a:srgbClr val="FFFFFF">
              <a:shade val="85000"/>
            </a:srgbClr>
          </a:solidFill>
          <a:ln w="88900" cap="sq">
            <a:solidFill>
              <a:schemeClr val="accent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90600" y="3219450"/>
            <a:ext cx="617038" cy="5288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 y="250751"/>
            <a:ext cx="568325" cy="487136"/>
          </a:xfrm>
          <a:prstGeom prst="rect">
            <a:avLst/>
          </a:prstGeom>
        </p:spPr>
      </p:pic>
      <p:sp>
        <p:nvSpPr>
          <p:cNvPr id="3" name="Rectangle 2"/>
          <p:cNvSpPr/>
          <p:nvPr/>
        </p:nvSpPr>
        <p:spPr>
          <a:xfrm>
            <a:off x="6099641" y="142459"/>
            <a:ext cx="5857897" cy="6494085"/>
          </a:xfrm>
          <a:prstGeom prst="rect">
            <a:avLst/>
          </a:prstGeom>
          <a:solidFill>
            <a:schemeClr val="bg1">
              <a:alpha val="86000"/>
            </a:schemeClr>
          </a:solidFill>
          <a:ln w="28575">
            <a:solidFill>
              <a:schemeClr val="accent1">
                <a:lumMod val="50000"/>
              </a:schemeClr>
            </a:solidFill>
            <a:prstDash val="dashDot"/>
          </a:ln>
        </p:spPr>
        <p:txBody>
          <a:bodyPr wrap="square">
            <a:spAutoFit/>
          </a:bodyPr>
          <a:lstStyle/>
          <a:p>
            <a:pPr algn="just"/>
            <a:r>
              <a:rPr lang="vi-VN" sz="3200" dirty="0"/>
              <a:t>Mình giới thiệu với Diệu Chi một số thành viên trong tổ của mình nhé. Đây là bạn Thu Hương. Thu Hương là lớp trưởng lớp ta. Đây là bạn Hưng. Bạn Hưng là học sinh giỏi toán. Đây là bạn Ngọc. Bạn ấy là cây văn nghệ của lớp mình. Rồi kia là bạn Hải Anh. Bạn ấy là thành viên trong đội tuyển bóng rổ của trưởng mình đấy. Còn mình là Thảo Nguyên, tổ trưởng tổ mình.</a:t>
            </a:r>
            <a:endParaRPr lang="en-US" sz="3200" dirty="0"/>
          </a:p>
        </p:txBody>
      </p:sp>
    </p:spTree>
    <p:extLst>
      <p:ext uri="{BB962C8B-B14F-4D97-AF65-F5344CB8AC3E}">
        <p14:creationId xmlns:p14="http://schemas.microsoft.com/office/powerpoint/2010/main" val="3402655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212065" y="1627323"/>
            <a:ext cx="2887851" cy="4917982"/>
          </a:xfrm>
          <a:prstGeom prst="rect">
            <a:avLst/>
          </a:prstGeom>
          <a:effectLst>
            <a:outerShdw blurRad="76200" dir="18900000" sy="23000" kx="-1200000" algn="bl" rotWithShape="0">
              <a:prstClr val="black">
                <a:alpha val="20000"/>
              </a:prstClr>
            </a:outerShdw>
          </a:effectLst>
        </p:spPr>
      </p:pic>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4882704" y="3274817"/>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099916" y="3913445"/>
            <a:ext cx="72005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4936578" y="3913445"/>
            <a:ext cx="583474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F5FA3B-026C-4F74-A10D-88F2EAEDDABA}"/>
              </a:ext>
            </a:extLst>
          </p:cNvPr>
          <p:cNvCxnSpPr>
            <a:cxnSpLocks/>
          </p:cNvCxnSpPr>
          <p:nvPr/>
        </p:nvCxnSpPr>
        <p:spPr>
          <a:xfrm>
            <a:off x="6880786" y="4622370"/>
            <a:ext cx="1240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648557" y="2651459"/>
            <a:ext cx="7727198" cy="1858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gn="ctr">
              <a:lnSpc>
                <a:spcPct val="150000"/>
              </a:lnSpc>
              <a:buAutoNum type="alphaLcPeriod"/>
            </a:pPr>
            <a:r>
              <a:rPr lang="en-US" sz="3200" b="1" dirty="0">
                <a:solidFill>
                  <a:schemeClr val="bg1"/>
                </a:solidFill>
                <a:latin typeface="UTM Avo" panose="02040603050506020204" pitchFamily="18" charset="0"/>
              </a:rPr>
              <a:t>Ở </a:t>
            </a:r>
            <a:r>
              <a:rPr lang="en-US" sz="3200" b="1" dirty="0" err="1">
                <a:solidFill>
                  <a:schemeClr val="bg1"/>
                </a:solidFill>
                <a:latin typeface="UTM Avo" panose="02040603050506020204" pitchFamily="18" charset="0"/>
              </a:rPr>
              <a:t>trường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cũng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như</a:t>
            </a:r>
            <a:r>
              <a:rPr lang="en-US" sz="3200" b="1" dirty="0">
                <a:solidFill>
                  <a:schemeClr val="bg1"/>
                </a:solidFill>
                <a:latin typeface="UTM Avo" panose="02040603050506020204" pitchFamily="18" charset="0"/>
              </a:rPr>
              <a:t> ở </a:t>
            </a:r>
            <a:r>
              <a:rPr lang="en-US" sz="3200" b="1" dirty="0" err="1">
                <a:solidFill>
                  <a:schemeClr val="bg1"/>
                </a:solidFill>
                <a:latin typeface="UTM Avo" panose="02040603050506020204" pitchFamily="18" charset="0"/>
              </a:rPr>
              <a:t>nhà</a:t>
            </a:r>
            <a:r>
              <a:rPr lang="en-US" sz="3200" b="1" dirty="0">
                <a:solidFill>
                  <a:schemeClr val="bg1"/>
                </a:solidFill>
                <a:latin typeface="UTM Avo" panose="02040603050506020204" pitchFamily="18" charset="0"/>
              </a:rPr>
              <a:t>, </a:t>
            </a:r>
          </a:p>
          <a:p>
            <a:pPr algn="ctr">
              <a:lnSpc>
                <a:spcPct val="150000"/>
              </a:lnSpc>
            </a:pPr>
            <a:r>
              <a:rPr lang="en-US" sz="3200" b="1" dirty="0" err="1">
                <a:solidFill>
                  <a:schemeClr val="bg1"/>
                </a:solidFill>
                <a:latin typeface="UTM Avo" panose="02040603050506020204" pitchFamily="18" charset="0"/>
              </a:rPr>
              <a:t>em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rửa</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tay</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và</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xịt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khuẩn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thường</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xuyên</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
        <p:nvSpPr>
          <p:cNvPr id="1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Tree>
    <p:extLst>
      <p:ext uri="{BB962C8B-B14F-4D97-AF65-F5344CB8AC3E}">
        <p14:creationId xmlns:p14="http://schemas.microsoft.com/office/powerpoint/2010/main" val="1670891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par>
                                <p:cTn id="28" presetID="16" presetClass="entr" presetSubtype="37"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mily Clipart Images – Browse 53,299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94" y="399300"/>
            <a:ext cx="2968756" cy="20955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2" name="Picture 4" descr="E3 : FAMILY TREE (MS LAN) | English - Quizi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575" y="305684"/>
            <a:ext cx="2282825" cy="22828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60219" y="2893310"/>
            <a:ext cx="11639550" cy="3539430"/>
          </a:xfrm>
          <a:prstGeom prst="rect">
            <a:avLst/>
          </a:prstGeom>
          <a:solidFill>
            <a:schemeClr val="accent2">
              <a:lumMod val="20000"/>
              <a:lumOff val="80000"/>
              <a:alpha val="51000"/>
            </a:schemeClr>
          </a:solidFill>
          <a:ln w="34925">
            <a:solidFill>
              <a:srgbClr val="FF0000"/>
            </a:solidFill>
            <a:prstDash val="dashDot"/>
          </a:ln>
        </p:spPr>
        <p:txBody>
          <a:bodyPr wrap="square">
            <a:spAutoFit/>
          </a:bodyPr>
          <a:lstStyle/>
          <a:p>
            <a:pPr algn="just"/>
            <a:r>
              <a:rPr lang="vi-VN" sz="3200" dirty="0"/>
              <a:t>Trong phòng khách là bức ảnh chụp chung gia đình em vào tết vừa rồi.</a:t>
            </a:r>
            <a:r>
              <a:rPr lang="en-US" sz="3200" dirty="0"/>
              <a:t> </a:t>
            </a:r>
            <a:r>
              <a:rPr lang="vi-VN" sz="3200" dirty="0"/>
              <a:t>Người ngồi trên ghế ở giữa bức ảnh là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a:t>
            </a:r>
            <a:r>
              <a:rPr lang="vi-VN" sz="3200" dirty="0">
                <a:latin typeface="Arial" panose="020B0604020202020204" pitchFamily="34" charset="0"/>
                <a:cs typeface="Arial" panose="020B0604020202020204" pitchFamily="34" charset="0"/>
              </a:rPr>
              <a:t> </a:t>
            </a:r>
            <a:r>
              <a:rPr lang="vi-VN" sz="3200" dirty="0"/>
              <a:t>của em. Người đứng sau lưng</a:t>
            </a:r>
            <a:r>
              <a:rPr lang="en-US" sz="3200" dirty="0"/>
              <a:t> </a:t>
            </a:r>
            <a:r>
              <a:rPr lang="en-US" sz="3200" dirty="0" err="1"/>
              <a:t>là</a:t>
            </a:r>
            <a:r>
              <a:rPr lang="vi-VN" sz="3200" dirty="0"/>
              <a:t> mẹ, là bố của em. </a:t>
            </a:r>
            <a:r>
              <a:rPr lang="en-US" sz="3200" dirty="0" err="1">
                <a:latin typeface="Arial" panose="020B0604020202020204" pitchFamily="34" charset="0"/>
                <a:cs typeface="Arial" panose="020B0604020202020204" pitchFamily="34" charset="0"/>
              </a:rPr>
              <a:t>Đứng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vi-VN" sz="3200" dirty="0">
                <a:latin typeface="Arial" panose="020B0604020202020204" pitchFamily="34" charset="0"/>
                <a:cs typeface="Arial" panose="020B0604020202020204" pitchFamily="34" charset="0"/>
              </a:rPr>
              <a:t> là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vi-VN" sz="3200" dirty="0"/>
              <a:t>anh </a:t>
            </a:r>
            <a:r>
              <a:rPr lang="en-US" sz="3200" dirty="0" err="1">
                <a:latin typeface="Arial" panose="020B0604020202020204" pitchFamily="34" charset="0"/>
                <a:cs typeface="Arial" panose="020B0604020202020204" pitchFamily="34" charset="0"/>
              </a:rPr>
              <a:t>chị</a:t>
            </a:r>
            <a:r>
              <a:rPr lang="vi-VN" sz="3200" dirty="0">
                <a:latin typeface="Arial" panose="020B0604020202020204" pitchFamily="34" charset="0"/>
                <a:cs typeface="Arial" panose="020B0604020202020204" pitchFamily="34" charset="0"/>
              </a:rPr>
              <a:t> 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vi-VN" sz="3200" dirty="0">
                <a:latin typeface="Arial" panose="020B0604020202020204" pitchFamily="34" charset="0"/>
                <a:cs typeface="Arial" panose="020B0604020202020204" pitchFamily="34" charset="0"/>
              </a:rPr>
              <a:t> </a:t>
            </a:r>
            <a:r>
              <a:rPr lang="vi-VN" sz="3200" dirty="0"/>
              <a:t>là em. Trong ảnh, mẹ mặc áo dài màu đỏ thắm, còn ba bố con em mặc bộ vét màu đen lịch sự. Nhìn ai cũng tươi cười rạng rỡ. Mỗi khi nhìn ngắm bức ảnh, em lại mỉm cười hạnh phúc.</a:t>
            </a:r>
            <a:endParaRPr lang="en-US" sz="3200" dirty="0"/>
          </a:p>
        </p:txBody>
      </p:sp>
    </p:spTree>
    <p:extLst>
      <p:ext uri="{BB962C8B-B14F-4D97-AF65-F5344CB8AC3E}">
        <p14:creationId xmlns:p14="http://schemas.microsoft.com/office/powerpoint/2010/main" val="1746516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0" y="3899466"/>
            <a:ext cx="3714750" cy="2958533"/>
          </a:xfrm>
          <a:prstGeom prst="rect">
            <a:avLst/>
          </a:prstGeom>
        </p:spPr>
      </p:pic>
      <p:pic>
        <p:nvPicPr>
          <p:cNvPr id="3" name="Picture 2"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73"/>
          <a:stretch/>
        </p:blipFill>
        <p:spPr>
          <a:xfrm flipH="1">
            <a:off x="398" y="1912526"/>
            <a:ext cx="3828651" cy="4899206"/>
          </a:xfrm>
          <a:prstGeom prst="rect">
            <a:avLst/>
          </a:prstGeom>
          <a:effectLst>
            <a:outerShdw blurRad="76200" dir="18900000" sy="23000" kx="-1200000" algn="bl" rotWithShape="0">
              <a:prstClr val="black">
                <a:alpha val="20000"/>
              </a:prstClr>
            </a:outerShdw>
          </a:effectLst>
        </p:spPr>
      </p:pic>
      <p:sp>
        <p:nvSpPr>
          <p:cNvPr id="4" name="Rectangle 3">
            <a:extLst>
              <a:ext uri="{FF2B5EF4-FFF2-40B4-BE49-F238E27FC236}">
                <a16:creationId xmlns:a16="http://schemas.microsoft.com/office/drawing/2014/main" id="{2D533868-2B26-417A-9E7B-9BB79FCD8D7C}"/>
              </a:ext>
            </a:extLst>
          </p:cNvPr>
          <p:cNvSpPr/>
          <p:nvPr/>
        </p:nvSpPr>
        <p:spPr>
          <a:xfrm>
            <a:off x="5859607" y="1266195"/>
            <a:ext cx="2560494"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solidFill>
                  <a:srgbClr val="FFFF00"/>
                </a:solidFill>
                <a:latin typeface="UTM Habano" panose="02040603050506020204" pitchFamily="18" charset="0"/>
                <a:cs typeface="Times New Roman" panose="02020603050405020304" pitchFamily="18" charset="0"/>
              </a:rPr>
              <a:t>Bài</a:t>
            </a:r>
            <a:r>
              <a:rPr lang="en-US" sz="4400" dirty="0">
                <a:solidFill>
                  <a:srgbClr val="FFFF00"/>
                </a:solidFill>
                <a:latin typeface="UTM Habano" panose="02040603050506020204" pitchFamily="18" charset="0"/>
                <a:cs typeface="Times New Roman" panose="02020603050405020304" pitchFamily="18" charset="0"/>
              </a:rPr>
              <a:t> 2:</a:t>
            </a:r>
          </a:p>
        </p:txBody>
      </p:sp>
      <p:sp>
        <p:nvSpPr>
          <p:cNvPr id="5" name="Rectangle 4">
            <a:extLst>
              <a:ext uri="{FF2B5EF4-FFF2-40B4-BE49-F238E27FC236}">
                <a16:creationId xmlns:a16="http://schemas.microsoft.com/office/drawing/2014/main" id="{2D533868-2B26-417A-9E7B-9BB79FCD8D7C}"/>
              </a:ext>
            </a:extLst>
          </p:cNvPr>
          <p:cNvSpPr/>
          <p:nvPr/>
        </p:nvSpPr>
        <p:spPr>
          <a:xfrm>
            <a:off x="3497407" y="2035636"/>
            <a:ext cx="7627793" cy="2308324"/>
          </a:xfrm>
          <a:prstGeom prst="rect">
            <a:avLst/>
          </a:prstGeom>
          <a:noFill/>
          <a:effectLst>
            <a:glow rad="762000">
              <a:schemeClr val="accent1">
                <a:alpha val="40000"/>
              </a:schemeClr>
            </a:glow>
          </a:effectLst>
        </p:spPr>
        <p:txBody>
          <a:bodyPr wrap="square" lIns="91440" tIns="45720" rIns="91440" bIns="45720">
            <a:spAutoFit/>
          </a:bodyPr>
          <a:lstStyle/>
          <a:p>
            <a:pPr algn="just"/>
            <a:r>
              <a:rPr lang="vi-VN" sz="3600" dirty="0">
                <a:solidFill>
                  <a:schemeClr val="bg1"/>
                </a:solidFill>
                <a:latin typeface="UTM Avo" panose="02040603050506020204" pitchFamily="18" charset="0"/>
                <a:cs typeface="Times New Roman" panose="02020603050405020304" pitchFamily="18" charset="0"/>
              </a:rPr>
              <a:t>Dùng câu kể </a:t>
            </a:r>
            <a:r>
              <a:rPr lang="vi-VN" sz="3600" b="1" i="1" dirty="0">
                <a:solidFill>
                  <a:schemeClr val="bg1"/>
                </a:solidFill>
                <a:latin typeface="UTM Avo" panose="02040603050506020204" pitchFamily="18" charset="0"/>
                <a:cs typeface="Times New Roman" panose="02020603050405020304" pitchFamily="18" charset="0"/>
              </a:rPr>
              <a:t>Ai là gì? </a:t>
            </a:r>
            <a:r>
              <a:rPr lang="vi-VN" sz="3600" dirty="0">
                <a:solidFill>
                  <a:schemeClr val="bg1"/>
                </a:solidFill>
                <a:latin typeface="UTM Avo" panose="02040603050506020204" pitchFamily="18" charset="0"/>
                <a:cs typeface="Times New Roman" panose="02020603050405020304" pitchFamily="18" charset="0"/>
              </a:rPr>
              <a:t>giới thiệu về các bạn trong lớp em (hoặc giới thiệu từng người trong ảnh chụp gia đình em).</a:t>
            </a:r>
          </a:p>
        </p:txBody>
      </p:sp>
    </p:spTree>
    <p:extLst>
      <p:ext uri="{BB962C8B-B14F-4D97-AF65-F5344CB8AC3E}">
        <p14:creationId xmlns:p14="http://schemas.microsoft.com/office/powerpoint/2010/main" val="2978578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248433" y="764093"/>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Củng</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cố</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15386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2"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ai,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66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2830656" y="1201065"/>
            <a:ext cx="8381295"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Ghi</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nhớ</a:t>
            </a:r>
            <a:r>
              <a:rPr lang="en-US" sz="3600" dirty="0">
                <a:solidFill>
                  <a:srgbClr val="FFFF00"/>
                </a:solidFill>
                <a:latin typeface="UTM Habano" panose="02040603050506020204" pitchFamily="18" charset="0"/>
                <a:cs typeface="Times New Roman" panose="02020603050405020304" pitchFamily="18" charset="0"/>
              </a:rPr>
              <a:t>:</a:t>
            </a:r>
          </a:p>
        </p:txBody>
      </p:sp>
      <p:sp>
        <p:nvSpPr>
          <p:cNvPr id="5" name="Rectangle 4"/>
          <p:cNvSpPr/>
          <p:nvPr/>
        </p:nvSpPr>
        <p:spPr>
          <a:xfrm>
            <a:off x="3709181" y="1847396"/>
            <a:ext cx="7502769" cy="1815882"/>
          </a:xfrm>
          <a:prstGeom prst="rect">
            <a:avLst/>
          </a:prstGeom>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1.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kể</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bg1"/>
                </a:solidFill>
                <a:latin typeface="Arial" panose="020B0604020202020204" pitchFamily="34" charset="0"/>
                <a:cs typeface="Arial" panose="020B0604020202020204" pitchFamily="34" charset="0"/>
              </a:rPr>
              <a:t>Ai </a:t>
            </a:r>
            <a:r>
              <a:rPr lang="en-US" sz="2800" b="1" i="1" dirty="0" err="1">
                <a:solidFill>
                  <a:schemeClr val="bg1"/>
                </a:solidFill>
                <a:latin typeface="Arial" panose="020B0604020202020204" pitchFamily="34" charset="0"/>
                <a:cs typeface="Arial" panose="020B0604020202020204" pitchFamily="34" charset="0"/>
              </a:rPr>
              <a:t>là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gì</a:t>
            </a:r>
            <a:r>
              <a:rPr lang="en-US" sz="2800" b="1" i="1"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Gồm</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nhất</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chủ</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 </a:t>
            </a:r>
            <a:r>
              <a:rPr lang="en-US" sz="2800" b="1" i="1" dirty="0">
                <a:solidFill>
                  <a:schemeClr val="accent2">
                    <a:lumMod val="40000"/>
                    <a:lumOff val="60000"/>
                  </a:schemeClr>
                </a:solidFill>
                <a:latin typeface="Arial" panose="020B0604020202020204" pitchFamily="34" charset="0"/>
                <a:cs typeface="Arial" panose="020B0604020202020204" pitchFamily="34" charset="0"/>
              </a:rPr>
              <a:t>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cái</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Bộ</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phận</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thứ</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hai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là</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vị</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ngữ</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trả</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lời</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cho</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câu</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hỏi</a:t>
            </a:r>
            <a:r>
              <a:rPr lang="en-US" sz="2800" dirty="0">
                <a:solidFill>
                  <a:schemeClr val="bg1"/>
                </a:solidFill>
                <a:latin typeface="Arial" panose="020B0604020202020204" pitchFamily="34" charset="0"/>
                <a:cs typeface="Arial" panose="020B0604020202020204" pitchFamily="34" charset="0"/>
              </a:rPr>
              <a:t>:</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ai,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là</a:t>
            </a:r>
            <a:r>
              <a:rPr lang="en-US" sz="2800" b="1" i="1" dirty="0">
                <a:solidFill>
                  <a:schemeClr val="accent2">
                    <a:lumMod val="40000"/>
                    <a:lumOff val="60000"/>
                  </a:schemeClr>
                </a:solidFill>
                <a:latin typeface="Arial" panose="020B0604020202020204" pitchFamily="34" charset="0"/>
                <a:cs typeface="Arial" panose="020B0604020202020204" pitchFamily="34" charset="0"/>
              </a:rPr>
              <a:t> con </a:t>
            </a:r>
            <a:r>
              <a:rPr lang="en-US" sz="2800" b="1" i="1" dirty="0" err="1">
                <a:solidFill>
                  <a:schemeClr val="accent2">
                    <a:lumMod val="40000"/>
                    <a:lumOff val="60000"/>
                  </a:schemeClr>
                </a:solidFill>
                <a:latin typeface="Arial" panose="020B0604020202020204" pitchFamily="34" charset="0"/>
                <a:cs typeface="Arial" panose="020B0604020202020204" pitchFamily="34" charset="0"/>
              </a:rPr>
              <a:t>gì</a:t>
            </a:r>
            <a:r>
              <a:rPr lang="en-US" sz="2800" b="1" i="1" dirty="0">
                <a:solidFill>
                  <a:schemeClr val="accent2">
                    <a:lumMod val="40000"/>
                    <a:lumOff val="60000"/>
                  </a:schemeClr>
                </a:solidFill>
                <a:latin typeface="Arial" panose="020B0604020202020204" pitchFamily="34" charset="0"/>
                <a:cs typeface="Arial" panose="020B0604020202020204" pitchFamily="34" charset="0"/>
              </a:rPr>
              <a:t>)?</a:t>
            </a:r>
          </a:p>
        </p:txBody>
      </p:sp>
      <p:sp>
        <p:nvSpPr>
          <p:cNvPr id="9" name="Rectangle 8"/>
          <p:cNvSpPr/>
          <p:nvPr/>
        </p:nvSpPr>
        <p:spPr>
          <a:xfrm>
            <a:off x="3709182" y="3663278"/>
            <a:ext cx="7502768" cy="1384995"/>
          </a:xfrm>
          <a:prstGeom prst="rect">
            <a:avLst/>
          </a:prstGeom>
        </p:spPr>
        <p:txBody>
          <a:bodyPr wrap="square">
            <a:spAutoFit/>
          </a:bodyPr>
          <a:lstStyle/>
          <a:p>
            <a:r>
              <a:rPr lang="vi-VN" sz="2800" dirty="0">
                <a:solidFill>
                  <a:schemeClr val="bg1"/>
                </a:solidFill>
                <a:latin typeface="Arial" panose="020B0604020202020204" pitchFamily="34" charset="0"/>
                <a:cs typeface="Arial" panose="020B0604020202020204" pitchFamily="34" charset="0"/>
              </a:rPr>
              <a:t>2. Câu kể </a:t>
            </a:r>
            <a:r>
              <a:rPr lang="vi-VN" sz="2800" b="1" i="1" dirty="0">
                <a:solidFill>
                  <a:schemeClr val="bg1"/>
                </a:solidFill>
                <a:latin typeface="Arial" panose="020B0604020202020204" pitchFamily="34" charset="0"/>
                <a:cs typeface="Arial" panose="020B0604020202020204" pitchFamily="34" charset="0"/>
              </a:rPr>
              <a:t>Ai là gì? </a:t>
            </a:r>
            <a:r>
              <a:rPr lang="vi-VN" sz="2800" dirty="0">
                <a:solidFill>
                  <a:schemeClr val="bg1"/>
                </a:solidFill>
                <a:latin typeface="Arial" panose="020B0604020202020204" pitchFamily="34" charset="0"/>
                <a:cs typeface="Arial" panose="020B0604020202020204" pitchFamily="34" charset="0"/>
              </a:rPr>
              <a:t>được dùng để giới thiệu hoặc nêu nhận định về một người, một vật nào đó.</a:t>
            </a: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860295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33868-2B26-417A-9E7B-9BB79FCD8D7C}"/>
              </a:ext>
            </a:extLst>
          </p:cNvPr>
          <p:cNvSpPr/>
          <p:nvPr/>
        </p:nvSpPr>
        <p:spPr>
          <a:xfrm>
            <a:off x="4871643" y="2045126"/>
            <a:ext cx="2519757" cy="64633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3600" dirty="0" err="1">
                <a:solidFill>
                  <a:srgbClr val="FFFF00"/>
                </a:solidFill>
                <a:latin typeface="UTM Habano" panose="02040603050506020204" pitchFamily="18" charset="0"/>
                <a:cs typeface="Times New Roman" panose="02020603050405020304" pitchFamily="18" charset="0"/>
              </a:rPr>
              <a:t>Dặn</a:t>
            </a:r>
            <a:r>
              <a:rPr lang="en-US" sz="3600" dirty="0">
                <a:solidFill>
                  <a:srgbClr val="FFFF00"/>
                </a:solidFill>
                <a:latin typeface="UTM Habano" panose="02040603050506020204" pitchFamily="18" charset="0"/>
                <a:cs typeface="Times New Roman" panose="02020603050405020304" pitchFamily="18" charset="0"/>
              </a:rPr>
              <a:t> </a:t>
            </a:r>
            <a:r>
              <a:rPr lang="en-US" sz="3600" dirty="0" err="1">
                <a:solidFill>
                  <a:srgbClr val="FFFF00"/>
                </a:solidFill>
                <a:latin typeface="UTM Habano" panose="02040603050506020204" pitchFamily="18" charset="0"/>
                <a:cs typeface="Times New Roman" panose="02020603050405020304" pitchFamily="18" charset="0"/>
              </a:rPr>
              <a:t>dò</a:t>
            </a:r>
            <a:endParaRPr lang="en-US" sz="3600" dirty="0">
              <a:solidFill>
                <a:srgbClr val="FFFF00"/>
              </a:solidFill>
              <a:latin typeface="UTM Habano" panose="02040603050506020204" pitchFamily="18" charset="0"/>
              <a:cs typeface="Times New Roman" panose="02020603050405020304" pitchFamily="18" charset="0"/>
            </a:endParaRPr>
          </a:p>
        </p:txBody>
      </p:sp>
      <p:pic>
        <p:nvPicPr>
          <p:cNvPr id="10" name="Picture 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323955" y="1847396"/>
            <a:ext cx="3708781" cy="4745818"/>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2D533868-2B26-417A-9E7B-9BB79FCD8D7C}"/>
              </a:ext>
            </a:extLst>
          </p:cNvPr>
          <p:cNvSpPr/>
          <p:nvPr/>
        </p:nvSpPr>
        <p:spPr>
          <a:xfrm>
            <a:off x="3132817" y="2691457"/>
            <a:ext cx="6082107" cy="1200329"/>
          </a:xfrm>
          <a:prstGeom prst="rect">
            <a:avLst/>
          </a:prstGeom>
          <a:noFill/>
          <a:effectLst>
            <a:glow rad="762000">
              <a:schemeClr val="accent1">
                <a:alpha val="40000"/>
              </a:schemeClr>
            </a:glow>
          </a:effectLst>
        </p:spPr>
        <p:txBody>
          <a:bodyPr wrap="square" lIns="91440" tIns="45720" rIns="91440" bIns="45720">
            <a:spAutoFit/>
          </a:bodyPr>
          <a:lstStyle/>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Hoàn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thành</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tập</a:t>
            </a:r>
            <a:endParaRPr lang="en-US" sz="3600" dirty="0">
              <a:solidFill>
                <a:schemeClr val="bg1"/>
              </a:solidFill>
              <a:latin typeface="UTM Avo" panose="02040603050506020204" pitchFamily="18" charset="0"/>
              <a:cs typeface="Times New Roman" panose="02020603050405020304" pitchFamily="18" charset="0"/>
            </a:endParaRPr>
          </a:p>
          <a:p>
            <a:pPr marL="571500" indent="-571500" algn="ctr">
              <a:buFontTx/>
              <a:buChar char="-"/>
            </a:pPr>
            <a:r>
              <a:rPr lang="en-US" sz="3600" dirty="0" err="1">
                <a:solidFill>
                  <a:schemeClr val="bg1"/>
                </a:solidFill>
                <a:latin typeface="UTM Avo" panose="02040603050506020204" pitchFamily="18" charset="0"/>
                <a:cs typeface="Times New Roman" panose="02020603050405020304" pitchFamily="18" charset="0"/>
              </a:rPr>
              <a:t>Chuẩn</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bị</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bài</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tiếp</a:t>
            </a:r>
            <a:r>
              <a:rPr lang="en-US" sz="3600" dirty="0">
                <a:solidFill>
                  <a:schemeClr val="bg1"/>
                </a:solidFill>
                <a:latin typeface="UTM Avo" panose="02040603050506020204" pitchFamily="18" charset="0"/>
                <a:cs typeface="Times New Roman" panose="02020603050405020304" pitchFamily="18" charset="0"/>
              </a:rPr>
              <a:t> </a:t>
            </a:r>
            <a:r>
              <a:rPr lang="en-US" sz="3600" dirty="0" err="1">
                <a:solidFill>
                  <a:schemeClr val="bg1"/>
                </a:solidFill>
                <a:latin typeface="UTM Avo" panose="02040603050506020204" pitchFamily="18" charset="0"/>
                <a:cs typeface="Times New Roman" panose="02020603050405020304" pitchFamily="18" charset="0"/>
              </a:rPr>
              <a:t>theo</a:t>
            </a:r>
            <a:endParaRPr lang="en-US" sz="3600"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35061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r="44502"/>
          <a:stretch/>
        </p:blipFill>
        <p:spPr>
          <a:xfrm>
            <a:off x="8168724" y="2653963"/>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3">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4352" y="608006"/>
            <a:ext cx="532692" cy="56116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88025" y="336402"/>
            <a:ext cx="487363" cy="487363"/>
          </a:xfrm>
          <a:prstGeom prst="rect">
            <a:avLst/>
          </a:prstGeom>
        </p:spPr>
      </p:pic>
      <p:sp>
        <p:nvSpPr>
          <p:cNvPr id="26" name="Rectangle 25">
            <a:extLst>
              <a:ext uri="{FF2B5EF4-FFF2-40B4-BE49-F238E27FC236}">
                <a16:creationId xmlns:a16="http://schemas.microsoft.com/office/drawing/2014/main" id="{2D533868-2B26-417A-9E7B-9BB79FCD8D7C}"/>
              </a:ext>
            </a:extLst>
          </p:cNvPr>
          <p:cNvSpPr/>
          <p:nvPr/>
        </p:nvSpPr>
        <p:spPr>
          <a:xfrm>
            <a:off x="1552459" y="1169050"/>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55470"/>
          <a:stretch/>
        </p:blipFill>
        <p:spPr>
          <a:xfrm>
            <a:off x="556467" y="276840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411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iterate type="wd">
                                    <p:tmPct val="10000"/>
                                  </p:iterate>
                                  <p:childTnLst>
                                    <p:set>
                                      <p:cBhvr>
                                        <p:cTn id="10" dur="1" fill="hold">
                                          <p:stCondLst>
                                            <p:cond delay="0"/>
                                          </p:stCondLst>
                                        </p:cTn>
                                        <p:tgtEl>
                                          <p:spTgt spid="26"/>
                                        </p:tgtEl>
                                        <p:attrNameLst>
                                          <p:attrName>style.visibility</p:attrName>
                                        </p:attrNameLst>
                                      </p:cBhvr>
                                      <p:to>
                                        <p:strVal val="visible"/>
                                      </p:to>
                                    </p:set>
                                    <p:animEffect transition="in" filter="barn(outVertic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422321" y="1534332"/>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1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CN,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2 </a:t>
            </a:r>
            <a:r>
              <a:rPr lang="en-US" sz="2800" dirty="0" err="1">
                <a:solidFill>
                  <a:srgbClr val="FFFF00"/>
                </a:solidFill>
                <a:latin typeface="UTM Avo" panose="02040603050506020204" pitchFamily="18" charset="0"/>
              </a:rPr>
              <a:t>gạch</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dưới</a:t>
            </a:r>
            <a:r>
              <a:rPr lang="en-US" sz="2800" dirty="0">
                <a:solidFill>
                  <a:srgbClr val="FFFF00"/>
                </a:solidFill>
                <a:latin typeface="UTM Avo" panose="02040603050506020204" pitchFamily="18" charset="0"/>
              </a:rPr>
              <a:t> VN </a:t>
            </a:r>
            <a:r>
              <a:rPr lang="en-US" sz="2800" dirty="0" err="1">
                <a:solidFill>
                  <a:srgbClr val="FFFF00"/>
                </a:solidFill>
                <a:latin typeface="UTM Avo" panose="02040603050506020204" pitchFamily="18" charset="0"/>
              </a:rPr>
              <a:t>trong</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sau</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cxnSp>
        <p:nvCxnSpPr>
          <p:cNvPr id="4" name="Straight Connector 3">
            <a:extLst>
              <a:ext uri="{FF2B5EF4-FFF2-40B4-BE49-F238E27FC236}">
                <a16:creationId xmlns:a16="http://schemas.microsoft.com/office/drawing/2014/main" id="{A8C7EC76-09A0-4953-A38F-66F502CA0907}"/>
              </a:ext>
            </a:extLst>
          </p:cNvPr>
          <p:cNvCxnSpPr/>
          <p:nvPr/>
        </p:nvCxnSpPr>
        <p:spPr>
          <a:xfrm flipH="1">
            <a:off x="7235370" y="2788005"/>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2EDBC2-3E11-4817-AA07-11D7EECAEB61}"/>
              </a:ext>
            </a:extLst>
          </p:cNvPr>
          <p:cNvCxnSpPr/>
          <p:nvPr/>
        </p:nvCxnSpPr>
        <p:spPr>
          <a:xfrm>
            <a:off x="4734885" y="3231519"/>
            <a:ext cx="2471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2EBFC7-A973-4CF1-B18A-D5BA6E8DB344}"/>
              </a:ext>
            </a:extLst>
          </p:cNvPr>
          <p:cNvCxnSpPr>
            <a:cxnSpLocks/>
          </p:cNvCxnSpPr>
          <p:nvPr/>
        </p:nvCxnSpPr>
        <p:spPr>
          <a:xfrm>
            <a:off x="7395027" y="3231519"/>
            <a:ext cx="3097326"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3498093" y="2067924"/>
            <a:ext cx="7727198" cy="16956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a:solidFill>
                  <a:schemeClr val="bg1"/>
                </a:solidFill>
                <a:latin typeface="UTM Avo" panose="02040603050506020204" pitchFamily="18" charset="0"/>
              </a:rPr>
              <a:t>b. </a:t>
            </a:r>
            <a:r>
              <a:rPr lang="en-US" sz="3200" b="1" dirty="0" err="1">
                <a:solidFill>
                  <a:schemeClr val="bg1"/>
                </a:solidFill>
                <a:latin typeface="UTM Avo" panose="02040603050506020204" pitchFamily="18" charset="0"/>
              </a:rPr>
              <a:t>Các</a:t>
            </a:r>
            <a:r>
              <a:rPr lang="en-US" sz="3200" b="1" dirty="0">
                <a:solidFill>
                  <a:schemeClr val="bg1"/>
                </a:solidFill>
                <a:latin typeface="UTM Avo" panose="02040603050506020204" pitchFamily="18" charset="0"/>
              </a:rPr>
              <a:t> y </a:t>
            </a:r>
            <a:r>
              <a:rPr lang="en-US" sz="3200" b="1" dirty="0" err="1">
                <a:solidFill>
                  <a:schemeClr val="bg1"/>
                </a:solidFill>
                <a:latin typeface="UTM Avo" panose="02040603050506020204" pitchFamily="18" charset="0"/>
              </a:rPr>
              <a:t>bác</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sĩ</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thật</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kiên</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cường</a:t>
            </a:r>
            <a:r>
              <a:rPr lang="en-US" sz="3200" b="1" dirty="0">
                <a:solidFill>
                  <a:schemeClr val="bg1"/>
                </a:solidFill>
                <a:latin typeface="UTM Avo" panose="02040603050506020204" pitchFamily="18" charset="0"/>
              </a:rPr>
              <a:t>.</a:t>
            </a:r>
            <a:endParaRPr lang="vi-VN" sz="3200" b="1" dirty="0">
              <a:solidFill>
                <a:schemeClr val="bg1"/>
              </a:solidFill>
              <a:latin typeface="+mn-lt"/>
            </a:endParaRPr>
          </a:p>
        </p:txBody>
      </p:sp>
    </p:spTree>
    <p:extLst>
      <p:ext uri="{BB962C8B-B14F-4D97-AF65-F5344CB8AC3E}">
        <p14:creationId xmlns:p14="http://schemas.microsoft.com/office/powerpoint/2010/main" val="3179911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173"/>
          <a:stretch/>
        </p:blipFill>
        <p:spPr>
          <a:xfrm flipH="1">
            <a:off x="1611823" y="1596326"/>
            <a:ext cx="2887851" cy="4917982"/>
          </a:xfrm>
          <a:prstGeom prst="rect">
            <a:avLst/>
          </a:prstGeom>
          <a:effectLst>
            <a:outerShdw blurRad="76200" dir="18900000" sy="23000" kx="-1200000" algn="bl" rotWithShape="0">
              <a:prstClr val="black">
                <a:alpha val="20000"/>
              </a:prstClr>
            </a:outerShdw>
          </a:effectLst>
        </p:spPr>
      </p:pic>
      <p:sp>
        <p:nvSpPr>
          <p:cNvPr id="3" name="Title 1"/>
          <p:cNvSpPr txBox="1">
            <a:spLocks/>
          </p:cNvSpPr>
          <p:nvPr/>
        </p:nvSpPr>
        <p:spPr>
          <a:xfrm>
            <a:off x="3556857" y="1369679"/>
            <a:ext cx="7609669" cy="1011002"/>
          </a:xfrm>
          <a:prstGeom prst="rect">
            <a:avLst/>
          </a:prstGeom>
          <a:ln w="66675" cmpd="thickThin">
            <a:solidFill>
              <a:schemeClr val="accent4">
                <a:lumMod val="40000"/>
                <a:lumOff val="6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solidFill>
                  <a:srgbClr val="FFFF00"/>
                </a:solidFill>
                <a:latin typeface="UTM Avo" panose="02040603050506020204" pitchFamily="18" charset="0"/>
              </a:rPr>
              <a:t>Các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câu</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kể</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em</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đã</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học</a:t>
            </a:r>
            <a:r>
              <a:rPr lang="en-US" sz="2800" dirty="0">
                <a:solidFill>
                  <a:srgbClr val="FFFF00"/>
                </a:solidFill>
                <a:latin typeface="UTM Avo" panose="02040603050506020204" pitchFamily="18" charset="0"/>
              </a:rPr>
              <a:t> </a:t>
            </a:r>
            <a:r>
              <a:rPr lang="en-US" sz="2800" dirty="0" err="1">
                <a:solidFill>
                  <a:srgbClr val="FFFF00"/>
                </a:solidFill>
                <a:latin typeface="UTM Avo" panose="02040603050506020204" pitchFamily="18" charset="0"/>
              </a:rPr>
              <a:t>là</a:t>
            </a:r>
            <a:r>
              <a:rPr lang="en-US" sz="2800" dirty="0">
                <a:solidFill>
                  <a:srgbClr val="FFFF00"/>
                </a:solidFill>
                <a:latin typeface="UTM Avo" panose="02040603050506020204" pitchFamily="18" charset="0"/>
              </a:rPr>
              <a:t>:</a:t>
            </a:r>
            <a:endParaRPr lang="vi-VN" sz="3200" dirty="0">
              <a:solidFill>
                <a:srgbClr val="FFFF00"/>
              </a:solidFill>
              <a:latin typeface="+mn-lt"/>
            </a:endParaRPr>
          </a:p>
        </p:txBody>
      </p:sp>
      <p:sp>
        <p:nvSpPr>
          <p:cNvPr id="8" name="Title 1"/>
          <p:cNvSpPr txBox="1">
            <a:spLocks/>
          </p:cNvSpPr>
          <p:nvPr/>
        </p:nvSpPr>
        <p:spPr>
          <a:xfrm>
            <a:off x="3948187" y="2675150"/>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làm</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gì</a:t>
            </a:r>
            <a:r>
              <a:rPr lang="en-US" sz="3200" b="1" dirty="0">
                <a:solidFill>
                  <a:schemeClr val="bg1"/>
                </a:solidFill>
                <a:latin typeface="UTM Avo" panose="02040603050506020204" pitchFamily="18" charset="0"/>
              </a:rPr>
              <a:t>?</a:t>
            </a:r>
          </a:p>
        </p:txBody>
      </p:sp>
      <p:sp>
        <p:nvSpPr>
          <p:cNvPr id="9" name="Title 1"/>
          <p:cNvSpPr txBox="1">
            <a:spLocks/>
          </p:cNvSpPr>
          <p:nvPr/>
        </p:nvSpPr>
        <p:spPr>
          <a:xfrm>
            <a:off x="3948187" y="3422099"/>
            <a:ext cx="6827007" cy="904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200" b="1" dirty="0" err="1">
                <a:solidFill>
                  <a:schemeClr val="bg1"/>
                </a:solidFill>
                <a:latin typeface="UTM Avo" panose="02040603050506020204" pitchFamily="18" charset="0"/>
              </a:rPr>
              <a:t>Câu</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kể</a:t>
            </a:r>
            <a:r>
              <a:rPr lang="en-US" sz="3200" b="1" dirty="0">
                <a:solidFill>
                  <a:schemeClr val="bg1"/>
                </a:solidFill>
                <a:latin typeface="UTM Avo" panose="02040603050506020204" pitchFamily="18" charset="0"/>
              </a:rPr>
              <a:t> Ai </a:t>
            </a:r>
            <a:r>
              <a:rPr lang="en-US" sz="3200" b="1" dirty="0" err="1">
                <a:solidFill>
                  <a:schemeClr val="bg1"/>
                </a:solidFill>
                <a:latin typeface="UTM Avo" panose="02040603050506020204" pitchFamily="18" charset="0"/>
              </a:rPr>
              <a:t>thế</a:t>
            </a:r>
            <a:r>
              <a:rPr lang="en-US" sz="3200" b="1" dirty="0">
                <a:solidFill>
                  <a:schemeClr val="bg1"/>
                </a:solidFill>
                <a:latin typeface="UTM Avo" panose="02040603050506020204" pitchFamily="18" charset="0"/>
              </a:rPr>
              <a:t> </a:t>
            </a:r>
            <a:r>
              <a:rPr lang="en-US" sz="3200" b="1" dirty="0" err="1">
                <a:solidFill>
                  <a:schemeClr val="bg1"/>
                </a:solidFill>
                <a:latin typeface="UTM Avo" panose="02040603050506020204" pitchFamily="18" charset="0"/>
              </a:rPr>
              <a:t>nào</a:t>
            </a:r>
            <a:r>
              <a:rPr lang="en-US" sz="3200" b="1" dirty="0">
                <a:solidFill>
                  <a:schemeClr val="bg1"/>
                </a:solidFill>
                <a:latin typeface="UTM Avo" panose="02040603050506020204" pitchFamily="18" charset="0"/>
              </a:rPr>
              <a:t>?</a:t>
            </a:r>
          </a:p>
        </p:txBody>
      </p:sp>
    </p:spTree>
    <p:extLst>
      <p:ext uri="{BB962C8B-B14F-4D97-AF65-F5344CB8AC3E}">
        <p14:creationId xmlns:p14="http://schemas.microsoft.com/office/powerpoint/2010/main" val="786694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68557" y="-2318305"/>
            <a:ext cx="6224681" cy="114946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4502"/>
          <a:stretch/>
        </p:blipFill>
        <p:spPr>
          <a:xfrm>
            <a:off x="-324951" y="2445590"/>
            <a:ext cx="3071134" cy="4407218"/>
          </a:xfrm>
          <a:prstGeom prst="rect">
            <a:avLst/>
          </a:prstGeom>
          <a:effectLst>
            <a:outerShdw blurRad="50800" dist="38100" dir="18900000" algn="bl" rotWithShape="0">
              <a:prstClr val="black">
                <a:alpha val="40000"/>
              </a:prstClr>
            </a:outerShdw>
          </a:effectLst>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086" y="101011"/>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47287" y="91173"/>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4745" y="3229783"/>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2D533868-2B26-417A-9E7B-9BB79FCD8D7C}"/>
              </a:ext>
            </a:extLst>
          </p:cNvPr>
          <p:cNvSpPr/>
          <p:nvPr/>
        </p:nvSpPr>
        <p:spPr>
          <a:xfrm>
            <a:off x="-181446" y="766306"/>
            <a:ext cx="8381295" cy="10156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Luyện</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từ</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và</a:t>
            </a:r>
            <a:r>
              <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 </a:t>
            </a:r>
            <a:r>
              <a:rPr lang="en-US" sz="60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rPr>
              <a:t>câu</a:t>
            </a:r>
            <a:endParaRPr lang="en-US" sz="6000" dirty="0">
              <a:ln w="12700">
                <a:noFill/>
              </a:ln>
              <a:solidFill>
                <a:srgbClr val="FD6F96"/>
              </a:solidFill>
              <a:effectLst>
                <a:glow rad="406400">
                  <a:schemeClr val="bg1"/>
                </a:glow>
                <a:outerShdw blurRad="38100" dist="19050" dir="2700000" algn="tl" rotWithShape="0">
                  <a:schemeClr val="dk1">
                    <a:alpha val="40000"/>
                  </a:schemeClr>
                </a:outerShdw>
              </a:effectLst>
              <a:latin typeface="UTM Mother"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2D533868-2B26-417A-9E7B-9BB79FCD8D7C}"/>
              </a:ext>
            </a:extLst>
          </p:cNvPr>
          <p:cNvSpPr/>
          <p:nvPr/>
        </p:nvSpPr>
        <p:spPr>
          <a:xfrm>
            <a:off x="5255349" y="1445270"/>
            <a:ext cx="8381295" cy="132343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Câu</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r>
              <a:rPr lang="en-US" sz="8000"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kể</a:t>
            </a:r>
            <a:r>
              <a:rPr lang="en-US" sz="8000" dirty="0">
                <a:ln w="12700">
                  <a:noFill/>
                </a:ln>
                <a:solidFill>
                  <a:schemeClr val="accent2"/>
                </a:solidFill>
                <a:effectLst>
                  <a:glow rad="406400">
                    <a:schemeClr val="bg1"/>
                  </a:glow>
                  <a:outerShdw blurRad="38100" dist="19050" dir="2700000" algn="tl" rotWithShape="0">
                    <a:schemeClr val="dk1">
                      <a:alpha val="40000"/>
                    </a:schemeClr>
                  </a:outerShdw>
                </a:effectLst>
                <a:latin typeface="UTM God's Word" panose="02040603050506020204" pitchFamily="18" charset="0"/>
                <a:cs typeface="Times New Roman" panose="02020603050405020304" pitchFamily="18" charset="0"/>
              </a:rPr>
              <a:t> </a:t>
            </a:r>
          </a:p>
        </p:txBody>
      </p:sp>
      <p:sp>
        <p:nvSpPr>
          <p:cNvPr id="36" name="Rectangle 35">
            <a:extLst>
              <a:ext uri="{FF2B5EF4-FFF2-40B4-BE49-F238E27FC236}">
                <a16:creationId xmlns:a16="http://schemas.microsoft.com/office/drawing/2014/main" id="{2D533868-2B26-417A-9E7B-9BB79FCD8D7C}"/>
              </a:ext>
            </a:extLst>
          </p:cNvPr>
          <p:cNvSpPr/>
          <p:nvPr/>
        </p:nvSpPr>
        <p:spPr>
          <a:xfrm>
            <a:off x="3942214" y="2940488"/>
            <a:ext cx="8381295"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Ai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là</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r>
              <a:rPr lang="en-US" sz="13800" b="1" dirty="0" err="1">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gì</a:t>
            </a:r>
            <a:r>
              <a:rPr lang="en-US" sz="13800" b="1" dirty="0">
                <a:ln w="12700">
                  <a:noFill/>
                </a:ln>
                <a:solidFill>
                  <a:schemeClr val="accent2"/>
                </a:solidFill>
                <a:effectLst>
                  <a:glow rad="406400">
                    <a:schemeClr val="bg1"/>
                  </a:glow>
                  <a:outerShdw blurRad="38100" dist="19050" dir="2700000" algn="tl" rotWithShape="0">
                    <a:schemeClr val="dk1">
                      <a:alpha val="40000"/>
                    </a:schemeClr>
                  </a:outerShdw>
                </a:effectLst>
                <a:latin typeface="UTM Habano" panose="02040603050506020204" pitchFamily="18" charset="0"/>
                <a:cs typeface="Times New Roman" panose="02020603050405020304" pitchFamily="18" charset="0"/>
              </a:rPr>
              <a:t> ?</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55470"/>
          <a:stretch/>
        </p:blipFill>
        <p:spPr>
          <a:xfrm>
            <a:off x="2746182" y="2460933"/>
            <a:ext cx="2526002" cy="451778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iterate type="wd">
                                    <p:tmPct val="10000"/>
                                  </p:iterate>
                                  <p:childTnLst>
                                    <p:set>
                                      <p:cBhvr>
                                        <p:cTn id="12" dur="1" fill="hold">
                                          <p:stCondLst>
                                            <p:cond delay="0"/>
                                          </p:stCondLst>
                                        </p:cTn>
                                        <p:tgtEl>
                                          <p:spTgt spid="36"/>
                                        </p:tgtEl>
                                        <p:attrNameLst>
                                          <p:attrName>style.visibility</p:attrName>
                                        </p:attrNameLst>
                                      </p:cBhvr>
                                      <p:to>
                                        <p:strVal val="visible"/>
                                      </p:to>
                                    </p:set>
                                    <p:animEffect transition="in" filter="barn(out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83658" y="-2318304"/>
            <a:ext cx="6224681" cy="11494606"/>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461072" y="1526013"/>
            <a:ext cx="8494623" cy="561315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448" y="627115"/>
            <a:ext cx="444494" cy="732592"/>
          </a:xfrm>
          <a:prstGeom prst="rect">
            <a:avLst/>
          </a:prstGeom>
        </p:spPr>
      </p:pic>
      <p:sp>
        <p:nvSpPr>
          <p:cNvPr id="17" name="Rectangle 16">
            <a:extLst>
              <a:ext uri="{FF2B5EF4-FFF2-40B4-BE49-F238E27FC236}">
                <a16:creationId xmlns:a16="http://schemas.microsoft.com/office/drawing/2014/main" id="{2D533868-2B26-417A-9E7B-9BB79FCD8D7C}"/>
              </a:ext>
            </a:extLst>
          </p:cNvPr>
          <p:cNvSpPr/>
          <p:nvPr/>
        </p:nvSpPr>
        <p:spPr>
          <a:xfrm>
            <a:off x="-1038957" y="777579"/>
            <a:ext cx="8381295" cy="5201424"/>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Khám</a:t>
            </a:r>
            <a:r>
              <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 </a:t>
            </a:r>
          </a:p>
          <a:p>
            <a:pPr algn="ctr"/>
            <a:r>
              <a:rPr lang="en-US" sz="16600" dirty="0" err="1">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rPr>
              <a:t>phá</a:t>
            </a:r>
            <a:endParaRPr lang="en-US" sz="16600" dirty="0">
              <a:ln w="0"/>
              <a:gradFill>
                <a:gsLst>
                  <a:gs pos="0">
                    <a:schemeClr val="accent5">
                      <a:lumMod val="50000"/>
                    </a:schemeClr>
                  </a:gs>
                  <a:gs pos="50000">
                    <a:schemeClr val="accent5"/>
                  </a:gs>
                  <a:gs pos="100000">
                    <a:schemeClr val="accent5">
                      <a:lumMod val="60000"/>
                      <a:lumOff val="40000"/>
                    </a:schemeClr>
                  </a:gs>
                </a:gsLst>
                <a:lin ang="5400000"/>
              </a:gradFill>
              <a:effectLst>
                <a:glow rad="228600">
                  <a:schemeClr val="accent4">
                    <a:satMod val="175000"/>
                    <a:alpha val="40000"/>
                  </a:schemeClr>
                </a:glow>
                <a:reflection blurRad="6350" stA="53000" endA="300" endPos="35500" dir="5400000" sy="-90000" algn="bl" rotWithShape="0"/>
              </a:effectLst>
              <a:latin typeface="UTM Davida" panose="02040603050506020204" pitchFamily="18" charset="0"/>
              <a:cs typeface="Times New Roman" panose="02020603050405020304" pitchFamily="18" charset="0"/>
            </a:endParaRPr>
          </a:p>
        </p:txBody>
      </p:sp>
      <p:pic>
        <p:nvPicPr>
          <p:cNvPr id="18" name="图片 16">
            <a:extLst>
              <a:ext uri="{FF2B5EF4-FFF2-40B4-BE49-F238E27FC236}">
                <a16:creationId xmlns:a16="http://schemas.microsoft.com/office/drawing/2014/main" id="{84AC4AFF-6BBC-4ABE-A6E8-D3063820BD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4652">
            <a:off x="10332203" y="-2285"/>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0" name="图片 20">
            <a:extLst>
              <a:ext uri="{FF2B5EF4-FFF2-40B4-BE49-F238E27FC236}">
                <a16:creationId xmlns:a16="http://schemas.microsoft.com/office/drawing/2014/main" id="{4D1B6485-3BB7-402F-93E4-0DD2DD86C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1" name="图片 24">
            <a:extLst>
              <a:ext uri="{FF2B5EF4-FFF2-40B4-BE49-F238E27FC236}">
                <a16:creationId xmlns:a16="http://schemas.microsoft.com/office/drawing/2014/main" id="{B962FA2F-D87F-48B6-8D6C-408F50C6D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7581" y="102620"/>
            <a:ext cx="571630" cy="787579"/>
          </a:xfrm>
          <a:prstGeom prst="rect">
            <a:avLst/>
          </a:prstGeom>
        </p:spPr>
      </p:pic>
      <p:pic>
        <p:nvPicPr>
          <p:cNvPr id="22"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1">
            <a:extLst>
              <a:ext uri="{28A0092B-C50C-407E-A947-70E740481C1C}">
                <a14:useLocalDpi xmlns:a14="http://schemas.microsoft.com/office/drawing/2010/main" val="0"/>
              </a:ext>
            </a:extLst>
          </a:blip>
          <a:srcRect l="66515" b="75097"/>
          <a:stretch/>
        </p:blipFill>
        <p:spPr>
          <a:xfrm rot="7290495">
            <a:off x="-138007" y="5353277"/>
            <a:ext cx="2044871" cy="2130452"/>
          </a:xfrm>
          <a:prstGeom prst="rect">
            <a:avLst/>
          </a:prstGeom>
        </p:spPr>
      </p:pic>
    </p:spTree>
    <p:extLst>
      <p:ext uri="{BB962C8B-B14F-4D97-AF65-F5344CB8AC3E}">
        <p14:creationId xmlns:p14="http://schemas.microsoft.com/office/powerpoint/2010/main" val="3029568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p:spPr>
        <p:txBody>
          <a:bodyPr/>
          <a:lstStyle/>
          <a:p>
            <a:endParaRPr lang="en-US"/>
          </a:p>
        </p:txBody>
      </p:sp>
      <p:pic>
        <p:nvPicPr>
          <p:cNvPr id="4" name="5">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930331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199" y="1242436"/>
            <a:ext cx="8582661" cy="4908021"/>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28" name="Text Box 4"/>
          <p:cNvSpPr txBox="1">
            <a:spLocks noChangeArrowheads="1"/>
          </p:cNvSpPr>
          <p:nvPr/>
        </p:nvSpPr>
        <p:spPr bwMode="auto">
          <a:xfrm>
            <a:off x="1282155" y="1376128"/>
            <a:ext cx="7694748" cy="4524315"/>
          </a:xfrm>
          <a:prstGeom prst="rect">
            <a:avLst/>
          </a:prstGeom>
          <a:noFill/>
          <a:ln w="53975">
            <a:no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just"/>
            <a:r>
              <a:rPr lang="en-US" dirty="0">
                <a:latin typeface="UTM Avo" panose="02040603050506020204" pitchFamily="18" charset="0"/>
              </a:rPr>
              <a:t>	</a:t>
            </a:r>
            <a:r>
              <a:rPr lang="en-US" dirty="0" err="1">
                <a:latin typeface="UTM Avo" panose="02040603050506020204" pitchFamily="18" charset="0"/>
              </a:rPr>
              <a:t>Hôm</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cô</a:t>
            </a:r>
            <a:r>
              <a:rPr lang="en-US" dirty="0">
                <a:latin typeface="UTM Avo" panose="02040603050506020204" pitchFamily="18" charset="0"/>
              </a:rPr>
              <a:t> </a:t>
            </a:r>
            <a:r>
              <a:rPr lang="en-US" dirty="0" err="1">
                <a:latin typeface="UTM Avo" panose="02040603050506020204" pitchFamily="18" charset="0"/>
              </a:rPr>
              <a:t>giáo</a:t>
            </a:r>
            <a:r>
              <a:rPr lang="en-US" dirty="0">
                <a:latin typeface="UTM Avo" panose="02040603050506020204" pitchFamily="18" charset="0"/>
              </a:rPr>
              <a:t> </a:t>
            </a:r>
            <a:r>
              <a:rPr lang="en-US" dirty="0" err="1">
                <a:latin typeface="UTM Avo" panose="02040603050506020204" pitchFamily="18" charset="0"/>
              </a:rPr>
              <a:t>dẫn</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gái</a:t>
            </a:r>
            <a:r>
              <a:rPr lang="en-US" dirty="0">
                <a:latin typeface="UTM Avo" panose="02040603050506020204" pitchFamily="18" charset="0"/>
              </a:rPr>
              <a:t> </a:t>
            </a:r>
            <a:r>
              <a:rPr lang="en-US" dirty="0" err="1">
                <a:latin typeface="UTM Avo" panose="02040603050506020204" pitchFamily="18" charset="0"/>
              </a:rPr>
              <a:t>vào</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và</a:t>
            </a:r>
            <a:r>
              <a:rPr lang="en-US" dirty="0">
                <a:latin typeface="UTM Avo" panose="02040603050506020204" pitchFamily="18" charset="0"/>
              </a:rPr>
              <a:t> </a:t>
            </a:r>
            <a:r>
              <a:rPr lang="en-US" dirty="0" err="1">
                <a:latin typeface="UTM Avo" panose="02040603050506020204" pitchFamily="18" charset="0"/>
              </a:rPr>
              <a:t>nói</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chúng</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Đây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ta.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sinh</a:t>
            </a:r>
            <a:r>
              <a:rPr lang="en-US" dirty="0">
                <a:latin typeface="UTM Avo" panose="02040603050506020204" pitchFamily="18" charset="0"/>
              </a:rPr>
              <a:t> </a:t>
            </a:r>
            <a:r>
              <a:rPr lang="en-US" dirty="0" err="1">
                <a:latin typeface="UTM Avo" panose="02040603050506020204" pitchFamily="18" charset="0"/>
              </a:rPr>
              <a:t>cũ</a:t>
            </a:r>
            <a:r>
              <a:rPr lang="en-US" dirty="0">
                <a:latin typeface="UTM Avo" panose="02040603050506020204" pitchFamily="18" charset="0"/>
              </a:rPr>
              <a:t> </a:t>
            </a:r>
            <a:r>
              <a:rPr lang="en-US" dirty="0" err="1">
                <a:latin typeface="UTM Avo" panose="02040603050506020204" pitchFamily="18" charset="0"/>
              </a:rPr>
              <a:t>của</a:t>
            </a:r>
            <a:r>
              <a:rPr lang="en-US" dirty="0">
                <a:latin typeface="UTM Avo" panose="02040603050506020204" pitchFamily="18" charset="0"/>
              </a:rPr>
              <a:t> </a:t>
            </a:r>
            <a:r>
              <a:rPr lang="en-US" dirty="0" err="1">
                <a:latin typeface="UTM Avo" panose="02040603050506020204" pitchFamily="18" charset="0"/>
              </a:rPr>
              <a:t>Trường</a:t>
            </a:r>
            <a:r>
              <a:rPr lang="en-US" dirty="0">
                <a:latin typeface="UTM Avo" panose="02040603050506020204" pitchFamily="18" charset="0"/>
              </a:rPr>
              <a:t> </a:t>
            </a:r>
            <a:r>
              <a:rPr lang="en-US" dirty="0" err="1">
                <a:latin typeface="UTM Avo" panose="02040603050506020204" pitchFamily="18" charset="0"/>
              </a:rPr>
              <a:t>Tiểu</a:t>
            </a:r>
            <a:r>
              <a:rPr lang="en-US" dirty="0">
                <a:latin typeface="UTM Avo" panose="02040603050506020204" pitchFamily="18" charset="0"/>
              </a:rPr>
              <a:t> </a:t>
            </a:r>
            <a:r>
              <a:rPr lang="en-US" dirty="0" err="1">
                <a:latin typeface="UTM Avo" panose="02040603050506020204" pitchFamily="18" charset="0"/>
              </a:rPr>
              <a:t>học</a:t>
            </a:r>
            <a:r>
              <a:rPr lang="en-US" dirty="0">
                <a:latin typeface="UTM Avo" panose="02040603050506020204" pitchFamily="18" charset="0"/>
              </a:rPr>
              <a:t> </a:t>
            </a:r>
            <a:r>
              <a:rPr lang="en-US" dirty="0" err="1">
                <a:latin typeface="UTM Avo" panose="02040603050506020204" pitchFamily="18" charset="0"/>
              </a:rPr>
              <a:t>Thành</a:t>
            </a:r>
            <a:r>
              <a:rPr lang="en-US" dirty="0">
                <a:latin typeface="UTM Avo" panose="02040603050506020204" pitchFamily="18" charset="0"/>
              </a:rPr>
              <a:t> </a:t>
            </a:r>
            <a:r>
              <a:rPr lang="en-US" dirty="0" err="1">
                <a:latin typeface="UTM Avo" panose="02040603050506020204" pitchFamily="18" charset="0"/>
              </a:rPr>
              <a:t>Công</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ấy</a:t>
            </a:r>
            <a:r>
              <a:rPr lang="en-US" dirty="0">
                <a:latin typeface="UTM Avo" panose="02040603050506020204" pitchFamily="18" charset="0"/>
              </a:rPr>
              <a:t> </a:t>
            </a:r>
            <a:r>
              <a:rPr lang="en-US" dirty="0" err="1">
                <a:latin typeface="UTM Avo" panose="02040603050506020204" pitchFamily="18" charset="0"/>
              </a:rPr>
              <a:t>là</a:t>
            </a:r>
            <a:r>
              <a:rPr lang="en-US" dirty="0">
                <a:latin typeface="UTM Avo" panose="02040603050506020204" pitchFamily="18" charset="0"/>
              </a:rPr>
              <a:t> </a:t>
            </a:r>
            <a:r>
              <a:rPr lang="en-US" dirty="0" err="1">
                <a:latin typeface="UTM Avo" panose="02040603050506020204" pitchFamily="18" charset="0"/>
              </a:rPr>
              <a:t>một</a:t>
            </a:r>
            <a:r>
              <a:rPr lang="en-US" dirty="0">
                <a:latin typeface="UTM Avo" panose="02040603050506020204" pitchFamily="18" charset="0"/>
              </a:rPr>
              <a:t> </a:t>
            </a:r>
            <a:r>
              <a:rPr lang="en-US" dirty="0" err="1">
                <a:latin typeface="UTM Avo" panose="02040603050506020204" pitchFamily="18" charset="0"/>
              </a:rPr>
              <a:t>họa</a:t>
            </a:r>
            <a:r>
              <a:rPr lang="en-US" dirty="0">
                <a:latin typeface="UTM Avo" panose="02040603050506020204" pitchFamily="18" charset="0"/>
              </a:rPr>
              <a:t> </a:t>
            </a:r>
            <a:r>
              <a:rPr lang="en-US" dirty="0" err="1">
                <a:latin typeface="UTM Avo" panose="02040603050506020204" pitchFamily="18" charset="0"/>
              </a:rPr>
              <a:t>sĩ</a:t>
            </a:r>
            <a:r>
              <a:rPr lang="en-US" dirty="0">
                <a:latin typeface="UTM Avo" panose="02040603050506020204" pitchFamily="18" charset="0"/>
              </a:rPr>
              <a:t> </a:t>
            </a:r>
            <a:r>
              <a:rPr lang="en-US" dirty="0" err="1">
                <a:latin typeface="UTM Avo" panose="02040603050506020204" pitchFamily="18" charset="0"/>
              </a:rPr>
              <a:t>nhỏ</a:t>
            </a:r>
            <a:r>
              <a:rPr lang="en-US" dirty="0">
                <a:latin typeface="UTM Avo" panose="02040603050506020204" pitchFamily="18" charset="0"/>
              </a:rPr>
              <a:t> </a:t>
            </a:r>
            <a:r>
              <a:rPr lang="en-US" dirty="0" err="1">
                <a:latin typeface="UTM Avo" panose="02040603050506020204" pitchFamily="18" charset="0"/>
              </a:rPr>
              <a:t>đấy</a:t>
            </a:r>
            <a:r>
              <a:rPr lang="en-US" dirty="0">
                <a:latin typeface="UTM Avo" panose="02040603050506020204" pitchFamily="18" charset="0"/>
              </a:rPr>
              <a:t>.</a:t>
            </a:r>
            <a:r>
              <a:rPr lang="en-US" dirty="0">
                <a:solidFill>
                  <a:schemeClr val="tx1">
                    <a:lumMod val="65000"/>
                    <a:lumOff val="35000"/>
                  </a:schemeClr>
                </a:solidFill>
                <a:latin typeface="UTM Avo" panose="02040603050506020204" pitchFamily="18" charset="0"/>
              </a:rPr>
              <a:t> </a:t>
            </a:r>
            <a:r>
              <a:rPr lang="en-US" dirty="0" err="1">
                <a:solidFill>
                  <a:schemeClr val="tx1">
                    <a:lumMod val="65000"/>
                    <a:lumOff val="35000"/>
                  </a:schemeClr>
                </a:solidFill>
                <a:latin typeface="UTM Avo" panose="02040603050506020204" pitchFamily="18" charset="0"/>
              </a:rPr>
              <a:t>C</a:t>
            </a:r>
            <a:r>
              <a:rPr lang="en-US" dirty="0" err="1">
                <a:latin typeface="UTM Avo" panose="02040603050506020204" pitchFamily="18" charset="0"/>
              </a:rPr>
              <a:t>ác</a:t>
            </a:r>
            <a:r>
              <a:rPr lang="en-US" dirty="0">
                <a:latin typeface="UTM Avo" panose="02040603050506020204" pitchFamily="18" charset="0"/>
              </a:rPr>
              <a:t> </a:t>
            </a:r>
            <a:r>
              <a:rPr lang="en-US" dirty="0" err="1">
                <a:latin typeface="UTM Avo" panose="02040603050506020204" pitchFamily="18" charset="0"/>
              </a:rPr>
              <a:t>em</a:t>
            </a:r>
            <a:r>
              <a:rPr lang="en-US" dirty="0">
                <a:latin typeface="UTM Avo" panose="02040603050506020204" pitchFamily="18" charset="0"/>
              </a:rPr>
              <a:t> </a:t>
            </a:r>
            <a:r>
              <a:rPr lang="en-US" dirty="0" err="1">
                <a:latin typeface="UTM Avo" panose="02040603050506020204" pitchFamily="18" charset="0"/>
              </a:rPr>
              <a:t>hãy</a:t>
            </a:r>
            <a:r>
              <a:rPr lang="en-US" dirty="0">
                <a:latin typeface="UTM Avo" panose="02040603050506020204" pitchFamily="18" charset="0"/>
              </a:rPr>
              <a:t> </a:t>
            </a:r>
            <a:r>
              <a:rPr lang="en-US" dirty="0" err="1">
                <a:latin typeface="UTM Avo" panose="02040603050506020204" pitchFamily="18" charset="0"/>
              </a:rPr>
              <a:t>làm</a:t>
            </a:r>
            <a:r>
              <a:rPr lang="en-US" dirty="0">
                <a:latin typeface="UTM Avo" panose="02040603050506020204" pitchFamily="18" charset="0"/>
              </a:rPr>
              <a:t> </a:t>
            </a:r>
            <a:r>
              <a:rPr lang="en-US" dirty="0" err="1">
                <a:latin typeface="UTM Avo" panose="02040603050506020204" pitchFamily="18" charset="0"/>
              </a:rPr>
              <a:t>quen</a:t>
            </a:r>
            <a:r>
              <a:rPr lang="en-US" dirty="0">
                <a:latin typeface="UTM Avo" panose="02040603050506020204" pitchFamily="18" charset="0"/>
              </a:rPr>
              <a:t> </a:t>
            </a:r>
            <a:r>
              <a:rPr lang="en-US" dirty="0" err="1">
                <a:latin typeface="UTM Avo" panose="02040603050506020204" pitchFamily="18" charset="0"/>
              </a:rPr>
              <a:t>với</a:t>
            </a:r>
            <a:r>
              <a:rPr lang="en-US" dirty="0">
                <a:latin typeface="UTM Avo" panose="02040603050506020204" pitchFamily="18" charset="0"/>
              </a:rPr>
              <a:t> </a:t>
            </a:r>
            <a:r>
              <a:rPr lang="en-US" dirty="0" err="1">
                <a:latin typeface="UTM Avo" panose="02040603050506020204" pitchFamily="18" charset="0"/>
              </a:rPr>
              <a:t>nhau</a:t>
            </a:r>
            <a:r>
              <a:rPr lang="en-US" dirty="0">
                <a:latin typeface="UTM Avo" panose="02040603050506020204" pitchFamily="18" charset="0"/>
              </a:rPr>
              <a:t> </a:t>
            </a:r>
            <a:r>
              <a:rPr lang="en-US" dirty="0" err="1">
                <a:latin typeface="UTM Avo" panose="02040603050506020204" pitchFamily="18" charset="0"/>
              </a:rPr>
              <a:t>đi</a:t>
            </a:r>
            <a:r>
              <a:rPr lang="en-US" dirty="0">
                <a:latin typeface="UTM Avo" panose="02040603050506020204" pitchFamily="18" charset="0"/>
              </a:rPr>
              <a:t>.” </a:t>
            </a:r>
            <a:r>
              <a:rPr lang="en-US" dirty="0" err="1">
                <a:latin typeface="UTM Avo" panose="02040603050506020204" pitchFamily="18" charset="0"/>
              </a:rPr>
              <a:t>Cả</a:t>
            </a:r>
            <a:r>
              <a:rPr lang="en-US" dirty="0">
                <a:latin typeface="UTM Avo" panose="02040603050506020204" pitchFamily="18" charset="0"/>
              </a:rPr>
              <a:t> </a:t>
            </a:r>
            <a:r>
              <a:rPr lang="en-US" dirty="0" err="1">
                <a:latin typeface="UTM Avo" panose="02040603050506020204" pitchFamily="18" charset="0"/>
              </a:rPr>
              <a:t>lớp</a:t>
            </a:r>
            <a:r>
              <a:rPr lang="en-US" dirty="0">
                <a:latin typeface="UTM Avo" panose="02040603050506020204" pitchFamily="18" charset="0"/>
              </a:rPr>
              <a:t> </a:t>
            </a:r>
            <a:r>
              <a:rPr lang="en-US" dirty="0" err="1">
                <a:latin typeface="UTM Avo" panose="02040603050506020204" pitchFamily="18" charset="0"/>
              </a:rPr>
              <a:t>tôi</a:t>
            </a:r>
            <a:r>
              <a:rPr lang="en-US" dirty="0">
                <a:latin typeface="UTM Avo" panose="02040603050506020204" pitchFamily="18" charset="0"/>
              </a:rPr>
              <a:t> </a:t>
            </a:r>
            <a:r>
              <a:rPr lang="en-US" dirty="0" err="1">
                <a:latin typeface="UTM Avo" panose="02040603050506020204" pitchFamily="18" charset="0"/>
              </a:rPr>
              <a:t>vỗ</a:t>
            </a:r>
            <a:r>
              <a:rPr lang="en-US" dirty="0">
                <a:latin typeface="UTM Avo" panose="02040603050506020204" pitchFamily="18" charset="0"/>
              </a:rPr>
              <a:t> </a:t>
            </a:r>
            <a:r>
              <a:rPr lang="en-US" dirty="0" err="1">
                <a:latin typeface="UTM Avo" panose="02040603050506020204" pitchFamily="18" charset="0"/>
              </a:rPr>
              <a:t>tay</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rào</a:t>
            </a:r>
            <a:r>
              <a:rPr lang="en-US" dirty="0">
                <a:latin typeface="UTM Avo" panose="02040603050506020204" pitchFamily="18" charset="0"/>
              </a:rPr>
              <a:t>, </a:t>
            </a:r>
            <a:r>
              <a:rPr lang="en-US" dirty="0" err="1">
                <a:latin typeface="UTM Avo" panose="02040603050506020204" pitchFamily="18" charset="0"/>
              </a:rPr>
              <a:t>đón</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người</a:t>
            </a:r>
            <a:r>
              <a:rPr lang="en-US" dirty="0">
                <a:latin typeface="UTM Avo" panose="02040603050506020204" pitchFamily="18" charset="0"/>
              </a:rPr>
              <a:t> </a:t>
            </a:r>
            <a:r>
              <a:rPr lang="en-US" dirty="0" err="1">
                <a:latin typeface="UTM Avo" panose="02040603050506020204" pitchFamily="18" charset="0"/>
              </a:rPr>
              <a:t>bạn</a:t>
            </a:r>
            <a:r>
              <a:rPr lang="en-US" dirty="0">
                <a:latin typeface="UTM Avo" panose="02040603050506020204" pitchFamily="18" charset="0"/>
              </a:rPr>
              <a:t> </a:t>
            </a:r>
            <a:r>
              <a:rPr lang="en-US" dirty="0" err="1">
                <a:latin typeface="UTM Avo" panose="02040603050506020204" pitchFamily="18" charset="0"/>
              </a:rPr>
              <a:t>mới</a:t>
            </a:r>
            <a:r>
              <a:rPr lang="en-US" dirty="0">
                <a:latin typeface="UTM Avo" panose="02040603050506020204" pitchFamily="18" charset="0"/>
              </a:rPr>
              <a:t>. </a:t>
            </a:r>
            <a:r>
              <a:rPr lang="en-US" dirty="0" err="1">
                <a:latin typeface="UTM Avo" panose="02040603050506020204" pitchFamily="18" charset="0"/>
              </a:rPr>
              <a:t>Diệu</a:t>
            </a:r>
            <a:r>
              <a:rPr lang="en-US" dirty="0">
                <a:latin typeface="UTM Avo" panose="02040603050506020204" pitchFamily="18" charset="0"/>
              </a:rPr>
              <a:t> Chi </a:t>
            </a:r>
            <a:r>
              <a:rPr lang="en-US" dirty="0" err="1">
                <a:latin typeface="UTM Avo" panose="02040603050506020204" pitchFamily="18" charset="0"/>
              </a:rPr>
              <a:t>bẽn</a:t>
            </a:r>
            <a:r>
              <a:rPr lang="en-US" dirty="0">
                <a:latin typeface="UTM Avo" panose="02040603050506020204" pitchFamily="18" charset="0"/>
              </a:rPr>
              <a:t> </a:t>
            </a:r>
            <a:r>
              <a:rPr lang="en-US" dirty="0" err="1">
                <a:latin typeface="UTM Avo" panose="02040603050506020204" pitchFamily="18" charset="0"/>
              </a:rPr>
              <a:t>lẽn</a:t>
            </a:r>
            <a:r>
              <a:rPr lang="en-US" dirty="0">
                <a:latin typeface="UTM Avo" panose="02040603050506020204" pitchFamily="18" charset="0"/>
              </a:rPr>
              <a:t> </a:t>
            </a:r>
            <a:r>
              <a:rPr lang="en-US" dirty="0" err="1">
                <a:latin typeface="UTM Avo" panose="02040603050506020204" pitchFamily="18" charset="0"/>
              </a:rPr>
              <a:t>gật</a:t>
            </a:r>
            <a:r>
              <a:rPr lang="en-US" dirty="0">
                <a:latin typeface="UTM Avo" panose="02040603050506020204" pitchFamily="18" charset="0"/>
              </a:rPr>
              <a:t> </a:t>
            </a:r>
            <a:r>
              <a:rPr lang="en-US" dirty="0" err="1">
                <a:latin typeface="UTM Avo" panose="02040603050506020204" pitchFamily="18" charset="0"/>
              </a:rPr>
              <a:t>đầu</a:t>
            </a:r>
            <a:r>
              <a:rPr lang="en-US" dirty="0">
                <a:latin typeface="UTM Avo" panose="02040603050506020204" pitchFamily="18" charset="0"/>
              </a:rPr>
              <a:t> </a:t>
            </a:r>
            <a:r>
              <a:rPr lang="en-US" dirty="0" err="1">
                <a:latin typeface="UTM Avo" panose="02040603050506020204" pitchFamily="18" charset="0"/>
              </a:rPr>
              <a:t>chào</a:t>
            </a:r>
            <a:r>
              <a:rPr lang="en-US" dirty="0">
                <a:latin typeface="UTM Avo" panose="02040603050506020204" pitchFamily="18" charset="0"/>
              </a:rPr>
              <a:t> </a:t>
            </a:r>
            <a:r>
              <a:rPr lang="en-US" dirty="0" err="1">
                <a:latin typeface="UTM Avo" panose="02040603050506020204" pitchFamily="18" charset="0"/>
              </a:rPr>
              <a:t>lại</a:t>
            </a:r>
            <a:r>
              <a:rPr lang="en-US" dirty="0">
                <a:latin typeface="UTM Avo" panose="02040603050506020204" pitchFamily="18" charset="0"/>
              </a:rPr>
              <a:t>.</a:t>
            </a:r>
          </a:p>
        </p:txBody>
      </p:sp>
      <p:sp>
        <p:nvSpPr>
          <p:cNvPr id="2" name="Title 1"/>
          <p:cNvSpPr>
            <a:spLocks noGrp="1"/>
          </p:cNvSpPr>
          <p:nvPr>
            <p:ph type="title" idx="4294967295"/>
          </p:nvPr>
        </p:nvSpPr>
        <p:spPr>
          <a:xfrm>
            <a:off x="838199" y="365126"/>
            <a:ext cx="7373293" cy="1011002"/>
          </a:xfrm>
        </p:spPr>
        <p:txBody>
          <a:bodyPr>
            <a:noAutofit/>
          </a:bodyPr>
          <a:lstStyle/>
          <a:p>
            <a:r>
              <a:rPr lang="vi-VN" sz="4800" b="1" dirty="0">
                <a:solidFill>
                  <a:srgbClr val="FF0000"/>
                </a:solidFill>
                <a:latin typeface="+mn-lt"/>
              </a:rPr>
              <a:t>1. Đọc đoạn văn sau:</a:t>
            </a:r>
          </a:p>
        </p:txBody>
      </p:sp>
      <p:pic>
        <p:nvPicPr>
          <p:cNvPr id="30" name="Picture 29" descr="A picture containing toy, doll, clipart&#10;&#10;Description automatically generated">
            <a:extLst>
              <a:ext uri="{FF2B5EF4-FFF2-40B4-BE49-F238E27FC236}">
                <a16:creationId xmlns:a16="http://schemas.microsoft.com/office/drawing/2014/main" id="{B71EA60B-0EAD-4B83-81D8-0D06D10367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173"/>
          <a:stretch/>
        </p:blipFill>
        <p:spPr>
          <a:xfrm>
            <a:off x="8475247" y="1242436"/>
            <a:ext cx="3716753" cy="5167291"/>
          </a:xfrm>
          <a:prstGeom prst="rect">
            <a:avLst/>
          </a:prstGeom>
          <a:effectLst>
            <a:outerShdw blurRad="76200" dir="18900000" sy="23000" kx="-1200000" algn="bl" rotWithShape="0">
              <a:prstClr val="black">
                <a:alpha val="20000"/>
              </a:prstClr>
            </a:outerShdw>
          </a:effectLst>
        </p:spPr>
      </p:pic>
      <p:cxnSp>
        <p:nvCxnSpPr>
          <p:cNvPr id="13" name="Straight Connector 12"/>
          <p:cNvCxnSpPr/>
          <p:nvPr/>
        </p:nvCxnSpPr>
        <p:spPr>
          <a:xfrm>
            <a:off x="3119120" y="5821680"/>
            <a:ext cx="1534160" cy="0"/>
          </a:xfrm>
          <a:prstGeom prst="line">
            <a:avLst/>
          </a:prstGeom>
          <a:ln w="4762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57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1+#ppt_w/2"/>
                                          </p:val>
                                        </p:tav>
                                        <p:tav tm="100000">
                                          <p:val>
                                            <p:strVal val="#ppt_x"/>
                                          </p:val>
                                        </p:tav>
                                      </p:tavLst>
                                    </p:anim>
                                    <p:anim calcmode="lin" valueType="num">
                                      <p:cBhvr additive="base">
                                        <p:cTn id="11"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1713</Words>
  <Application>Microsoft Office PowerPoint</Application>
  <PresentationFormat>Widescreen</PresentationFormat>
  <Paragraphs>154</Paragraphs>
  <Slides>36</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UTM Avo</vt:lpstr>
      <vt:lpstr>UTM Davida</vt:lpstr>
      <vt:lpstr>UTM Mother</vt:lpstr>
      <vt:lpstr>UTM Habano</vt:lpstr>
      <vt:lpstr>Arial</vt:lpstr>
      <vt:lpstr>等线</vt:lpstr>
      <vt:lpstr>UTM Flavour</vt:lpstr>
      <vt:lpstr>Tahoma</vt:lpstr>
      <vt:lpstr>等线 Light</vt:lpstr>
      <vt:lpstr>Comic Sans MS</vt:lpstr>
      <vt:lpstr>Times New Roman</vt:lpstr>
      <vt:lpstr>UTM God's Word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Đọc đoạn văn sau:</vt:lpstr>
      <vt:lpstr>PowerPoint Presentation</vt:lpstr>
      <vt:lpstr>1. Đọc đoạn văn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PHAN HOÀNG PHƯỚC HẠNH</cp:lastModifiedBy>
  <cp:revision>121</cp:revision>
  <dcterms:created xsi:type="dcterms:W3CDTF">2019-09-07T12:11:57Z</dcterms:created>
  <dcterms:modified xsi:type="dcterms:W3CDTF">2022-02-13T14:32:21Z</dcterms:modified>
  <cp:version>J29</cp:version>
</cp:coreProperties>
</file>