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585" r:id="rId4"/>
    <p:sldId id="8888" r:id="rId5"/>
    <p:sldId id="8889" r:id="rId6"/>
    <p:sldId id="8882" r:id="rId7"/>
    <p:sldId id="8898" r:id="rId8"/>
    <p:sldId id="8891" r:id="rId9"/>
    <p:sldId id="8892" r:id="rId10"/>
    <p:sldId id="8893" r:id="rId11"/>
    <p:sldId id="260" r:id="rId12"/>
    <p:sldId id="8539" r:id="rId13"/>
    <p:sldId id="309" r:id="rId14"/>
    <p:sldId id="8894" r:id="rId15"/>
    <p:sldId id="8895" r:id="rId16"/>
    <p:sldId id="8896" r:id="rId17"/>
    <p:sldId id="8897" r:id="rId18"/>
    <p:sldId id="8886" r:id="rId19"/>
  </p:sldIdLst>
  <p:sldSz cx="12192000" cy="6858000"/>
  <p:notesSz cx="6858000" cy="9144000"/>
  <p:embeddedFontLst>
    <p:embeddedFont>
      <p:font typeface="UTM Futura Extra" panose="02040603050506020204" pitchFamily="18" charset="0"/>
      <p:bold r:id="rId21"/>
    </p:embeddedFont>
    <p:embeddedFont>
      <p:font typeface="Cambria Math" panose="02040503050406030204" pitchFamily="18" charset="0"/>
      <p:regular r:id="rId22"/>
    </p:embeddedFont>
    <p:embeddedFont>
      <p:font typeface="UTM Flavour" panose="0204060305050602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893"/>
    <a:srgbClr val="9EC7FD"/>
    <a:srgbClr val="F19EC2"/>
    <a:srgbClr val="FFAD2D"/>
    <a:srgbClr val="F9F4B2"/>
    <a:srgbClr val="EC8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768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120D2-5D04-402E-9426-9B12B543179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2D98F-74F9-42E9-9FBD-58C2E9248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62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37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38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08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33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31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03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04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071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6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8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71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28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33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26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8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6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82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D2F41-D825-4CD8-8EF8-9E6E339C8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3CFD94-3FBB-4706-8D60-EFE55DC63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5292B5-CC67-4430-91F9-A7F94C39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D4D696-CB79-4B5A-A833-33C1CFA8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979BA9-77FD-477F-AD72-F0DDD592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8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93C19-7C6D-444F-82E9-CAE41D1B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A27257-CAEE-48FA-80EA-F9CF8D4C7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246FC9-8AED-41DA-B737-986B5B48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3B4EE6-96D8-45C5-B816-EA345EAA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740D51-98E7-44B1-B025-C2720259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1DA87-45FA-44AB-BA40-97E4919A5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3784CD-B2E9-4E00-9015-95799D86F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8E157C-8990-4B6F-84FD-1B2DB001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DB27B5-F5A4-4439-90DB-D63691B3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60771D-8134-415A-A6BC-E6697ED6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1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16359-8A7C-4614-8A84-CAE2D12E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82B2B4-E08D-4E63-BE94-D1282EB0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CD167A-0416-4696-A1FC-FC854958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06EBC-A0D1-4776-A491-2A97E9A2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5346DF-1690-4945-89FA-7EB00DA8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9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3CC606-016C-46C8-A701-6C801386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66971A-2DE8-4671-9FA4-2C43B7301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37109C-8A31-490D-A5E5-D34DA4524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EF706C-B4FB-48EA-B863-2A66F1EE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CDB3AE-5F54-4310-B5B4-0D7C3D4E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5D308-F1BC-4A13-86D7-71D1B9FB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79A4C3-20D7-448C-A6D2-9FBDC0472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16186E-0012-4C9E-8940-F82367366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BE3AB0-22F3-4099-B6E2-5D22F2B0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4BADF3-366B-47C1-8E33-94B1561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392BEB-54F4-4511-92E7-BE789499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6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267D9-ECA7-46BE-8ABB-FE5E88D9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A29545-1B60-40B0-A43C-085D75332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2913A2-C09C-4081-9442-481EF254D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E817589-C1D2-4D82-A936-B1521ED13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06A7A2C-8A99-4C3C-B1AA-F973ED99B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B0EC5-F721-4D3C-9396-0D100A9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4A14FD-944A-4AD1-A6B7-B85BFE4B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E2802B-7DC3-4F3F-97EE-B6DA1F82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C4B34-D50C-4792-8195-7EC21A6B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4A6594-0846-4CEE-95BE-C258970D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C34B14-DC2A-4406-A1CA-DDFF1E7E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DC404B-4226-4460-8834-1E2D94CE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5001B8B-D947-4DFB-8DCB-820B0226AFD6}"/>
              </a:ext>
            </a:extLst>
          </p:cNvPr>
          <p:cNvGrpSpPr/>
          <p:nvPr userDrawn="1"/>
        </p:nvGrpSpPr>
        <p:grpSpPr>
          <a:xfrm>
            <a:off x="-627952" y="1"/>
            <a:ext cx="12990550" cy="7349320"/>
            <a:chOff x="-627952" y="1"/>
            <a:chExt cx="12990550" cy="734932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8D1E320-8144-4A1F-8CB2-139F30E86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6D99597-CA63-431C-BDDF-89734DF362C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8FA47A-EDCD-4A32-91C7-31FEAEB5F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7952" y="4619769"/>
              <a:ext cx="3342207" cy="272955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EAF5498-EB30-40E5-8FE7-897CA8602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6" t="11276" r="12829" b="18685"/>
            <a:stretch/>
          </p:blipFill>
          <p:spPr>
            <a:xfrm>
              <a:off x="1996846" y="5387081"/>
              <a:ext cx="1434818" cy="144570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C2B0E-8EBF-4C6A-8242-BB2BB00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154" y="5158854"/>
              <a:ext cx="2167444" cy="190216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sz="2500" b="1">
              <a:solidFill>
                <a:schemeClr val="accent1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6CDE59-0B32-4C79-B727-1B81CF84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7CE326-A3F8-490C-85C6-1F8551D8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02E958-6C2B-4555-899E-135540C3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E8B7385-0D12-49AA-B3DB-21134E2676C1}"/>
              </a:ext>
            </a:extLst>
          </p:cNvPr>
          <p:cNvGrpSpPr/>
          <p:nvPr userDrawn="1"/>
        </p:nvGrpSpPr>
        <p:grpSpPr>
          <a:xfrm>
            <a:off x="0" y="1"/>
            <a:ext cx="12192000" cy="6858001"/>
            <a:chOff x="0" y="1"/>
            <a:chExt cx="12192000" cy="685800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25D59A-1ADA-4014-842E-85A5CD090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EA5DC88-95FF-479E-87F1-93829103538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sz="2500" b="1">
              <a:solidFill>
                <a:schemeClr val="accent1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72FBA-675C-4FC0-87CF-C7B2746D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24F22B-F18F-49B0-88D3-ED16CDA12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DFBF2A-6FE1-4AFA-B4FB-462E3D071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4E131C-C781-4424-96B2-DFBF607D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B92414-1FEF-4288-A07C-47C4FDDE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D3BCD3-D3E4-4BF4-9212-6612D6ED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67D8A-CF17-4CE5-B1E4-ACC8A6E0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287A8B-1185-4306-B52C-4D9B0F1F0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45EA36-7331-4FCC-993E-F296986F7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FC8453-6427-471B-921E-345A4246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F79282-E6FF-4780-985E-0FB4F51C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449747-C784-4723-9A20-5CD8C866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9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01CD19-8FA9-4B15-A3AB-04E7369E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5CFAE-BA00-4B42-9186-9F2A3AA65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2E63D8-491E-4867-A602-984056C39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3CDE-1AF9-4082-8D99-30C6DDD4ADD8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846ED1-D64B-4688-97A0-33835DD9F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CEF092-21AD-4CEE-BEFF-76F922218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1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1" y="887908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16794" y="1040308"/>
                <a:ext cx="4979248" cy="3234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giải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: 8 </a:t>
                </a:r>
                <a:r>
                  <a:rPr lang="en-US" sz="32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94" y="1040308"/>
                <a:ext cx="4979248" cy="3234860"/>
              </a:xfrm>
              <a:prstGeom prst="rect">
                <a:avLst/>
              </a:prstGeom>
              <a:blipFill>
                <a:blip r:embed="rId4"/>
                <a:stretch>
                  <a:fillRect t="-2453" r="-2693" b="-5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-886878" y="3550920"/>
            <a:ext cx="14137640" cy="5003800"/>
            <a:chOff x="-218440" y="3540760"/>
            <a:chExt cx="14137640" cy="500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440" y="3540760"/>
              <a:ext cx="4993640" cy="4993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560" y="3540760"/>
              <a:ext cx="4993640" cy="49936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560" y="3550920"/>
              <a:ext cx="4993640" cy="4993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9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6901549-FEC6-4727-A2AF-25257C68F208}"/>
              </a:ext>
            </a:extLst>
          </p:cNvPr>
          <p:cNvGrpSpPr/>
          <p:nvPr/>
        </p:nvGrpSpPr>
        <p:grpSpPr>
          <a:xfrm>
            <a:off x="-127322" y="-56597"/>
            <a:ext cx="13517480" cy="7422597"/>
            <a:chOff x="-127323" y="-30021"/>
            <a:chExt cx="13517480" cy="733157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EDB7541-23A6-4555-B3BD-BEF5E75A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323" y="-30021"/>
              <a:ext cx="12319323" cy="68472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739DF6C-85CC-419B-A49B-2656BD7C4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6" t="22537" r="5843" b="21537"/>
            <a:stretch/>
          </p:blipFill>
          <p:spPr>
            <a:xfrm flipH="1" flipV="1">
              <a:off x="-1" y="111701"/>
              <a:ext cx="13390158" cy="71898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00122" y="1464284"/>
            <a:ext cx="9537397" cy="4524315"/>
            <a:chOff x="1801157" y="2523744"/>
            <a:chExt cx="7541020" cy="4524315"/>
          </a:xfrm>
        </p:grpSpPr>
        <p:sp>
          <p:nvSpPr>
            <p:cNvPr id="22" name="TextBox 21"/>
            <p:cNvSpPr txBox="1"/>
            <p:nvPr/>
          </p:nvSpPr>
          <p:spPr>
            <a:xfrm>
              <a:off x="1837944" y="2523744"/>
              <a:ext cx="750423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LUYỆN </a:t>
              </a:r>
            </a:p>
            <a:p>
              <a:pPr algn="r"/>
              <a:r>
                <a:rPr lang="en-US" sz="144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TẬP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01157" y="2523744"/>
              <a:ext cx="741543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latin typeface="UTM Futura Extra" panose="02040603050506020204" pitchFamily="18" charset="0"/>
                </a:rPr>
                <a:t>LUYỆN </a:t>
              </a:r>
            </a:p>
            <a:p>
              <a:pPr algn="r"/>
              <a:r>
                <a:rPr lang="en-US" sz="14400" dirty="0">
                  <a:latin typeface="UTM Futura Extra" panose="02040603050506020204" pitchFamily="18" charset="0"/>
                </a:rPr>
                <a:t>TẬP</a:t>
              </a:r>
            </a:p>
          </p:txBody>
        </p:sp>
      </p:grpSp>
      <p:pic>
        <p:nvPicPr>
          <p:cNvPr id="24" name="图片 5">
            <a:extLst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458684"/>
            <a:ext cx="3616960" cy="36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14064" y="1314628"/>
                <a:ext cx="6924656" cy="4309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800" dirty="0">
                    <a:latin typeface="UTM Avo" panose="02040603050506020204" pitchFamily="18" charset="0"/>
                  </a:rPr>
                  <a:t> 35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,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64" y="1314628"/>
                <a:ext cx="6924656" cy="4309193"/>
              </a:xfrm>
              <a:prstGeom prst="rect">
                <a:avLst/>
              </a:prstGeom>
              <a:blipFill>
                <a:blip r:embed="rId3"/>
                <a:stretch>
                  <a:fillRect l="-4049" t="-3395" r="-3961" b="-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04" y="560322"/>
            <a:ext cx="4785596" cy="59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3904" y="648056"/>
                <a:ext cx="10988656" cy="2375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000" dirty="0">
                    <a:latin typeface="UTM Avo" panose="02040603050506020204" pitchFamily="18" charset="0"/>
                  </a:rPr>
                  <a:t> 35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,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04" y="648056"/>
                <a:ext cx="10988656" cy="2375330"/>
              </a:xfrm>
              <a:prstGeom prst="rect">
                <a:avLst/>
              </a:prstGeom>
              <a:blipFill>
                <a:blip r:embed="rId3"/>
                <a:stretch>
                  <a:fillRect l="-1941" r="-19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4704080" y="768921"/>
            <a:ext cx="3312160" cy="99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128000" y="1578788"/>
            <a:ext cx="2082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01040" y="2381428"/>
            <a:ext cx="539719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952480" y="1578788"/>
            <a:ext cx="5429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0418464" y="583108"/>
            <a:ext cx="436880" cy="1320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55359" y="3171804"/>
                <a:ext cx="10540065" cy="3169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xếp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loại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khá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lớp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35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= 21 (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 21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59" y="3171804"/>
                <a:ext cx="10540065" cy="3169907"/>
              </a:xfrm>
              <a:prstGeom prst="rect">
                <a:avLst/>
              </a:prstGeom>
              <a:blipFill>
                <a:blip r:embed="rId4"/>
                <a:stretch>
                  <a:fillRect l="-1330" t="-2885" r="-1272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0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17264" y="1233348"/>
                <a:ext cx="6924656" cy="4300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M</a:t>
                </a:r>
                <a:r>
                  <a:rPr lang="en-US" sz="4800" dirty="0">
                    <a:latin typeface="UTM Avo" panose="02040603050506020204" pitchFamily="18" charset="0"/>
                  </a:rPr>
                  <a:t>ột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64" y="1233348"/>
                <a:ext cx="6924656" cy="4300473"/>
              </a:xfrm>
              <a:prstGeom prst="rect">
                <a:avLst/>
              </a:prstGeom>
              <a:blipFill>
                <a:blip r:embed="rId3"/>
                <a:stretch>
                  <a:fillRect l="-3961" t="-3399" r="-4049" b="-6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5737" r="26175" b="9612"/>
          <a:stretch/>
        </p:blipFill>
        <p:spPr>
          <a:xfrm>
            <a:off x="7929953" y="484560"/>
            <a:ext cx="3611807" cy="5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UTM Avo" panose="02040603050506020204" pitchFamily="18" charset="0"/>
                  </a:rPr>
                  <a:t>M</a:t>
                </a:r>
                <a:r>
                  <a:rPr lang="en-US" sz="3600" dirty="0">
                    <a:latin typeface="UTM Avo" panose="02040603050506020204" pitchFamily="18" charset="0"/>
                  </a:rPr>
                  <a:t>ột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  <a:blipFill>
                <a:blip r:embed="rId3"/>
                <a:stretch>
                  <a:fillRect l="-1659" t="-4261" r="-1604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591512" y="1239520"/>
            <a:ext cx="1562408" cy="75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306320" y="1903908"/>
            <a:ext cx="38811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08800" y="1903908"/>
            <a:ext cx="2184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311592" y="1060628"/>
            <a:ext cx="436880" cy="11745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4000" b="1" dirty="0">
                  <a:solidFill>
                    <a:srgbClr val="00B05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sân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trường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120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= 100 (m)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 100 m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  <a:blipFill>
                <a:blip r:embed="rId4"/>
                <a:stretch>
                  <a:fillRect l="-1543" t="-3180" r="-1486" b="-6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8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22537" r="5843" b="21537"/>
          <a:stretch/>
        </p:blipFill>
        <p:spPr>
          <a:xfrm flipH="1" flipV="1">
            <a:off x="-1" y="111701"/>
            <a:ext cx="13390158" cy="71898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F64012-C689-430D-A058-F0AC5AD72C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3438" y="2047164"/>
            <a:ext cx="5280545" cy="54177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97696" y="1444922"/>
            <a:ext cx="9480616" cy="3046988"/>
            <a:chOff x="1697696" y="1444922"/>
            <a:chExt cx="9480616" cy="3046988"/>
          </a:xfrm>
        </p:grpSpPr>
        <p:sp>
          <p:nvSpPr>
            <p:cNvPr id="16" name="TextBox 15"/>
            <p:cNvSpPr txBox="1"/>
            <p:nvPr/>
          </p:nvSpPr>
          <p:spPr>
            <a:xfrm>
              <a:off x="1697696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B050"/>
                  </a:solidFill>
                  <a:latin typeface="UTM Futura Extra" panose="02040603050506020204" pitchFamily="18" charset="0"/>
                </a:rPr>
                <a:t>CHÀO </a:t>
              </a:r>
            </a:p>
            <a:p>
              <a:r>
                <a:rPr lang="en-US" sz="9600" dirty="0">
                  <a:solidFill>
                    <a:srgbClr val="00B050"/>
                  </a:solidFill>
                  <a:latin typeface="UTM Futura Extra" panose="02040603050506020204" pitchFamily="18" charset="0"/>
                </a:rPr>
                <a:t>TẠM BIỆT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32088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CHÀO </a:t>
              </a:r>
            </a:p>
            <a:p>
              <a:r>
                <a:rPr lang="en-US" sz="9600" dirty="0">
                  <a:latin typeface="UTM Futura Extra" panose="02040603050506020204" pitchFamily="18" charset="0"/>
                </a:rPr>
                <a:t>TẠM 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6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1" y="-78290"/>
            <a:ext cx="15404123" cy="7393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0856" y="2074842"/>
            <a:ext cx="9452904" cy="2800768"/>
            <a:chOff x="1580856" y="2074842"/>
            <a:chExt cx="9452904" cy="2800768"/>
          </a:xfrm>
        </p:grpSpPr>
        <p:sp>
          <p:nvSpPr>
            <p:cNvPr id="19" name="TextBox 18"/>
            <p:cNvSpPr txBox="1"/>
            <p:nvPr/>
          </p:nvSpPr>
          <p:spPr>
            <a:xfrm>
              <a:off x="1580856" y="2074843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9EC7FD"/>
                  </a:solidFill>
                  <a:latin typeface="UTM Futura Extra" panose="02040603050506020204" pitchFamily="18" charset="0"/>
                </a:rPr>
                <a:t>TRÁI TÁO CỦA NEWTON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87536" y="2074842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Futura Extra" panose="02040603050506020204" pitchFamily="18" charset="0"/>
                </a:rPr>
                <a:t>TRÁI TÁO CỦA NEWTON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78881" y="1205311"/>
            <a:ext cx="4036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trò</a:t>
            </a:r>
            <a:r>
              <a:rPr lang="en-US" sz="6600" dirty="0">
                <a:solidFill>
                  <a:srgbClr val="50B893"/>
                </a:solidFill>
                <a:latin typeface="UTM Flavour" panose="02040603050506020204" pitchFamily="18" charset="0"/>
              </a:rPr>
              <a:t> </a:t>
            </a:r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chơi</a:t>
            </a:r>
            <a:endParaRPr lang="en-US" sz="6600" dirty="0">
              <a:solidFill>
                <a:srgbClr val="50B893"/>
              </a:solidFill>
              <a:latin typeface="UTM Flavou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56" y="251968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56" y="226079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79" y="270554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4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402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3.54167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4.79167E-6 0.486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39" y="215497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69" y="184743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63" y="55960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98" y="607154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6" y="561591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2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2.70833E-6 0.5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14</m:t>
                    </m:r>
                  </m:oMath>
                </a14:m>
                <a:endParaRPr lang="en-US" sz="60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38" y="19437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5" y="2683392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78" y="339613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4602480" y="3471649"/>
            <a:ext cx="724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38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8" y="57395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1" y="553650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06" y="577738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70" y="529186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71" y="57168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7" y="55546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11" y="60022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1.875E-6 0.536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0.4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0.374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9444" y="4092702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43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71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95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63" y="1992037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317573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317573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445589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445589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600004" y="1297474"/>
            <a:ext cx="7322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Newton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táo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/>
              <p:cNvSpPr/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bao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nhiêu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9" name="Rectangle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  <a:blipFill>
                <a:blip r:embed="rId7"/>
                <a:stretch>
                  <a:fillRect r="-2041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8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895465"/>
              </p:ext>
            </p:extLst>
          </p:nvPr>
        </p:nvGraphicFramePr>
        <p:xfrm>
          <a:off x="633573" y="1953180"/>
          <a:ext cx="7560903" cy="276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301">
                  <a:extLst>
                    <a:ext uri="{9D8B030D-6E8A-4147-A177-3AD203B41FA5}">
                      <a16:colId xmlns:a16="http://schemas.microsoft.com/office/drawing/2014/main" val="546570392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2151285773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1343139708"/>
                    </a:ext>
                  </a:extLst>
                </a:gridCol>
              </a:tblGrid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00347"/>
                  </a:ext>
                </a:extLst>
              </a:tr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182320"/>
                  </a:ext>
                </a:extLst>
              </a:tr>
            </a:tbl>
          </a:graphicData>
        </a:graphic>
      </p:graphicFrame>
      <p:pic>
        <p:nvPicPr>
          <p:cNvPr id="115" name="Picture 11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0" y="199025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51" y="197171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1971719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42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4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08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7" y="334297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602406" y="5366024"/>
            <a:ext cx="1733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12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4194458" y="1552492"/>
            <a:ext cx="439131" cy="6994827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16200000">
            <a:off x="2931420" y="-700192"/>
            <a:ext cx="400158" cy="4678145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53057" y="530263"/>
            <a:ext cx="1495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?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71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9" grpId="0" animBg="1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1" y="513707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456040" y="621703"/>
                <a:ext cx="4958410" cy="1581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12 : 3 = 4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621703"/>
                <a:ext cx="4958410" cy="1581074"/>
              </a:xfrm>
              <a:prstGeom prst="rect">
                <a:avLst/>
              </a:prstGeom>
              <a:blipFill>
                <a:blip r:embed="rId4"/>
                <a:stretch>
                  <a:fillRect r="-2706" b="-1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456041" y="2334553"/>
                <a:ext cx="4958410" cy="15866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4 x 2 = 8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2334553"/>
                <a:ext cx="4958410" cy="1586653"/>
              </a:xfrm>
              <a:prstGeom prst="rect">
                <a:avLst/>
              </a:prstGeom>
              <a:blipFill>
                <a:blip r:embed="rId5"/>
                <a:stretch>
                  <a:fillRect r="-2706" b="-1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299101" y="4492663"/>
                <a:ext cx="9542164" cy="1942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i="1" dirty="0">
                    <a:latin typeface="UTM Avo" panose="02040603050506020204" pitchFamily="18" charset="0"/>
                  </a:rPr>
                  <a:t>Ta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thể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tìm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như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sau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: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101" y="4492663"/>
                <a:ext cx="9542164" cy="1942198"/>
              </a:xfrm>
              <a:prstGeom prst="rect">
                <a:avLst/>
              </a:prstGeom>
              <a:blipFill>
                <a:blip r:embed="rId6"/>
                <a:stretch>
                  <a:fillRect l="-1150" r="-1150" b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5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10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50B893"/>
      </a:accent2>
      <a:accent3>
        <a:srgbClr val="FFAD2D"/>
      </a:accent3>
      <a:accent4>
        <a:srgbClr val="50B893"/>
      </a:accent4>
      <a:accent5>
        <a:srgbClr val="FFAD2D"/>
      </a:accent5>
      <a:accent6>
        <a:srgbClr val="50B893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172</Words>
  <Application>Microsoft Office PowerPoint</Application>
  <PresentationFormat>Widescreen</PresentationFormat>
  <Paragraphs>79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 Light</vt:lpstr>
      <vt:lpstr>UTM Futura Extra</vt:lpstr>
      <vt:lpstr>等线</vt:lpstr>
      <vt:lpstr>Cambria Math</vt:lpstr>
      <vt:lpstr>UTM Flavour</vt:lpstr>
      <vt:lpstr>Times New Roman</vt:lpstr>
      <vt:lpstr>Arial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User</cp:lastModifiedBy>
  <cp:revision>32</cp:revision>
  <dcterms:created xsi:type="dcterms:W3CDTF">2019-03-16T10:07:25Z</dcterms:created>
  <dcterms:modified xsi:type="dcterms:W3CDTF">2022-02-21T18:27:51Z</dcterms:modified>
  <cp:version>P04</cp:version>
</cp:coreProperties>
</file>