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7" r:id="rId2"/>
    <p:sldId id="356" r:id="rId3"/>
    <p:sldId id="376" r:id="rId4"/>
    <p:sldId id="357" r:id="rId5"/>
    <p:sldId id="377" r:id="rId6"/>
    <p:sldId id="361" r:id="rId7"/>
    <p:sldId id="379" r:id="rId8"/>
    <p:sldId id="378" r:id="rId9"/>
    <p:sldId id="382" r:id="rId10"/>
  </p:sldIdLst>
  <p:sldSz cx="12192000" cy="6858000"/>
  <p:notesSz cx="6858000" cy="9144000"/>
  <p:embeddedFontLst>
    <p:embeddedFont>
      <p:font typeface="字魂151号-联盟综艺体" panose="020B0604020202020204" charset="-122"/>
      <p:regular r:id="rId12"/>
    </p:embeddedFont>
    <p:embeddedFont>
      <p:font typeface="宋体" panose="02010600030101010101" pitchFamily="2" charset="-122"/>
      <p:regular r:id="rId13"/>
    </p:embeddedFont>
    <p:embeddedFont>
      <p:font typeface="UTM Showcard" panose="02040603050506020204" pitchFamily="18" charset="0"/>
      <p:regular r:id="rId14"/>
    </p:embeddedFont>
    <p:embeddedFont>
      <p:font typeface="Cambria Math" panose="02040503050406030204" pitchFamily="18" charset="0"/>
      <p:regular r:id="rId15"/>
    </p:embeddedFont>
    <p:embeddedFont>
      <p:font typeface="UTM Avo" panose="020406030505060202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1">
          <p15:clr>
            <a:srgbClr val="A4A3A4"/>
          </p15:clr>
        </p15:guide>
        <p15:guide id="2" pos="37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346"/>
    <a:srgbClr val="FFFFFF"/>
    <a:srgbClr val="50BFEC"/>
    <a:srgbClr val="FDDC19"/>
    <a:srgbClr val="396250"/>
    <a:srgbClr val="0D2B01"/>
    <a:srgbClr val="F5AD4B"/>
    <a:srgbClr val="CE8E36"/>
    <a:srgbClr val="76DAED"/>
    <a:srgbClr val="FFBA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144" y="84"/>
      </p:cViewPr>
      <p:guideLst>
        <p:guide orient="horz" pos="2221"/>
        <p:guide pos="37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2022/3/19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6CE45B-CC8A-49CA-88C8-FA200BEA5300}"/>
              </a:ext>
            </a:extLst>
          </p:cNvPr>
          <p:cNvSpPr/>
          <p:nvPr userDrawn="1"/>
        </p:nvSpPr>
        <p:spPr>
          <a:xfrm rot="16200000" flipH="1">
            <a:off x="11568433" y="5388069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11C5EA-0766-41DB-AD45-0276F9FA047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-3447601"/>
            <a:ext cx="1428956" cy="11431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B2539D4-C8AF-4979-A98E-2B1686175212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2969" y="-2952246"/>
            <a:ext cx="1428956" cy="11431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8C66EE4-FD10-4042-8CBE-8F26CD913D5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28944" y="10114825"/>
            <a:ext cx="1428956" cy="1143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DA8216-ADF2-4F23-BFD6-083508835F75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295" y="9543270"/>
            <a:ext cx="1428956" cy="11431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9593C3-9BB9-49EC-85F3-762564DD5017}"/>
              </a:ext>
            </a:extLst>
          </p:cNvPr>
          <p:cNvSpPr txBox="1"/>
          <p:nvPr userDrawn="1"/>
        </p:nvSpPr>
        <p:spPr>
          <a:xfrm>
            <a:off x="3350680" y="8272433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BF4FBC4C-B041-4BD7-ADBA-4C94A265EC7A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22" y="7921446"/>
            <a:ext cx="1881378" cy="162530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6C4EFB8-8C0F-4A37-B7F3-289DFDE18B26}"/>
              </a:ext>
            </a:extLst>
          </p:cNvPr>
          <p:cNvSpPr/>
          <p:nvPr userDrawn="1"/>
        </p:nvSpPr>
        <p:spPr>
          <a:xfrm rot="5400000" flipH="1">
            <a:off x="-223458" y="862090"/>
            <a:ext cx="84702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9EC9D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KTUTS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组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13" y="389255"/>
            <a:ext cx="11585575" cy="6079490"/>
          </a:xfrm>
          <a:prstGeom prst="rect">
            <a:avLst/>
          </a:prstGeom>
        </p:spPr>
      </p:pic>
      <p:pic>
        <p:nvPicPr>
          <p:cNvPr id="2" name="图片 1" descr="矢量智能对象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89" y="2580631"/>
            <a:ext cx="2435574" cy="4708533"/>
          </a:xfrm>
          <a:prstGeom prst="rect">
            <a:avLst/>
          </a:prstGeom>
        </p:spPr>
      </p:pic>
      <p:pic>
        <p:nvPicPr>
          <p:cNvPr id="47" name="图片 46" descr="D:\资料\PPT\1.12\矢量智能对象.png矢量智能对象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643954" y="2580632"/>
            <a:ext cx="2555327" cy="5196213"/>
          </a:xfrm>
          <a:prstGeom prst="rect">
            <a:avLst/>
          </a:prstGeom>
        </p:spPr>
      </p:pic>
      <p:grpSp>
        <p:nvGrpSpPr>
          <p:cNvPr id="106" name="组合 105"/>
          <p:cNvGrpSpPr/>
          <p:nvPr/>
        </p:nvGrpSpPr>
        <p:grpSpPr>
          <a:xfrm>
            <a:off x="-47764" y="-26670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10645458" y="-96838"/>
            <a:ext cx="1452245" cy="1750060"/>
            <a:chOff x="2680" y="947"/>
            <a:chExt cx="2287" cy="2756"/>
          </a:xfrm>
        </p:grpSpPr>
        <p:pic>
          <p:nvPicPr>
            <p:cNvPr id="40" name="图片 39" descr="图层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44" name="图片 43" descr="图层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962535" y="1653857"/>
            <a:ext cx="102669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24 tháng 3 năm 2022</a:t>
            </a:r>
          </a:p>
          <a:p>
            <a:pPr algn="ctr"/>
            <a:r>
              <a:rPr lang="en-US" sz="4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  <a:p>
            <a:pPr algn="ctr"/>
            <a:r>
              <a:rPr lang="en-US" sz="4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hình thoi</a:t>
            </a:r>
            <a:endParaRPr lang="en-US" sz="4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6164" y="5365203"/>
            <a:ext cx="39020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SGK trang 142</a:t>
            </a:r>
            <a:endParaRPr lang="en-US" sz="40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3530" y="134471"/>
            <a:ext cx="11771929" cy="6521823"/>
            <a:chOff x="478" y="613"/>
            <a:chExt cx="18245" cy="957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" y="613"/>
              <a:ext cx="18245" cy="9574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741" y="778"/>
              <a:ext cx="17719" cy="9244"/>
            </a:xfrm>
            <a:prstGeom prst="roundRect">
              <a:avLst>
                <a:gd name="adj" fmla="val 188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2618686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3629597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3626519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1484973" y="3629598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3632944" y="363078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6EE073-AEB3-4404-8792-7716A52EE7BF}"/>
              </a:ext>
            </a:extLst>
          </p:cNvPr>
          <p:cNvSpPr txBox="1"/>
          <p:nvPr/>
        </p:nvSpPr>
        <p:spPr>
          <a:xfrm>
            <a:off x="2594239" y="541634"/>
            <a:ext cx="6885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thoi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AC = m, BD = n</a:t>
            </a:r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2682054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2680701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4962260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2682054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329584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2A8E61B-4CC3-4D4B-87D6-59C882EFC02B}"/>
              </a:ext>
            </a:extLst>
          </p:cNvPr>
          <p:cNvSpPr txBox="1"/>
          <p:nvPr/>
        </p:nvSpPr>
        <p:spPr>
          <a:xfrm>
            <a:off x="1014356" y="1137162"/>
            <a:ext cx="10196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Cắt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COD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rồi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ghép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tam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ABC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hình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chữ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</a:rPr>
              <a:t>nhật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</a:rPr>
              <a:t> MNCA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22585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326067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452860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2666721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4576894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326067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3633728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491808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35890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2822915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3670488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324856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220825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323295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2771666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35273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4023265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397909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3589004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C877A8D1-4AA3-4498-A416-56C41D1DA68C}"/>
              </a:ext>
            </a:extLst>
          </p:cNvPr>
          <p:cNvSpPr txBox="1"/>
          <p:nvPr/>
        </p:nvSpPr>
        <p:spPr>
          <a:xfrm>
            <a:off x="6536107" y="2267470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F026B27-652F-4111-87AD-FB206C1FB29F}"/>
              </a:ext>
            </a:extLst>
          </p:cNvPr>
          <p:cNvSpPr txBox="1"/>
          <p:nvPr/>
        </p:nvSpPr>
        <p:spPr>
          <a:xfrm>
            <a:off x="11120256" y="22291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4.44444E-6 L 0.62304 -0.1458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46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0.27044 -0.1463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-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56" grpId="0" animBg="1"/>
      <p:bldP spid="56" grpId="1" animBg="1"/>
      <p:bldP spid="94" grpId="0" animBg="1"/>
      <p:bldP spid="94" grpId="1" animBg="1"/>
      <p:bldP spid="2" grpId="0"/>
      <p:bldP spid="42" grpId="0" animBg="1"/>
      <p:bldP spid="14" grpId="0"/>
      <p:bldP spid="57" grpId="0"/>
      <p:bldP spid="58" grpId="0"/>
      <p:bldP spid="59" grpId="0"/>
      <p:bldP spid="60" grpId="0"/>
      <p:bldP spid="6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1" grpId="0"/>
      <p:bldP spid="97" grpId="0"/>
      <p:bldP spid="1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3530" y="134471"/>
            <a:ext cx="11585575" cy="6615953"/>
            <a:chOff x="478" y="613"/>
            <a:chExt cx="18245" cy="957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" y="613"/>
              <a:ext cx="18245" cy="9574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741" y="778"/>
              <a:ext cx="17719" cy="9244"/>
            </a:xfrm>
            <a:prstGeom prst="roundRect">
              <a:avLst>
                <a:gd name="adj" fmla="val 1882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1A56DA80-ED65-4181-8EC9-804F782B94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1" y="1164790"/>
            <a:ext cx="4319837" cy="1015042"/>
          </a:xfrm>
          <a:prstGeom prst="rect">
            <a:avLst/>
          </a:prstGeom>
        </p:spPr>
      </p:pic>
      <p:sp>
        <p:nvSpPr>
          <p:cNvPr id="95" name="Right Triangle 94">
            <a:extLst>
              <a:ext uri="{FF2B5EF4-FFF2-40B4-BE49-F238E27FC236}">
                <a16:creationId xmlns:a16="http://schemas.microsoft.com/office/drawing/2014/main" id="{AF37DF39-1611-4872-ACA3-3AA5D8F420C7}"/>
              </a:ext>
            </a:extLst>
          </p:cNvPr>
          <p:cNvSpPr/>
          <p:nvPr/>
        </p:nvSpPr>
        <p:spPr>
          <a:xfrm rot="10800000">
            <a:off x="1482159" y="2175701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Triangle 95">
            <a:extLst>
              <a:ext uri="{FF2B5EF4-FFF2-40B4-BE49-F238E27FC236}">
                <a16:creationId xmlns:a16="http://schemas.microsoft.com/office/drawing/2014/main" id="{1662F722-749D-4A2E-A567-EAE3187CC773}"/>
              </a:ext>
            </a:extLst>
          </p:cNvPr>
          <p:cNvSpPr/>
          <p:nvPr/>
        </p:nvSpPr>
        <p:spPr>
          <a:xfrm rot="10800000" flipH="1">
            <a:off x="3634339" y="2172623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ight Triangle 55">
            <a:extLst>
              <a:ext uri="{FF2B5EF4-FFF2-40B4-BE49-F238E27FC236}">
                <a16:creationId xmlns:a16="http://schemas.microsoft.com/office/drawing/2014/main" id="{E4B6B6AB-170B-448E-99BF-F8E9C16E6A58}"/>
              </a:ext>
            </a:extLst>
          </p:cNvPr>
          <p:cNvSpPr/>
          <p:nvPr/>
        </p:nvSpPr>
        <p:spPr>
          <a:xfrm rot="10800000">
            <a:off x="9080552" y="1182570"/>
            <a:ext cx="2151222" cy="962698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ight Triangle 93">
            <a:extLst>
              <a:ext uri="{FF2B5EF4-FFF2-40B4-BE49-F238E27FC236}">
                <a16:creationId xmlns:a16="http://schemas.microsoft.com/office/drawing/2014/main" id="{2F47EE07-1BE7-439E-AA5C-5C475E1FBADA}"/>
              </a:ext>
            </a:extLst>
          </p:cNvPr>
          <p:cNvSpPr/>
          <p:nvPr/>
        </p:nvSpPr>
        <p:spPr>
          <a:xfrm rot="10800000" flipH="1">
            <a:off x="6923591" y="1179346"/>
            <a:ext cx="2136146" cy="961510"/>
          </a:xfrm>
          <a:prstGeom prst="rtTriangle">
            <a:avLst/>
          </a:prstGeom>
          <a:solidFill>
            <a:srgbClr val="00B0F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utoShape 4">
            <a:extLst>
              <a:ext uri="{FF2B5EF4-FFF2-40B4-BE49-F238E27FC236}">
                <a16:creationId xmlns:a16="http://schemas.microsoft.com/office/drawing/2014/main" id="{50C6F9BF-D332-41BA-85E9-6F925EB8D7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84974" y="1228158"/>
            <a:ext cx="4289398" cy="1903348"/>
          </a:xfrm>
          <a:prstGeom prst="flowChartDecision">
            <a:avLst/>
          </a:prstGeom>
          <a:noFill/>
          <a:ln>
            <a:solidFill>
              <a:srgbClr val="00206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BE9-0EAD-439F-ACF5-B53C83B3561C}"/>
              </a:ext>
            </a:extLst>
          </p:cNvPr>
          <p:cNvCxnSpPr>
            <a:cxnSpLocks/>
          </p:cNvCxnSpPr>
          <p:nvPr/>
        </p:nvCxnSpPr>
        <p:spPr>
          <a:xfrm>
            <a:off x="907454" y="1226805"/>
            <a:ext cx="0" cy="189111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9F08C22-816D-45E4-8671-E97E97308A20}"/>
              </a:ext>
            </a:extLst>
          </p:cNvPr>
          <p:cNvCxnSpPr>
            <a:cxnSpLocks/>
          </p:cNvCxnSpPr>
          <p:nvPr/>
        </p:nvCxnSpPr>
        <p:spPr>
          <a:xfrm flipH="1">
            <a:off x="1484974" y="3508364"/>
            <a:ext cx="4299902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C908CC8-C774-4D9D-B592-3B4E31839C75}"/>
              </a:ext>
            </a:extLst>
          </p:cNvPr>
          <p:cNvCxnSpPr>
            <a:cxnSpLocks/>
          </p:cNvCxnSpPr>
          <p:nvPr/>
        </p:nvCxnSpPr>
        <p:spPr>
          <a:xfrm>
            <a:off x="3633404" y="1228158"/>
            <a:ext cx="0" cy="1903348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36DC0-5535-48E2-84A2-11EEA346F2DE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428939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CD1509C-C666-49F1-B1CB-C54935F97996}"/>
              </a:ext>
            </a:extLst>
          </p:cNvPr>
          <p:cNvSpPr txBox="1"/>
          <p:nvPr/>
        </p:nvSpPr>
        <p:spPr>
          <a:xfrm>
            <a:off x="1108004" y="184194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79B0350-AE29-463C-AA3F-B7B7EB80C100}"/>
              </a:ext>
            </a:extLst>
          </p:cNvPr>
          <p:cNvSpPr txBox="1"/>
          <p:nvPr/>
        </p:nvSpPr>
        <p:spPr>
          <a:xfrm>
            <a:off x="3542340" y="80461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DD1C3B1-8132-448F-B1EF-FB0E6C669E62}"/>
              </a:ext>
            </a:extLst>
          </p:cNvPr>
          <p:cNvSpPr txBox="1"/>
          <p:nvPr/>
        </p:nvSpPr>
        <p:spPr>
          <a:xfrm>
            <a:off x="5658804" y="180677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A63920B-0543-4C7C-96B6-E17CD265E356}"/>
              </a:ext>
            </a:extLst>
          </p:cNvPr>
          <p:cNvSpPr txBox="1"/>
          <p:nvPr/>
        </p:nvSpPr>
        <p:spPr>
          <a:xfrm>
            <a:off x="3459183" y="307470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FBD8C9-8034-4A0D-9C37-4E8301E46C8A}"/>
              </a:ext>
            </a:extLst>
          </p:cNvPr>
          <p:cNvCxnSpPr>
            <a:cxnSpLocks/>
          </p:cNvCxnSpPr>
          <p:nvPr/>
        </p:nvCxnSpPr>
        <p:spPr>
          <a:xfrm flipH="1" flipV="1">
            <a:off x="907454" y="1212825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813DA92-6C5A-4786-8245-CA49142BA659}"/>
              </a:ext>
            </a:extLst>
          </p:cNvPr>
          <p:cNvCxnSpPr>
            <a:cxnSpLocks/>
          </p:cNvCxnSpPr>
          <p:nvPr/>
        </p:nvCxnSpPr>
        <p:spPr>
          <a:xfrm flipH="1" flipV="1">
            <a:off x="910268" y="3122998"/>
            <a:ext cx="2712172" cy="1906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E8804B0A-2C25-4987-BFA8-3865D0BDB263}"/>
              </a:ext>
            </a:extLst>
          </p:cNvPr>
          <p:cNvSpPr txBox="1"/>
          <p:nvPr/>
        </p:nvSpPr>
        <p:spPr>
          <a:xfrm>
            <a:off x="574018" y="180677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ED3085E-BBFA-40DF-B5DB-59FCBC5D0310}"/>
              </a:ext>
            </a:extLst>
          </p:cNvPr>
          <p:cNvCxnSpPr>
            <a:cxnSpLocks/>
            <a:stCxn id="42" idx="1"/>
          </p:cNvCxnSpPr>
          <p:nvPr/>
        </p:nvCxnSpPr>
        <p:spPr>
          <a:xfrm>
            <a:off x="1484974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4CC7037E-17EE-4EB4-BC2E-6029E19BF84E}"/>
              </a:ext>
            </a:extLst>
          </p:cNvPr>
          <p:cNvCxnSpPr>
            <a:cxnSpLocks/>
          </p:cNvCxnSpPr>
          <p:nvPr/>
        </p:nvCxnSpPr>
        <p:spPr>
          <a:xfrm>
            <a:off x="5784876" y="2179832"/>
            <a:ext cx="0" cy="1324730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0BFD9010-C654-49E8-A0F1-DCFC4AC35D0C}"/>
              </a:ext>
            </a:extLst>
          </p:cNvPr>
          <p:cNvSpPr txBox="1"/>
          <p:nvPr/>
        </p:nvSpPr>
        <p:spPr>
          <a:xfrm>
            <a:off x="3444915" y="3464193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1A5DB6A-4909-492E-85EF-838ED132719E}"/>
              </a:ext>
            </a:extLst>
          </p:cNvPr>
          <p:cNvSpPr txBox="1"/>
          <p:nvPr/>
        </p:nvSpPr>
        <p:spPr>
          <a:xfrm>
            <a:off x="3247512" y="213510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/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2C299B29-FDF3-4643-A060-D34CB428DC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9363" y="1369019"/>
                <a:ext cx="340360" cy="7489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/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065E7DF-3446-455D-B9C0-254B236E5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5146" y="2216592"/>
                <a:ext cx="340360" cy="7489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77D2C861-99FB-4FE9-ABA1-94489F10F7B9}"/>
              </a:ext>
            </a:extLst>
          </p:cNvPr>
          <p:cNvSpPr txBox="1"/>
          <p:nvPr/>
        </p:nvSpPr>
        <p:spPr>
          <a:xfrm>
            <a:off x="6536107" y="179466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42746EB1-3990-40EA-AFCB-302ACA9C228C}"/>
              </a:ext>
            </a:extLst>
          </p:cNvPr>
          <p:cNvSpPr txBox="1"/>
          <p:nvPr/>
        </p:nvSpPr>
        <p:spPr>
          <a:xfrm>
            <a:off x="8965407" y="754354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E29FC5F-AB74-4907-BC15-D7969F7E6141}"/>
              </a:ext>
            </a:extLst>
          </p:cNvPr>
          <p:cNvSpPr txBox="1"/>
          <p:nvPr/>
        </p:nvSpPr>
        <p:spPr>
          <a:xfrm>
            <a:off x="11164534" y="177905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/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n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b="0" i="0" dirty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3DF36DE-DBFE-485F-ACF0-5A6C55FE3B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1944" y="1317770"/>
                <a:ext cx="340360" cy="7489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>
            <a:extLst>
              <a:ext uri="{FF2B5EF4-FFF2-40B4-BE49-F238E27FC236}">
                <a16:creationId xmlns:a16="http://schemas.microsoft.com/office/drawing/2014/main" id="{2DEC54B3-2F80-4A0E-A260-05F2F8628E75}"/>
              </a:ext>
            </a:extLst>
          </p:cNvPr>
          <p:cNvSpPr txBox="1"/>
          <p:nvPr/>
        </p:nvSpPr>
        <p:spPr>
          <a:xfrm>
            <a:off x="8720713" y="207348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O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68C55E83-457D-4FAA-96D2-04EA8483E040}"/>
              </a:ext>
            </a:extLst>
          </p:cNvPr>
          <p:cNvCxnSpPr>
            <a:cxnSpLocks/>
          </p:cNvCxnSpPr>
          <p:nvPr/>
        </p:nvCxnSpPr>
        <p:spPr>
          <a:xfrm flipH="1">
            <a:off x="6918961" y="2569369"/>
            <a:ext cx="4314004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DCD6B51-84D0-43BD-9E68-D399B8E9EF90}"/>
              </a:ext>
            </a:extLst>
          </p:cNvPr>
          <p:cNvSpPr txBox="1"/>
          <p:nvPr/>
        </p:nvSpPr>
        <p:spPr>
          <a:xfrm>
            <a:off x="8871333" y="2525198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F7B1363F-EF77-4F99-8CC1-6FF391197EDE}"/>
              </a:ext>
            </a:extLst>
          </p:cNvPr>
          <p:cNvCxnSpPr>
            <a:cxnSpLocks/>
          </p:cNvCxnSpPr>
          <p:nvPr/>
        </p:nvCxnSpPr>
        <p:spPr>
          <a:xfrm>
            <a:off x="6918961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DBDA0D0B-01A4-4F6D-87DB-B2413D065CFD}"/>
              </a:ext>
            </a:extLst>
          </p:cNvPr>
          <p:cNvCxnSpPr>
            <a:cxnSpLocks/>
          </p:cNvCxnSpPr>
          <p:nvPr/>
        </p:nvCxnSpPr>
        <p:spPr>
          <a:xfrm>
            <a:off x="11232965" y="2135108"/>
            <a:ext cx="0" cy="434261"/>
          </a:xfrm>
          <a:prstGeom prst="line">
            <a:avLst/>
          </a:prstGeom>
          <a:ln w="127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/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Dựa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vào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vẽ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ta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: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MNCA.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chữ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nhật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MNCA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Mà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00206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/>
                <a:r>
                  <a:rPr lang="en-US" sz="2800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Vậy</a:t>
                </a:r>
                <a:r>
                  <a:rPr lang="en-US" sz="2800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thoi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ABCD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D009C3-CE60-4E5E-9EEE-51102D7F72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05" y="3956548"/>
                <a:ext cx="11183735" cy="2288447"/>
              </a:xfrm>
              <a:prstGeom prst="rect">
                <a:avLst/>
              </a:prstGeom>
              <a:blipFill>
                <a:blip r:embed="rId7"/>
                <a:stretch>
                  <a:fillRect l="-1090" t="-2400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6D13023D-230E-49DB-87A5-F06DF6B852A7}"/>
              </a:ext>
            </a:extLst>
          </p:cNvPr>
          <p:cNvSpPr txBox="1"/>
          <p:nvPr/>
        </p:nvSpPr>
        <p:spPr>
          <a:xfrm>
            <a:off x="6536107" y="779612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7C3C24D-36E1-4F6C-9CF2-E74F4C0A30B0}"/>
              </a:ext>
            </a:extLst>
          </p:cNvPr>
          <p:cNvSpPr txBox="1"/>
          <p:nvPr/>
        </p:nvSpPr>
        <p:spPr>
          <a:xfrm>
            <a:off x="11120256" y="741324"/>
            <a:ext cx="19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8905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3530" y="407035"/>
            <a:ext cx="11585575" cy="6079490"/>
            <a:chOff x="478" y="613"/>
            <a:chExt cx="18245" cy="957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" y="613"/>
              <a:ext cx="18245" cy="9574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741" y="778"/>
              <a:ext cx="17719" cy="9244"/>
            </a:xfrm>
            <a:prstGeom prst="roundRect">
              <a:avLst>
                <a:gd name="adj" fmla="val 1746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/>
              <p:nvPr/>
            </p:nvSpPr>
            <p:spPr>
              <a:xfrm>
                <a:off x="831838" y="2154679"/>
                <a:ext cx="10425231" cy="38154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hình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thoi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bằng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độ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dài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hai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chéo</a:t>
                </a:r>
                <a:r>
                  <a:rPr lang="en-US" sz="3200" b="1" dirty="0">
                    <a:latin typeface="UTM Avo" panose="02040603050506020204" pitchFamily="18" charset="0"/>
                  </a:rPr>
                  <a:t> chia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cho</a:t>
                </a:r>
                <a:r>
                  <a:rPr lang="en-US" sz="3200" b="1" dirty="0">
                    <a:latin typeface="UTM Avo" panose="02040603050506020204" pitchFamily="18" charset="0"/>
                  </a:rPr>
                  <a:t> 2 (</a:t>
                </a:r>
                <a:r>
                  <a:rPr lang="en-US" sz="3200" b="1" err="1">
                    <a:latin typeface="UTM Avo" panose="02040603050506020204" pitchFamily="18" charset="0"/>
                  </a:rPr>
                  <a:t>cùng</a:t>
                </a:r>
                <a:r>
                  <a:rPr lang="en-US" sz="3200" b="1">
                    <a:latin typeface="UTM Avo" panose="02040603050506020204" pitchFamily="18" charset="0"/>
                  </a:rPr>
                  <a:t> </a:t>
                </a:r>
                <a:r>
                  <a:rPr lang="en-US" sz="3200" b="1" smtClean="0">
                    <a:latin typeface="UTM Avo" panose="02040603050506020204" pitchFamily="18" charset="0"/>
                  </a:rPr>
                  <a:t>một đơn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vị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 err="1">
                    <a:latin typeface="UTM Avo" panose="02040603050506020204" pitchFamily="18" charset="0"/>
                  </a:rPr>
                  <a:t>đo</a:t>
                </a:r>
                <a:r>
                  <a:rPr lang="en-US" sz="3200" b="1" dirty="0">
                    <a:latin typeface="UTM Avo" panose="02040603050506020204" pitchFamily="18" charset="0"/>
                  </a:rPr>
                  <a:t>).</a:t>
                </a:r>
              </a:p>
              <a:p>
                <a:pPr algn="ctr"/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</a:p>
              <a:p>
                <a:pPr algn="ctr"/>
                <a:r>
                  <a:rPr lang="en-US" sz="3200" b="1" dirty="0">
                    <a:latin typeface="UTM Avo" panose="020406030505060202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b="1" dirty="0"/>
              </a:p>
              <a:p>
                <a:pPr algn="ctr"/>
                <a:endParaRPr lang="en-US" sz="3200" b="1" dirty="0"/>
              </a:p>
              <a:p>
                <a:pPr algn="ctr"/>
                <a:r>
                  <a:rPr lang="en-US" sz="3200" b="1" i="1" smtClean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S</a:t>
                </a:r>
                <a:r>
                  <a:rPr lang="en-US" sz="3200" b="1" i="1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thoi</a:t>
                </a:r>
                <a:endParaRPr lang="en-US" sz="3200" b="1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  <a:p>
                <a:pPr algn="ctr"/>
                <a:r>
                  <a:rPr lang="en-US" sz="3200" b="1" i="1" dirty="0">
                    <a:solidFill>
                      <a:schemeClr val="accent6">
                        <a:lumMod val="50000"/>
                      </a:schemeClr>
                    </a:solidFill>
                    <a:latin typeface="UTM Avo" panose="02040603050506020204" pitchFamily="18" charset="0"/>
                  </a:rPr>
                  <a:t>m, n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độ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của</a:t>
                </a:r>
                <a:r>
                  <a:rPr lang="en-US" sz="3200" b="1" i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smtClean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hai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đường</a:t>
                </a:r>
                <a:r>
                  <a:rPr lang="en-US" sz="3200" b="1" i="1" dirty="0">
                    <a:solidFill>
                      <a:srgbClr val="00206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002060"/>
                    </a:solidFill>
                    <a:latin typeface="UTM Avo" panose="02040603050506020204" pitchFamily="18" charset="0"/>
                  </a:rPr>
                  <a:t>chéo</a:t>
                </a:r>
                <a:endParaRPr lang="en-US" sz="3200" b="1" i="1" dirty="0">
                  <a:solidFill>
                    <a:srgbClr val="00206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53C01B8-9DA4-480F-BB47-DFA4EA76D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838" y="2154679"/>
                <a:ext cx="10425231" cy="3815403"/>
              </a:xfrm>
              <a:prstGeom prst="rect">
                <a:avLst/>
              </a:prstGeom>
              <a:blipFill>
                <a:blip r:embed="rId3"/>
                <a:stretch>
                  <a:fillRect t="-1917" b="-4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042649" y="1068837"/>
            <a:ext cx="200361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 nhớ</a:t>
            </a:r>
            <a:endParaRPr 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-1607185" y="-52070"/>
            <a:ext cx="15059660" cy="6910070"/>
            <a:chOff x="-2531" y="-82"/>
            <a:chExt cx="23716" cy="10882"/>
          </a:xfrm>
        </p:grpSpPr>
        <p:grpSp>
          <p:nvGrpSpPr>
            <p:cNvPr id="55" name="组合 54"/>
            <p:cNvGrpSpPr/>
            <p:nvPr/>
          </p:nvGrpSpPr>
          <p:grpSpPr>
            <a:xfrm>
              <a:off x="-2531" y="-8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6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7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 flipV="1">
              <a:off x="-2531" y="9712"/>
              <a:ext cx="23716" cy="1088"/>
              <a:chOff x="-1607127" y="-51755"/>
              <a:chExt cx="15059887" cy="691091"/>
            </a:xfrm>
            <a:solidFill>
              <a:schemeClr val="bg1"/>
            </a:solidFill>
          </p:grpSpPr>
          <p:sp>
            <p:nvSpPr>
              <p:cNvPr id="59" name="Freeform 6"/>
              <p:cNvSpPr/>
              <p:nvPr/>
            </p:nvSpPr>
            <p:spPr bwMode="auto">
              <a:xfrm rot="10800000">
                <a:off x="-1607127" y="-51755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9" name="Freeform 6"/>
              <p:cNvSpPr/>
              <p:nvPr/>
            </p:nvSpPr>
            <p:spPr bwMode="auto">
              <a:xfrm rot="10800000" flipH="1">
                <a:off x="5902034" y="-51753"/>
                <a:ext cx="7550726" cy="691089"/>
              </a:xfrm>
              <a:custGeom>
                <a:avLst/>
                <a:gdLst>
                  <a:gd name="connsiteX0" fmla="*/ 0 w 19261"/>
                  <a:gd name="connsiteY0" fmla="*/ 2123 h 2152"/>
                  <a:gd name="connsiteX1" fmla="*/ 33 w 19261"/>
                  <a:gd name="connsiteY1" fmla="*/ 1706 h 2152"/>
                  <a:gd name="connsiteX2" fmla="*/ 50 w 19261"/>
                  <a:gd name="connsiteY2" fmla="*/ 1487 h 2152"/>
                  <a:gd name="connsiteX3" fmla="*/ 353 w 19261"/>
                  <a:gd name="connsiteY3" fmla="*/ 1319 h 2152"/>
                  <a:gd name="connsiteX4" fmla="*/ 1837 w 19261"/>
                  <a:gd name="connsiteY4" fmla="*/ 1959 h 2152"/>
                  <a:gd name="connsiteX5" fmla="*/ 1854 w 19261"/>
                  <a:gd name="connsiteY5" fmla="*/ 1942 h 2152"/>
                  <a:gd name="connsiteX6" fmla="*/ 2056 w 19261"/>
                  <a:gd name="connsiteY6" fmla="*/ 1807 h 2152"/>
                  <a:gd name="connsiteX7" fmla="*/ 2495 w 19261"/>
                  <a:gd name="connsiteY7" fmla="*/ 1588 h 2152"/>
                  <a:gd name="connsiteX8" fmla="*/ 3911 w 19261"/>
                  <a:gd name="connsiteY8" fmla="*/ 1942 h 2152"/>
                  <a:gd name="connsiteX9" fmla="*/ 3928 w 19261"/>
                  <a:gd name="connsiteY9" fmla="*/ 1925 h 2152"/>
                  <a:gd name="connsiteX10" fmla="*/ 5091 w 19261"/>
                  <a:gd name="connsiteY10" fmla="*/ 1403 h 2152"/>
                  <a:gd name="connsiteX11" fmla="*/ 5631 w 19261"/>
                  <a:gd name="connsiteY11" fmla="*/ 1841 h 2152"/>
                  <a:gd name="connsiteX12" fmla="*/ 5648 w 19261"/>
                  <a:gd name="connsiteY12" fmla="*/ 1824 h 2152"/>
                  <a:gd name="connsiteX13" fmla="*/ 5800 w 19261"/>
                  <a:gd name="connsiteY13" fmla="*/ 1689 h 2152"/>
                  <a:gd name="connsiteX14" fmla="*/ 6255 w 19261"/>
                  <a:gd name="connsiteY14" fmla="*/ 1420 h 2152"/>
                  <a:gd name="connsiteX15" fmla="*/ 6592 w 19261"/>
                  <a:gd name="connsiteY15" fmla="*/ 1319 h 2152"/>
                  <a:gd name="connsiteX16" fmla="*/ 7840 w 19261"/>
                  <a:gd name="connsiteY16" fmla="*/ 1858 h 2152"/>
                  <a:gd name="connsiteX17" fmla="*/ 7857 w 19261"/>
                  <a:gd name="connsiteY17" fmla="*/ 1858 h 2152"/>
                  <a:gd name="connsiteX18" fmla="*/ 9560 w 19261"/>
                  <a:gd name="connsiteY18" fmla="*/ 1234 h 2152"/>
                  <a:gd name="connsiteX19" fmla="*/ 10335 w 19261"/>
                  <a:gd name="connsiteY19" fmla="*/ 2010 h 2152"/>
                  <a:gd name="connsiteX20" fmla="*/ 10487 w 19261"/>
                  <a:gd name="connsiteY20" fmla="*/ 1875 h 2152"/>
                  <a:gd name="connsiteX21" fmla="*/ 10757 w 19261"/>
                  <a:gd name="connsiteY21" fmla="*/ 1656 h 2152"/>
                  <a:gd name="connsiteX22" fmla="*/ 12139 w 19261"/>
                  <a:gd name="connsiteY22" fmla="*/ 1201 h 2152"/>
                  <a:gd name="connsiteX23" fmla="*/ 12460 w 19261"/>
                  <a:gd name="connsiteY23" fmla="*/ 1285 h 2152"/>
                  <a:gd name="connsiteX24" fmla="*/ 12848 w 19261"/>
                  <a:gd name="connsiteY24" fmla="*/ 1538 h 2152"/>
                  <a:gd name="connsiteX25" fmla="*/ 12949 w 19261"/>
                  <a:gd name="connsiteY25" fmla="*/ 1437 h 2152"/>
                  <a:gd name="connsiteX26" fmla="*/ 13084 w 19261"/>
                  <a:gd name="connsiteY26" fmla="*/ 1336 h 2152"/>
                  <a:gd name="connsiteX27" fmla="*/ 13505 w 19261"/>
                  <a:gd name="connsiteY27" fmla="*/ 1116 h 2152"/>
                  <a:gd name="connsiteX28" fmla="*/ 14804 w 19261"/>
                  <a:gd name="connsiteY28" fmla="*/ 1420 h 2152"/>
                  <a:gd name="connsiteX29" fmla="*/ 15040 w 19261"/>
                  <a:gd name="connsiteY29" fmla="*/ 1639 h 2152"/>
                  <a:gd name="connsiteX30" fmla="*/ 15040 w 19261"/>
                  <a:gd name="connsiteY30" fmla="*/ 1622 h 2152"/>
                  <a:gd name="connsiteX31" fmla="*/ 15309 w 19261"/>
                  <a:gd name="connsiteY31" fmla="*/ 1285 h 2152"/>
                  <a:gd name="connsiteX32" fmla="*/ 16692 w 19261"/>
                  <a:gd name="connsiteY32" fmla="*/ 746 h 2152"/>
                  <a:gd name="connsiteX33" fmla="*/ 17282 w 19261"/>
                  <a:gd name="connsiteY33" fmla="*/ 982 h 2152"/>
                  <a:gd name="connsiteX34" fmla="*/ 17485 w 19261"/>
                  <a:gd name="connsiteY34" fmla="*/ 628 h 2152"/>
                  <a:gd name="connsiteX35" fmla="*/ 18783 w 19261"/>
                  <a:gd name="connsiteY35" fmla="*/ 21 h 2152"/>
                  <a:gd name="connsiteX36" fmla="*/ 19255 w 19261"/>
                  <a:gd name="connsiteY36" fmla="*/ 156 h 2152"/>
                  <a:gd name="connsiteX37" fmla="*/ 19254 w 19261"/>
                  <a:gd name="connsiteY37" fmla="*/ 2136 h 2152"/>
                  <a:gd name="connsiteX38" fmla="*/ 0 w 19261"/>
                  <a:gd name="connsiteY38" fmla="*/ 2123 h 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0" t="0" r="r" b="b"/>
                <a:pathLst>
                  <a:path w="19261" h="2153">
                    <a:moveTo>
                      <a:pt x="0" y="2123"/>
                    </a:moveTo>
                    <a:cubicBezTo>
                      <a:pt x="0" y="1904"/>
                      <a:pt x="33" y="1925"/>
                      <a:pt x="33" y="1706"/>
                    </a:cubicBezTo>
                    <a:cubicBezTo>
                      <a:pt x="33" y="1656"/>
                      <a:pt x="16" y="1521"/>
                      <a:pt x="50" y="1487"/>
                    </a:cubicBezTo>
                    <a:cubicBezTo>
                      <a:pt x="117" y="1403"/>
                      <a:pt x="252" y="1369"/>
                      <a:pt x="353" y="1319"/>
                    </a:cubicBezTo>
                    <a:cubicBezTo>
                      <a:pt x="1061" y="1032"/>
                      <a:pt x="1601" y="1487"/>
                      <a:pt x="1837" y="1959"/>
                    </a:cubicBezTo>
                    <a:cubicBezTo>
                      <a:pt x="1854" y="1959"/>
                      <a:pt x="1854" y="1959"/>
                      <a:pt x="1854" y="1942"/>
                    </a:cubicBezTo>
                    <a:cubicBezTo>
                      <a:pt x="1921" y="1909"/>
                      <a:pt x="1989" y="1858"/>
                      <a:pt x="2056" y="1807"/>
                    </a:cubicBezTo>
                    <a:cubicBezTo>
                      <a:pt x="2191" y="1723"/>
                      <a:pt x="2343" y="1656"/>
                      <a:pt x="2495" y="1588"/>
                    </a:cubicBezTo>
                    <a:cubicBezTo>
                      <a:pt x="3051" y="1386"/>
                      <a:pt x="3658" y="1571"/>
                      <a:pt x="3911" y="1942"/>
                    </a:cubicBezTo>
                    <a:cubicBezTo>
                      <a:pt x="3911" y="1942"/>
                      <a:pt x="3911" y="1925"/>
                      <a:pt x="3928" y="1925"/>
                    </a:cubicBezTo>
                    <a:cubicBezTo>
                      <a:pt x="4046" y="1656"/>
                      <a:pt x="4636" y="1234"/>
                      <a:pt x="5091" y="1403"/>
                    </a:cubicBezTo>
                    <a:cubicBezTo>
                      <a:pt x="5327" y="1504"/>
                      <a:pt x="5462" y="1673"/>
                      <a:pt x="5631" y="1841"/>
                    </a:cubicBezTo>
                    <a:cubicBezTo>
                      <a:pt x="5631" y="1824"/>
                      <a:pt x="5648" y="1824"/>
                      <a:pt x="5648" y="1824"/>
                    </a:cubicBezTo>
                    <a:cubicBezTo>
                      <a:pt x="5698" y="1774"/>
                      <a:pt x="5749" y="1740"/>
                      <a:pt x="5800" y="1689"/>
                    </a:cubicBezTo>
                    <a:cubicBezTo>
                      <a:pt x="5934" y="1588"/>
                      <a:pt x="6086" y="1487"/>
                      <a:pt x="6255" y="1420"/>
                    </a:cubicBezTo>
                    <a:cubicBezTo>
                      <a:pt x="6356" y="1369"/>
                      <a:pt x="6474" y="1336"/>
                      <a:pt x="6592" y="1319"/>
                    </a:cubicBezTo>
                    <a:cubicBezTo>
                      <a:pt x="7216" y="1167"/>
                      <a:pt x="7553" y="1588"/>
                      <a:pt x="7840" y="1858"/>
                    </a:cubicBezTo>
                    <a:cubicBezTo>
                      <a:pt x="7857" y="1858"/>
                      <a:pt x="7857" y="1858"/>
                      <a:pt x="7857" y="1858"/>
                    </a:cubicBezTo>
                    <a:cubicBezTo>
                      <a:pt x="8110" y="1521"/>
                      <a:pt x="8936" y="982"/>
                      <a:pt x="9560" y="1234"/>
                    </a:cubicBezTo>
                    <a:cubicBezTo>
                      <a:pt x="9931" y="1369"/>
                      <a:pt x="10167" y="1689"/>
                      <a:pt x="10335" y="2010"/>
                    </a:cubicBezTo>
                    <a:cubicBezTo>
                      <a:pt x="10386" y="1976"/>
                      <a:pt x="10436" y="1925"/>
                      <a:pt x="10487" y="1875"/>
                    </a:cubicBezTo>
                    <a:cubicBezTo>
                      <a:pt x="10571" y="1807"/>
                      <a:pt x="10672" y="1723"/>
                      <a:pt x="10757" y="1656"/>
                    </a:cubicBezTo>
                    <a:cubicBezTo>
                      <a:pt x="11043" y="1437"/>
                      <a:pt x="11600" y="1100"/>
                      <a:pt x="12139" y="1201"/>
                    </a:cubicBezTo>
                    <a:cubicBezTo>
                      <a:pt x="12257" y="1218"/>
                      <a:pt x="12359" y="1251"/>
                      <a:pt x="12460" y="1285"/>
                    </a:cubicBezTo>
                    <a:cubicBezTo>
                      <a:pt x="12595" y="1352"/>
                      <a:pt x="12746" y="1437"/>
                      <a:pt x="12848" y="1538"/>
                    </a:cubicBezTo>
                    <a:cubicBezTo>
                      <a:pt x="12881" y="1504"/>
                      <a:pt x="12915" y="1470"/>
                      <a:pt x="12949" y="1437"/>
                    </a:cubicBezTo>
                    <a:cubicBezTo>
                      <a:pt x="12983" y="1403"/>
                      <a:pt x="13033" y="1369"/>
                      <a:pt x="13084" y="1336"/>
                    </a:cubicBezTo>
                    <a:cubicBezTo>
                      <a:pt x="13202" y="1251"/>
                      <a:pt x="13353" y="1167"/>
                      <a:pt x="13505" y="1116"/>
                    </a:cubicBezTo>
                    <a:cubicBezTo>
                      <a:pt x="14028" y="948"/>
                      <a:pt x="14500" y="1184"/>
                      <a:pt x="14804" y="1420"/>
                    </a:cubicBezTo>
                    <a:cubicBezTo>
                      <a:pt x="14871" y="1487"/>
                      <a:pt x="14955" y="1555"/>
                      <a:pt x="15040" y="1639"/>
                    </a:cubicBezTo>
                    <a:cubicBezTo>
                      <a:pt x="15040" y="1639"/>
                      <a:pt x="15040" y="1622"/>
                      <a:pt x="15040" y="1622"/>
                    </a:cubicBezTo>
                    <a:cubicBezTo>
                      <a:pt x="15090" y="1487"/>
                      <a:pt x="15225" y="1386"/>
                      <a:pt x="15309" y="1285"/>
                    </a:cubicBezTo>
                    <a:cubicBezTo>
                      <a:pt x="15545" y="982"/>
                      <a:pt x="16085" y="611"/>
                      <a:pt x="16692" y="746"/>
                    </a:cubicBezTo>
                    <a:cubicBezTo>
                      <a:pt x="16911" y="796"/>
                      <a:pt x="17097" y="897"/>
                      <a:pt x="17282" y="982"/>
                    </a:cubicBezTo>
                    <a:cubicBezTo>
                      <a:pt x="17367" y="880"/>
                      <a:pt x="17400" y="729"/>
                      <a:pt x="17485" y="628"/>
                    </a:cubicBezTo>
                    <a:cubicBezTo>
                      <a:pt x="17704" y="307"/>
                      <a:pt x="18176" y="-97"/>
                      <a:pt x="18783" y="21"/>
                    </a:cubicBezTo>
                    <a:cubicBezTo>
                      <a:pt x="18951" y="55"/>
                      <a:pt x="19103" y="122"/>
                      <a:pt x="19255" y="156"/>
                    </a:cubicBezTo>
                    <a:cubicBezTo>
                      <a:pt x="19268" y="881"/>
                      <a:pt x="19257" y="1355"/>
                      <a:pt x="19254" y="2136"/>
                    </a:cubicBezTo>
                    <a:cubicBezTo>
                      <a:pt x="13055" y="2183"/>
                      <a:pt x="3343" y="2117"/>
                      <a:pt x="0" y="212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  <a:effectLst/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65" name="组合 164"/>
          <p:cNvGrpSpPr/>
          <p:nvPr/>
        </p:nvGrpSpPr>
        <p:grpSpPr>
          <a:xfrm>
            <a:off x="903568" y="-318772"/>
            <a:ext cx="9665970" cy="6485890"/>
            <a:chOff x="1989" y="-27"/>
            <a:chExt cx="15222" cy="1021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89" y="2199"/>
              <a:ext cx="15222" cy="7988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/>
          </p:nvGrpSpPr>
          <p:grpSpPr>
            <a:xfrm>
              <a:off x="7070" y="-27"/>
              <a:ext cx="5061" cy="2226"/>
              <a:chOff x="7491" y="-27"/>
              <a:chExt cx="5061" cy="2226"/>
            </a:xfrm>
          </p:grpSpPr>
          <p:cxnSp>
            <p:nvCxnSpPr>
              <p:cNvPr id="7" name="直接连接符 6"/>
              <p:cNvCxnSpPr/>
              <p:nvPr/>
            </p:nvCxnSpPr>
            <p:spPr>
              <a:xfrm flipV="1">
                <a:off x="7491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 flipH="1" flipV="1">
                <a:off x="10022" y="-27"/>
                <a:ext cx="2531" cy="2226"/>
              </a:xfrm>
              <a:prstGeom prst="line">
                <a:avLst/>
              </a:prstGeom>
              <a:ln w="12700" cmpd="sng">
                <a:solidFill>
                  <a:srgbClr val="39625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组合 105"/>
          <p:cNvGrpSpPr/>
          <p:nvPr/>
        </p:nvGrpSpPr>
        <p:grpSpPr>
          <a:xfrm>
            <a:off x="-45085" y="-52073"/>
            <a:ext cx="1452245" cy="1750060"/>
            <a:chOff x="2680" y="947"/>
            <a:chExt cx="2287" cy="2756"/>
          </a:xfrm>
        </p:grpSpPr>
        <p:pic>
          <p:nvPicPr>
            <p:cNvPr id="102" name="图片 101" descr="图层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55" y="947"/>
              <a:ext cx="1113" cy="2020"/>
            </a:xfrm>
            <a:prstGeom prst="rect">
              <a:avLst/>
            </a:prstGeom>
          </p:spPr>
        </p:pic>
        <p:pic>
          <p:nvPicPr>
            <p:cNvPr id="103" name="图片 102" descr="图层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80" y="2171"/>
              <a:ext cx="846" cy="1533"/>
            </a:xfrm>
            <a:prstGeom prst="rect">
              <a:avLst/>
            </a:prstGeom>
          </p:spPr>
        </p:pic>
      </p:grpSp>
      <p:pic>
        <p:nvPicPr>
          <p:cNvPr id="104" name="图片 103" descr="图层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6291" y="293369"/>
            <a:ext cx="649605" cy="117729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20FD584-BFC3-42C2-8A6E-91A0E778344E}"/>
              </a:ext>
            </a:extLst>
          </p:cNvPr>
          <p:cNvGrpSpPr/>
          <p:nvPr/>
        </p:nvGrpSpPr>
        <p:grpSpPr>
          <a:xfrm>
            <a:off x="1720215" y="1682651"/>
            <a:ext cx="8834094" cy="3631763"/>
            <a:chOff x="4186175" y="1682651"/>
            <a:chExt cx="6380517" cy="3631763"/>
          </a:xfrm>
        </p:grpSpPr>
        <p:sp>
          <p:nvSpPr>
            <p:cNvPr id="78" name="文本框 75">
              <a:extLst>
                <a:ext uri="{FF2B5EF4-FFF2-40B4-BE49-F238E27FC236}">
                  <a16:creationId xmlns:a16="http://schemas.microsoft.com/office/drawing/2014/main" id="{E6CD3D5C-5E1D-4FBC-8753-C49ACE774A94}"/>
                </a:ext>
              </a:extLst>
            </p:cNvPr>
            <p:cNvSpPr txBox="1"/>
            <p:nvPr/>
          </p:nvSpPr>
          <p:spPr>
            <a:xfrm>
              <a:off x="4186175" y="1682651"/>
              <a:ext cx="6294437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  <p:sp>
          <p:nvSpPr>
            <p:cNvPr id="33" name="文本框 75">
              <a:extLst>
                <a:ext uri="{FF2B5EF4-FFF2-40B4-BE49-F238E27FC236}">
                  <a16:creationId xmlns:a16="http://schemas.microsoft.com/office/drawing/2014/main" id="{AC54B1A7-05CD-4728-9DAF-6B443E485F8A}"/>
                </a:ext>
              </a:extLst>
            </p:cNvPr>
            <p:cNvSpPr txBox="1"/>
            <p:nvPr/>
          </p:nvSpPr>
          <p:spPr>
            <a:xfrm>
              <a:off x="4243963" y="1682651"/>
              <a:ext cx="6322729" cy="3631763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Luyện</a:t>
              </a:r>
              <a:r>
                <a:rPr lang="en-US" altLang="zh-CN" sz="11500" dirty="0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 </a:t>
              </a:r>
            </a:p>
            <a:p>
              <a:pPr algn="ctr"/>
              <a:r>
                <a:rPr lang="en-US" altLang="zh-CN" sz="11500" dirty="0" err="1">
                  <a:solidFill>
                    <a:srgbClr val="92D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UTM Showcard" panose="02040603050506020204" pitchFamily="18" charset="0"/>
                  <a:ea typeface="字魂151号-联盟综艺体" panose="00000500000000000000" charset="-122"/>
                  <a:cs typeface="字魂151号-联盟综艺体" panose="00000500000000000000" charset="-122"/>
                </a:rPr>
                <a:t>Tập</a:t>
              </a:r>
              <a:endParaRPr lang="zh-CN" altLang="en-US" sz="115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ea typeface="字魂151号-联盟综艺体" panose="00000500000000000000" charset="-122"/>
                <a:cs typeface="字魂151号-联盟综艺体" panose="00000500000000000000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78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3530" y="147918"/>
            <a:ext cx="11585575" cy="6521823"/>
            <a:chOff x="478" y="613"/>
            <a:chExt cx="18245" cy="957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" y="613"/>
              <a:ext cx="18245" cy="9574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741" y="778"/>
              <a:ext cx="17719" cy="9244"/>
            </a:xfrm>
            <a:prstGeom prst="roundRect">
              <a:avLst>
                <a:gd name="adj" fmla="val 17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Avo" panose="02040603050506020204" pitchFamily="18" charset="0"/>
              </a:rPr>
              <a:t>a) </a:t>
            </a:r>
            <a:r>
              <a:rPr lang="en-US" altLang="en-US" sz="2800" b="1" dirty="0" err="1">
                <a:latin typeface="UTM Avo" panose="02040603050506020204" pitchFamily="18" charset="0"/>
              </a:rPr>
              <a:t>Hình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thoi</a:t>
            </a:r>
            <a:r>
              <a:rPr lang="en-US" altLang="en-US" sz="2800" b="1" dirty="0">
                <a:latin typeface="UTM Avo" panose="02040603050506020204" pitchFamily="18" charset="0"/>
              </a:rPr>
              <a:t> ABCD, </a:t>
            </a:r>
            <a:r>
              <a:rPr lang="en-US" altLang="en-US" sz="2800" b="1" dirty="0" err="1"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solidFill>
                  <a:srgbClr val="C00000"/>
                </a:solidFill>
                <a:latin typeface="UTM Avo" panose="02040603050506020204" pitchFamily="18" charset="0"/>
              </a:rPr>
              <a:t> 1: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Tính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diện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tích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của</a:t>
            </a:r>
            <a:r>
              <a:rPr lang="en-US" altLang="en-US" sz="2800" b="1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Avo" panose="02040603050506020204" pitchFamily="18" charset="0"/>
              </a:rPr>
              <a:t>AC = 3cm; BD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1806250" y="2240795"/>
            <a:ext cx="2855758" cy="3764869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stCxn id="12" idx="0"/>
            <a:endCxn id="12" idx="2"/>
          </p:cNvCxnSpPr>
          <p:nvPr/>
        </p:nvCxnSpPr>
        <p:spPr>
          <a:xfrm>
            <a:off x="3234129" y="2240795"/>
            <a:ext cx="0" cy="376486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stCxn id="12" idx="1"/>
            <a:endCxn id="12" idx="3"/>
          </p:cNvCxnSpPr>
          <p:nvPr/>
        </p:nvCxnSpPr>
        <p:spPr>
          <a:xfrm>
            <a:off x="1806250" y="4123230"/>
            <a:ext cx="2855758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1380800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063949" y="1814326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4643276" y="3793645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C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104675" y="592040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D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234129" y="3955589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142668" y="3412683"/>
                <a:ext cx="4929902" cy="114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6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2668" y="3412683"/>
                <a:ext cx="4929902" cy="1144993"/>
              </a:xfrm>
              <a:prstGeom prst="rect">
                <a:avLst/>
              </a:prstGeom>
              <a:blipFill>
                <a:blip r:embed="rId3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115678" y="2706295"/>
            <a:ext cx="6258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ABCD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7869941" y="4746043"/>
            <a:ext cx="35042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mtClean="0">
                <a:latin typeface="UTM Avo" panose="02040603050506020204" pitchFamily="18" charset="0"/>
              </a:rPr>
              <a:t>Đáp số: 6 </a:t>
            </a:r>
            <a:r>
              <a:rPr lang="en-US" sz="3600">
                <a:latin typeface="UTM Avo" panose="02040603050506020204" pitchFamily="18" charset="0"/>
              </a:rPr>
              <a:t>cm</a:t>
            </a:r>
            <a:r>
              <a:rPr lang="en-US" sz="3600" baseline="30000">
                <a:latin typeface="UTM Avo" panose="02040603050506020204" pitchFamily="18" charset="0"/>
              </a:rPr>
              <a:t>2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6972" y="121024"/>
            <a:ext cx="11954436" cy="6562163"/>
            <a:chOff x="478" y="613"/>
            <a:chExt cx="18245" cy="957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" y="613"/>
              <a:ext cx="18245" cy="9574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741" y="778"/>
              <a:ext cx="17719" cy="9244"/>
            </a:xfrm>
            <a:prstGeom prst="roundRect">
              <a:avLst>
                <a:gd name="adj" fmla="val 17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5" name="Text Box 12">
            <a:extLst>
              <a:ext uri="{FF2B5EF4-FFF2-40B4-BE49-F238E27FC236}">
                <a16:creationId xmlns:a16="http://schemas.microsoft.com/office/drawing/2014/main" id="{5BAA1F94-4219-4BFD-AFB5-D16FF17A7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948486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UTM Avo" panose="02040603050506020204" pitchFamily="18" charset="0"/>
              </a:rPr>
              <a:t>b) </a:t>
            </a:r>
            <a:r>
              <a:rPr lang="en-US" altLang="en-US" sz="2800" b="1" dirty="0" err="1">
                <a:latin typeface="UTM Avo" panose="02040603050506020204" pitchFamily="18" charset="0"/>
              </a:rPr>
              <a:t>Hình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thoi</a:t>
            </a:r>
            <a:r>
              <a:rPr lang="en-US" altLang="en-US" sz="2800" b="1" dirty="0">
                <a:latin typeface="UTM Avo" panose="02040603050506020204" pitchFamily="18" charset="0"/>
              </a:rPr>
              <a:t> MNPQ, </a:t>
            </a:r>
            <a:r>
              <a:rPr lang="en-US" altLang="en-US" sz="2800" b="1" dirty="0" err="1"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latin typeface="UTM Avo" panose="02040603050506020204" pitchFamily="18" charset="0"/>
              </a:rPr>
              <a:t>: </a:t>
            </a:r>
          </a:p>
        </p:txBody>
      </p:sp>
      <p:sp>
        <p:nvSpPr>
          <p:cNvPr id="76" name="Text Box 11">
            <a:extLst>
              <a:ext uri="{FF2B5EF4-FFF2-40B4-BE49-F238E27FC236}">
                <a16:creationId xmlns:a16="http://schemas.microsoft.com/office/drawing/2014/main" id="{CE83FB10-1932-48F7-BA30-312A58E89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004" y="505317"/>
            <a:ext cx="60791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altLang="en-US" sz="2800" b="1" u="sng" dirty="0">
                <a:solidFill>
                  <a:srgbClr val="C00000"/>
                </a:solidFill>
                <a:latin typeface="UTM Avo" panose="02040603050506020204" pitchFamily="18" charset="0"/>
              </a:rPr>
              <a:t> 1: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Tính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diện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tích</a:t>
            </a:r>
            <a:r>
              <a:rPr lang="en-US" altLang="en-US" sz="2800" b="1" dirty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latin typeface="UTM Avo" panose="02040603050506020204" pitchFamily="18" charset="0"/>
              </a:rPr>
              <a:t>của</a:t>
            </a:r>
            <a:r>
              <a:rPr lang="en-US" altLang="en-US" sz="2800" b="1" dirty="0">
                <a:latin typeface="UTM Avo" panose="02040603050506020204" pitchFamily="18" charset="0"/>
              </a:rPr>
              <a:t>:</a:t>
            </a:r>
          </a:p>
        </p:txBody>
      </p:sp>
      <p:sp>
        <p:nvSpPr>
          <p:cNvPr id="77" name="Text Box 13">
            <a:extLst>
              <a:ext uri="{FF2B5EF4-FFF2-40B4-BE49-F238E27FC236}">
                <a16:creationId xmlns:a16="http://schemas.microsoft.com/office/drawing/2014/main" id="{4F1F0BB7-5100-42D5-A763-FDDBA3A51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800" y="1409257"/>
            <a:ext cx="50343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smtClean="0">
                <a:latin typeface="UTM Avo" panose="02040603050506020204" pitchFamily="18" charset="0"/>
              </a:rPr>
              <a:t>MP </a:t>
            </a:r>
            <a:r>
              <a:rPr lang="en-US" altLang="en-US" sz="2800" b="1" dirty="0">
                <a:latin typeface="UTM Avo" panose="02040603050506020204" pitchFamily="18" charset="0"/>
              </a:rPr>
              <a:t>= 7cm; NQ = 4cm.</a:t>
            </a:r>
          </a:p>
        </p:txBody>
      </p:sp>
      <p:sp>
        <p:nvSpPr>
          <p:cNvPr id="12" name="Flowchart: Decision 11">
            <a:extLst>
              <a:ext uri="{FF2B5EF4-FFF2-40B4-BE49-F238E27FC236}">
                <a16:creationId xmlns:a16="http://schemas.microsoft.com/office/drawing/2014/main" id="{9E7CECA0-060B-4091-90E5-D4CD584653B4}"/>
              </a:ext>
            </a:extLst>
          </p:cNvPr>
          <p:cNvSpPr/>
          <p:nvPr/>
        </p:nvSpPr>
        <p:spPr>
          <a:xfrm>
            <a:off x="711113" y="2336810"/>
            <a:ext cx="5498790" cy="2835744"/>
          </a:xfrm>
          <a:prstGeom prst="flowChartDecision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4832615-5A7E-4FB7-8222-3A3AACB0BF0E}"/>
              </a:ext>
            </a:extLst>
          </p:cNvPr>
          <p:cNvCxnSpPr>
            <a:cxnSpLocks/>
            <a:stCxn id="12" idx="0"/>
            <a:endCxn id="12" idx="2"/>
          </p:cNvCxnSpPr>
          <p:nvPr/>
        </p:nvCxnSpPr>
        <p:spPr>
          <a:xfrm>
            <a:off x="3460508" y="2336810"/>
            <a:ext cx="0" cy="2835744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9775C18-0BF8-4E6F-9B22-61A79952127B}"/>
              </a:ext>
            </a:extLst>
          </p:cNvPr>
          <p:cNvCxnSpPr>
            <a:cxnSpLocks/>
            <a:stCxn id="12" idx="1"/>
            <a:endCxn id="12" idx="3"/>
          </p:cNvCxnSpPr>
          <p:nvPr/>
        </p:nvCxnSpPr>
        <p:spPr>
          <a:xfrm>
            <a:off x="711113" y="3754682"/>
            <a:ext cx="549879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>
            <a:extLst>
              <a:ext uri="{FF2B5EF4-FFF2-40B4-BE49-F238E27FC236}">
                <a16:creationId xmlns:a16="http://schemas.microsoft.com/office/drawing/2014/main" id="{FC6FC734-4469-4622-A5F2-2DC5F89B1349}"/>
              </a:ext>
            </a:extLst>
          </p:cNvPr>
          <p:cNvSpPr txBox="1"/>
          <p:nvPr/>
        </p:nvSpPr>
        <p:spPr>
          <a:xfrm>
            <a:off x="445959" y="375468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M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67B3C31-C6A9-402D-A3ED-5733D0210BDC}"/>
              </a:ext>
            </a:extLst>
          </p:cNvPr>
          <p:cNvSpPr txBox="1"/>
          <p:nvPr/>
        </p:nvSpPr>
        <p:spPr>
          <a:xfrm>
            <a:off x="3440578" y="1938999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N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018EC7D4-51FB-4DA3-B038-20E19C98F146}"/>
              </a:ext>
            </a:extLst>
          </p:cNvPr>
          <p:cNvSpPr txBox="1"/>
          <p:nvPr/>
        </p:nvSpPr>
        <p:spPr>
          <a:xfrm>
            <a:off x="5982098" y="3805132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P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E063375-D3AF-4D14-835C-344660A517FE}"/>
              </a:ext>
            </a:extLst>
          </p:cNvPr>
          <p:cNvSpPr txBox="1"/>
          <p:nvPr/>
        </p:nvSpPr>
        <p:spPr>
          <a:xfrm>
            <a:off x="3325569" y="5142627"/>
            <a:ext cx="3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Q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BD2C498-9003-4A97-9910-0B4243EA04B5}"/>
              </a:ext>
            </a:extLst>
          </p:cNvPr>
          <p:cNvSpPr/>
          <p:nvPr/>
        </p:nvSpPr>
        <p:spPr>
          <a:xfrm>
            <a:off x="3468203" y="3587080"/>
            <a:ext cx="182880" cy="167640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/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40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40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40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14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(cm</a:t>
                </a:r>
                <a:r>
                  <a:rPr lang="en-US" sz="40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40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E3C8DE9F-BA65-4CEA-9F1F-0F89C7F52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803" y="2928860"/>
                <a:ext cx="5280460" cy="1138004"/>
              </a:xfrm>
              <a:prstGeom prst="rect">
                <a:avLst/>
              </a:prstGeom>
              <a:blipFill>
                <a:blip r:embed="rId3"/>
                <a:stretch>
                  <a:fillRect b="-6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8" name="TextBox 87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5210007" y="2266418"/>
            <a:ext cx="6402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dirty="0" err="1">
                <a:latin typeface="UTM Avo" panose="02040603050506020204" pitchFamily="18" charset="0"/>
              </a:rPr>
              <a:t>Diện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tích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hình</a:t>
            </a:r>
            <a:r>
              <a:rPr lang="en-US" altLang="en-US" sz="3600" dirty="0">
                <a:latin typeface="UTM Avo" panose="02040603050506020204" pitchFamily="18" charset="0"/>
              </a:rPr>
              <a:t> </a:t>
            </a:r>
            <a:r>
              <a:rPr lang="en-US" altLang="en-US" sz="3600" dirty="0" err="1">
                <a:latin typeface="UTM Avo" panose="02040603050506020204" pitchFamily="18" charset="0"/>
              </a:rPr>
              <a:t>thoi</a:t>
            </a:r>
            <a:r>
              <a:rPr lang="en-US" altLang="en-US" sz="3600" dirty="0">
                <a:latin typeface="UTM Avo" panose="02040603050506020204" pitchFamily="18" charset="0"/>
              </a:rPr>
              <a:t> MNPQ </a:t>
            </a:r>
            <a:r>
              <a:rPr lang="en-US" altLang="en-US" sz="3600" dirty="0" err="1">
                <a:latin typeface="UTM Avo" panose="02040603050506020204" pitchFamily="18" charset="0"/>
              </a:rPr>
              <a:t>là</a:t>
            </a:r>
            <a:r>
              <a:rPr lang="en-US" altLang="en-US" sz="3600" dirty="0">
                <a:latin typeface="UTM Avo" panose="02040603050506020204" pitchFamily="18" charset="0"/>
              </a:rPr>
              <a:t>: 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FCC886-E0C7-4887-883D-B2083B433419}"/>
              </a:ext>
            </a:extLst>
          </p:cNvPr>
          <p:cNvSpPr txBox="1"/>
          <p:nvPr/>
        </p:nvSpPr>
        <p:spPr>
          <a:xfrm>
            <a:off x="7759612" y="4298719"/>
            <a:ext cx="39956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mtClean="0">
                <a:latin typeface="UTM Avo" panose="02040603050506020204" pitchFamily="18" charset="0"/>
              </a:rPr>
              <a:t>Đáp số: 14 </a:t>
            </a:r>
            <a:r>
              <a:rPr lang="en-US" sz="3600">
                <a:latin typeface="UTM Avo" panose="02040603050506020204" pitchFamily="18" charset="0"/>
              </a:rPr>
              <a:t>cm</a:t>
            </a:r>
            <a:r>
              <a:rPr lang="en-US" sz="3600" baseline="30000">
                <a:latin typeface="UTM Avo" panose="02040603050506020204" pitchFamily="18" charset="0"/>
              </a:rPr>
              <a:t>2</a:t>
            </a:r>
            <a:endParaRPr lang="en-US" sz="36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7" grpId="0"/>
      <p:bldP spid="12" grpId="0" animBg="1"/>
      <p:bldP spid="83" grpId="0"/>
      <p:bldP spid="84" grpId="0"/>
      <p:bldP spid="85" grpId="0"/>
      <p:bldP spid="86" grpId="0"/>
      <p:bldP spid="55" grpId="0" animBg="1"/>
      <p:bldP spid="87" grpId="0"/>
      <p:bldP spid="88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3529" y="-10246"/>
            <a:ext cx="11585575" cy="6589059"/>
            <a:chOff x="478" y="613"/>
            <a:chExt cx="18245" cy="957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" y="613"/>
              <a:ext cx="18245" cy="9574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741" y="778"/>
              <a:ext cx="17719" cy="9244"/>
            </a:xfrm>
            <a:prstGeom prst="roundRect">
              <a:avLst>
                <a:gd name="adj" fmla="val 17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2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746066"/>
            <a:ext cx="100418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a) </a:t>
            </a:r>
            <a:r>
              <a:rPr lang="en-US" altLang="en-US" sz="2800" dirty="0" err="1">
                <a:latin typeface="UTM Avo" panose="02040603050506020204" pitchFamily="18" charset="0"/>
              </a:rPr>
              <a:t>Độ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dài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các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đường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chéo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latin typeface="UTM Avo" panose="02040603050506020204" pitchFamily="18" charset="0"/>
              </a:rPr>
              <a:t> 5dm </a:t>
            </a:r>
            <a:r>
              <a:rPr lang="en-US" altLang="en-US" sz="2800" dirty="0" err="1"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latin typeface="UTM Avo" panose="02040603050506020204" pitchFamily="18" charset="0"/>
              </a:rPr>
              <a:t> 20dm 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600" y="249235"/>
            <a:ext cx="9550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u="sng" err="1">
                <a:latin typeface="UTM Avo" panose="02040603050506020204" pitchFamily="18" charset="0"/>
              </a:rPr>
              <a:t>Bài</a:t>
            </a:r>
            <a:r>
              <a:rPr lang="en-US" altLang="en-US" sz="2800" b="1" u="sng">
                <a:latin typeface="UTM Avo" panose="02040603050506020204" pitchFamily="18" charset="0"/>
              </a:rPr>
              <a:t> </a:t>
            </a:r>
            <a:r>
              <a:rPr lang="en-US" altLang="en-US" sz="2800" b="1" u="sng" smtClean="0">
                <a:latin typeface="UTM Avo" panose="02040603050506020204" pitchFamily="18" charset="0"/>
              </a:rPr>
              <a:t>2.</a:t>
            </a:r>
            <a:r>
              <a:rPr lang="en-US" altLang="en-US" sz="2800" b="1" smtClean="0"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Tính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diện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tích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hình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thoi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/>
              <p:nvPr/>
            </p:nvSpPr>
            <p:spPr>
              <a:xfrm>
                <a:off x="4079733" y="1920237"/>
                <a:ext cx="3517856" cy="829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50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8E6328B-B8A4-4CC0-8AC0-A2AC4712A4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9733" y="1920237"/>
                <a:ext cx="3517856" cy="829138"/>
              </a:xfrm>
              <a:prstGeom prst="rect">
                <a:avLst/>
              </a:prstGeom>
              <a:blipFill>
                <a:blip r:embed="rId3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 Box 49">
            <a:extLst>
              <a:ext uri="{FF2B5EF4-FFF2-40B4-BE49-F238E27FC236}">
                <a16:creationId xmlns:a16="http://schemas.microsoft.com/office/drawing/2014/main" id="{270BBCB7-ABFF-4844-B981-4F906BA51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229" y="3338772"/>
            <a:ext cx="1036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latin typeface="UTM Avo" panose="02040603050506020204" pitchFamily="18" charset="0"/>
              </a:rPr>
              <a:t>b) </a:t>
            </a:r>
            <a:r>
              <a:rPr lang="en-US" altLang="en-US" sz="2800" dirty="0" err="1">
                <a:latin typeface="UTM Avo" panose="02040603050506020204" pitchFamily="18" charset="0"/>
              </a:rPr>
              <a:t>Độ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dài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các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đường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chéo</a:t>
            </a:r>
            <a:r>
              <a:rPr lang="en-US" altLang="en-US" sz="2800" dirty="0">
                <a:latin typeface="UTM Avo" panose="02040603050506020204" pitchFamily="18" charset="0"/>
              </a:rPr>
              <a:t> </a:t>
            </a:r>
            <a:r>
              <a:rPr lang="en-US" altLang="en-US" sz="2800" dirty="0" err="1">
                <a:latin typeface="UTM Avo" panose="02040603050506020204" pitchFamily="18" charset="0"/>
              </a:rPr>
              <a:t>là</a:t>
            </a:r>
            <a:r>
              <a:rPr lang="en-US" altLang="en-US" sz="2800" dirty="0">
                <a:latin typeface="UTM Avo" panose="02040603050506020204" pitchFamily="18" charset="0"/>
              </a:rPr>
              <a:t> 4m </a:t>
            </a:r>
            <a:r>
              <a:rPr lang="en-US" altLang="en-US" sz="2800" dirty="0" err="1">
                <a:latin typeface="UTM Avo" panose="02040603050506020204" pitchFamily="18" charset="0"/>
              </a:rPr>
              <a:t>và</a:t>
            </a:r>
            <a:r>
              <a:rPr lang="en-US" altLang="en-US" sz="2800" dirty="0">
                <a:latin typeface="UTM Avo" panose="02040603050506020204" pitchFamily="18" charset="0"/>
              </a:rPr>
              <a:t> 15dm </a:t>
            </a:r>
          </a:p>
        </p:txBody>
      </p:sp>
      <p:sp>
        <p:nvSpPr>
          <p:cNvPr id="36" name="Text Box 58">
            <a:extLst>
              <a:ext uri="{FF2B5EF4-FFF2-40B4-BE49-F238E27FC236}">
                <a16:creationId xmlns:a16="http://schemas.microsoft.com/office/drawing/2014/main" id="{E5AC25CC-3A58-412F-87CC-F47461DCA0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733" y="4037104"/>
            <a:ext cx="48152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smtClean="0">
                <a:solidFill>
                  <a:srgbClr val="C00000"/>
                </a:solidFill>
                <a:latin typeface="UTM Avo" panose="02040603050506020204" pitchFamily="18" charset="0"/>
              </a:rPr>
              <a:t>Đổi: 4m </a:t>
            </a:r>
            <a:r>
              <a:rPr lang="en-US" altLang="en-US" sz="2800" b="1" dirty="0">
                <a:solidFill>
                  <a:srgbClr val="C00000"/>
                </a:solidFill>
                <a:latin typeface="UTM Avo" panose="02040603050506020204" pitchFamily="18" charset="0"/>
              </a:rPr>
              <a:t>= 40dm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/>
              <p:nvPr/>
            </p:nvSpPr>
            <p:spPr>
              <a:xfrm>
                <a:off x="3907961" y="5102340"/>
                <a:ext cx="7017677" cy="8291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1" i="0" smtClean="0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40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 15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1">
                            <a:solidFill>
                              <a:srgbClr val="FF0000"/>
                            </a:solidFill>
                            <a:latin typeface="UTM Avo" panose="0204060305050602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FF000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= 300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 (dm</a:t>
                </a:r>
                <a:r>
                  <a:rPr lang="en-US" sz="2800" b="1" baseline="30000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2</a:t>
                </a:r>
                <a:r>
                  <a:rPr lang="en-US" sz="2800" b="1" dirty="0">
                    <a:solidFill>
                      <a:srgbClr val="FF0000"/>
                    </a:solidFill>
                    <a:latin typeface="UTM Avo" panose="020406030505060202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0649967-857C-4E52-A22E-A0078C82E9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961" y="5102340"/>
                <a:ext cx="7017677" cy="829138"/>
              </a:xfrm>
              <a:prstGeom prst="rect">
                <a:avLst/>
              </a:prstGeom>
              <a:blipFill>
                <a:blip r:embed="rId4"/>
                <a:stretch>
                  <a:fillRect b="-4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557" y="1297388"/>
            <a:ext cx="5351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smtClean="0">
                <a:solidFill>
                  <a:srgbClr val="0070C0"/>
                </a:solidFill>
                <a:latin typeface="UTM Avo" panose="02040603050506020204" pitchFamily="18" charset="0"/>
              </a:rPr>
              <a:t>Diện tích hình thoi là: </a:t>
            </a:r>
            <a:endParaRPr lang="en-US" altLang="en-US" sz="28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 Box 8">
                <a:extLst>
                  <a:ext uri="{FF2B5EF4-FFF2-40B4-BE49-F238E27FC236}">
                    <a16:creationId xmlns:a16="http://schemas.microsoft.com/office/drawing/2014/main" id="{3907EA36-FE8F-48EC-A626-BE62A88F8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46158" y="2781265"/>
                <a:ext cx="320617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Đáp số: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50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dm</a:t>
                </a:r>
                <a:r>
                  <a:rPr lang="en-US" sz="2800" b="1" baseline="30000" dirty="0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2</a:t>
                </a:r>
                <a:endParaRPr lang="en-US" altLang="en-US" sz="2800" b="1" dirty="0">
                  <a:solidFill>
                    <a:srgbClr val="0070C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2" name="Text Box 8">
                <a:extLst>
                  <a:ext uri="{FF2B5EF4-FFF2-40B4-BE49-F238E27FC236}">
                    <a16:creationId xmlns:a16="http://schemas.microsoft.com/office/drawing/2014/main" id="{3907EA36-FE8F-48EC-A626-BE62A88F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46158" y="2781265"/>
                <a:ext cx="3206171" cy="523220"/>
              </a:xfrm>
              <a:prstGeom prst="rect">
                <a:avLst/>
              </a:prstGeom>
              <a:blipFill>
                <a:blip r:embed="rId5"/>
                <a:stretch>
                  <a:fillRect l="-3992" t="-12791" b="-30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8">
            <a:extLst>
              <a:ext uri="{FF2B5EF4-FFF2-40B4-BE49-F238E27FC236}">
                <a16:creationId xmlns:a16="http://schemas.microsoft.com/office/drawing/2014/main" id="{3907EA36-FE8F-48EC-A626-BE62A88F8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437" y="4544665"/>
            <a:ext cx="53515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smtClean="0">
                <a:solidFill>
                  <a:srgbClr val="0070C0"/>
                </a:solidFill>
                <a:latin typeface="UTM Avo" panose="02040603050506020204" pitchFamily="18" charset="0"/>
              </a:rPr>
              <a:t>Diện tích hình thoi là: </a:t>
            </a:r>
            <a:endParaRPr lang="en-US" altLang="en-US" sz="28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id="{3907EA36-FE8F-48EC-A626-BE62A88F88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78923" y="5881539"/>
                <a:ext cx="320617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800" b="1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Đáp số: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  <a:ea typeface="Cambria Math" panose="02040503050406030204" pitchFamily="18" charset="0"/>
                      </a:rPr>
                      <m:t>300</m:t>
                    </m:r>
                  </m:oMath>
                </a14:m>
                <a:r>
                  <a:rPr lang="en-US" sz="28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800" b="1" dirty="0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dm</a:t>
                </a:r>
                <a:r>
                  <a:rPr lang="en-US" sz="2800" b="1" baseline="30000" dirty="0" smtClean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2</a:t>
                </a:r>
                <a:endParaRPr lang="en-US" altLang="en-US" sz="2800" b="1" dirty="0">
                  <a:solidFill>
                    <a:srgbClr val="0070C0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id="{3907EA36-FE8F-48EC-A626-BE62A88F8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8923" y="5881539"/>
                <a:ext cx="3206171" cy="523220"/>
              </a:xfrm>
              <a:prstGeom prst="rect">
                <a:avLst/>
              </a:prstGeom>
              <a:blipFill>
                <a:blip r:embed="rId6"/>
                <a:stretch>
                  <a:fillRect l="-3992" t="-13953" r="-1521" b="-302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13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03530" y="107576"/>
            <a:ext cx="11585575" cy="6589059"/>
            <a:chOff x="478" y="613"/>
            <a:chExt cx="18245" cy="9574"/>
          </a:xfrm>
        </p:grpSpPr>
        <p:pic>
          <p:nvPicPr>
            <p:cNvPr id="10" name="图片 9" descr="组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" y="613"/>
              <a:ext cx="18245" cy="9574"/>
            </a:xfrm>
            <a:prstGeom prst="rect">
              <a:avLst/>
            </a:prstGeom>
          </p:spPr>
        </p:pic>
        <p:sp>
          <p:nvSpPr>
            <p:cNvPr id="8" name="圆角矩形 7"/>
            <p:cNvSpPr/>
            <p:nvPr/>
          </p:nvSpPr>
          <p:spPr>
            <a:xfrm>
              <a:off x="741" y="778"/>
              <a:ext cx="17719" cy="9244"/>
            </a:xfrm>
            <a:prstGeom prst="roundRect">
              <a:avLst>
                <a:gd name="adj" fmla="val 1730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Text Box 11">
            <a:extLst>
              <a:ext uri="{FF2B5EF4-FFF2-40B4-BE49-F238E27FC236}">
                <a16:creationId xmlns:a16="http://schemas.microsoft.com/office/drawing/2014/main" id="{FC6FC236-86FF-46AD-8698-79015D095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615" y="525887"/>
            <a:ext cx="72473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u="sng" err="1">
                <a:latin typeface="UTM Avo" panose="02040603050506020204" pitchFamily="18" charset="0"/>
              </a:rPr>
              <a:t>Bài</a:t>
            </a:r>
            <a:r>
              <a:rPr lang="en-US" altLang="en-US" sz="4000" b="1" u="sng">
                <a:latin typeface="UTM Avo" panose="02040603050506020204" pitchFamily="18" charset="0"/>
              </a:rPr>
              <a:t> </a:t>
            </a:r>
            <a:r>
              <a:rPr lang="en-US" altLang="en-US" sz="4000" b="1" u="sng" smtClean="0">
                <a:latin typeface="UTM Avo" panose="02040603050506020204" pitchFamily="18" charset="0"/>
              </a:rPr>
              <a:t>3.</a:t>
            </a:r>
            <a:r>
              <a:rPr lang="en-US" altLang="en-US" sz="4000" b="1" smtClean="0">
                <a:latin typeface="UTM Avo" panose="02040603050506020204" pitchFamily="18" charset="0"/>
              </a:rPr>
              <a:t> </a:t>
            </a:r>
            <a:r>
              <a:rPr lang="en-US" altLang="en-US" sz="4000" b="1" smtClean="0">
                <a:solidFill>
                  <a:srgbClr val="C00000"/>
                </a:solidFill>
                <a:latin typeface="UTM Avo" panose="02040603050506020204" pitchFamily="18" charset="0"/>
              </a:rPr>
              <a:t>Đúng ghi Đ, sai ghi S</a:t>
            </a:r>
            <a:endParaRPr lang="en-US" altLang="en-US" sz="4000" b="1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Text Box 51"/>
          <p:cNvSpPr txBox="1">
            <a:spLocks noChangeArrowheads="1"/>
          </p:cNvSpPr>
          <p:nvPr/>
        </p:nvSpPr>
        <p:spPr bwMode="auto">
          <a:xfrm>
            <a:off x="1287723" y="3909838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Diện tích hình thoi bằng diện tích hình chữ nhật</a:t>
            </a:r>
          </a:p>
        </p:txBody>
      </p:sp>
      <p:sp>
        <p:nvSpPr>
          <p:cNvPr id="13" name="AutoShape 54"/>
          <p:cNvSpPr>
            <a:spLocks noChangeArrowheads="1"/>
          </p:cNvSpPr>
          <p:nvPr/>
        </p:nvSpPr>
        <p:spPr bwMode="auto">
          <a:xfrm>
            <a:off x="2667000" y="1905000"/>
            <a:ext cx="2819400" cy="9144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4" name="Rectangle 55"/>
          <p:cNvSpPr>
            <a:spLocks noChangeArrowheads="1"/>
          </p:cNvSpPr>
          <p:nvPr/>
        </p:nvSpPr>
        <p:spPr bwMode="auto">
          <a:xfrm>
            <a:off x="7086600" y="1905000"/>
            <a:ext cx="2819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5" name="Line 56"/>
          <p:cNvSpPr>
            <a:spLocks noChangeShapeType="1"/>
          </p:cNvSpPr>
          <p:nvPr/>
        </p:nvSpPr>
        <p:spPr bwMode="auto">
          <a:xfrm>
            <a:off x="2667000" y="23622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57"/>
          <p:cNvSpPr>
            <a:spLocks noChangeShapeType="1"/>
          </p:cNvSpPr>
          <p:nvPr/>
        </p:nvSpPr>
        <p:spPr bwMode="auto">
          <a:xfrm>
            <a:off x="2667000" y="3124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4095750" y="190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2514600" y="1905000"/>
            <a:ext cx="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Line 61"/>
          <p:cNvSpPr>
            <a:spLocks noChangeShapeType="1"/>
          </p:cNvSpPr>
          <p:nvPr/>
        </p:nvSpPr>
        <p:spPr bwMode="auto">
          <a:xfrm>
            <a:off x="2514600" y="19050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Line 62"/>
          <p:cNvSpPr>
            <a:spLocks noChangeShapeType="1"/>
          </p:cNvSpPr>
          <p:nvPr/>
        </p:nvSpPr>
        <p:spPr bwMode="auto">
          <a:xfrm>
            <a:off x="2514600" y="2819400"/>
            <a:ext cx="16002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5486400" y="2362200"/>
            <a:ext cx="0" cy="76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2667000" y="2362200"/>
            <a:ext cx="0" cy="7620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65"/>
          <p:cNvSpPr txBox="1">
            <a:spLocks noChangeArrowheads="1"/>
          </p:cNvSpPr>
          <p:nvPr/>
        </p:nvSpPr>
        <p:spPr bwMode="auto">
          <a:xfrm>
            <a:off x="1524000" y="2133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24" name="Text Box 66"/>
          <p:cNvSpPr txBox="1">
            <a:spLocks noChangeArrowheads="1"/>
          </p:cNvSpPr>
          <p:nvPr/>
        </p:nvSpPr>
        <p:spPr bwMode="auto">
          <a:xfrm>
            <a:off x="3200400" y="301625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5cm</a:t>
            </a:r>
          </a:p>
        </p:txBody>
      </p:sp>
      <p:sp>
        <p:nvSpPr>
          <p:cNvPr id="25" name="Text Box 67"/>
          <p:cNvSpPr txBox="1">
            <a:spLocks noChangeArrowheads="1"/>
          </p:cNvSpPr>
          <p:nvPr/>
        </p:nvSpPr>
        <p:spPr bwMode="auto">
          <a:xfrm>
            <a:off x="7924800" y="28194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5cm</a:t>
            </a:r>
          </a:p>
        </p:txBody>
      </p:sp>
      <p:sp>
        <p:nvSpPr>
          <p:cNvPr id="26" name="Text Box 68"/>
          <p:cNvSpPr txBox="1">
            <a:spLocks noChangeArrowheads="1"/>
          </p:cNvSpPr>
          <p:nvPr/>
        </p:nvSpPr>
        <p:spPr bwMode="auto">
          <a:xfrm>
            <a:off x="6172200" y="2133600"/>
            <a:ext cx="1066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2cm</a:t>
            </a:r>
          </a:p>
        </p:txBody>
      </p:sp>
      <p:sp>
        <p:nvSpPr>
          <p:cNvPr id="27" name="Rectangle 69"/>
          <p:cNvSpPr>
            <a:spLocks noChangeArrowheads="1"/>
          </p:cNvSpPr>
          <p:nvPr/>
        </p:nvSpPr>
        <p:spPr bwMode="auto">
          <a:xfrm>
            <a:off x="4105275" y="2213722"/>
            <a:ext cx="1524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9" name="Text Box 72"/>
          <p:cNvSpPr txBox="1">
            <a:spLocks noChangeArrowheads="1"/>
          </p:cNvSpPr>
          <p:nvPr/>
        </p:nvSpPr>
        <p:spPr bwMode="auto">
          <a:xfrm>
            <a:off x="1294447" y="5075761"/>
            <a:ext cx="100603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>
                <a:solidFill>
                  <a:srgbClr val="000000"/>
                </a:solidFill>
              </a:rPr>
              <a:t>Diện tích hình thoi bằng        </a:t>
            </a:r>
            <a:r>
              <a:rPr lang="en-US" altLang="en-US" sz="3200" smtClean="0">
                <a:solidFill>
                  <a:srgbClr val="000000"/>
                </a:solidFill>
              </a:rPr>
              <a:t> diện </a:t>
            </a:r>
            <a:r>
              <a:rPr lang="en-US" altLang="en-US" sz="3200">
                <a:solidFill>
                  <a:srgbClr val="000000"/>
                </a:solidFill>
              </a:rPr>
              <a:t>tích hình chữ nhật</a:t>
            </a:r>
          </a:p>
        </p:txBody>
      </p:sp>
      <p:sp>
        <p:nvSpPr>
          <p:cNvPr id="30" name="Line 74"/>
          <p:cNvSpPr>
            <a:spLocks noChangeShapeType="1"/>
          </p:cNvSpPr>
          <p:nvPr/>
        </p:nvSpPr>
        <p:spPr bwMode="auto">
          <a:xfrm>
            <a:off x="5486399" y="5396676"/>
            <a:ext cx="609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1" name="Group 76"/>
          <p:cNvGrpSpPr>
            <a:grpSpLocks/>
          </p:cNvGrpSpPr>
          <p:nvPr/>
        </p:nvGrpSpPr>
        <p:grpSpPr bwMode="auto">
          <a:xfrm>
            <a:off x="5562599" y="4787076"/>
            <a:ext cx="762000" cy="1189038"/>
            <a:chOff x="3792" y="3072"/>
            <a:chExt cx="480" cy="749"/>
          </a:xfrm>
        </p:grpSpPr>
        <p:sp>
          <p:nvSpPr>
            <p:cNvPr id="38" name="Text Box 73"/>
            <p:cNvSpPr txBox="1">
              <a:spLocks noChangeArrowheads="1"/>
            </p:cNvSpPr>
            <p:nvPr/>
          </p:nvSpPr>
          <p:spPr bwMode="auto">
            <a:xfrm>
              <a:off x="3792" y="3072"/>
              <a:ext cx="48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39" name="Text Box 75"/>
            <p:cNvSpPr txBox="1">
              <a:spLocks noChangeArrowheads="1"/>
            </p:cNvSpPr>
            <p:nvPr/>
          </p:nvSpPr>
          <p:spPr bwMode="auto">
            <a:xfrm>
              <a:off x="3792" y="3456"/>
              <a:ext cx="33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en-US" sz="3200">
                  <a:solidFill>
                    <a:srgbClr val="000000"/>
                  </a:solidFill>
                </a:rPr>
                <a:t>2</a:t>
              </a:r>
            </a:p>
          </p:txBody>
        </p:sp>
      </p:grpSp>
      <p:sp>
        <p:nvSpPr>
          <p:cNvPr id="40" name="Rectangle 77"/>
          <p:cNvSpPr>
            <a:spLocks noChangeArrowheads="1"/>
          </p:cNvSpPr>
          <p:nvPr/>
        </p:nvSpPr>
        <p:spPr bwMode="auto">
          <a:xfrm>
            <a:off x="10257547" y="3909838"/>
            <a:ext cx="6096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1" name="Rectangle 78"/>
          <p:cNvSpPr>
            <a:spLocks noChangeArrowheads="1"/>
          </p:cNvSpPr>
          <p:nvPr/>
        </p:nvSpPr>
        <p:spPr bwMode="auto">
          <a:xfrm>
            <a:off x="10248582" y="5083055"/>
            <a:ext cx="609600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2" name="Text Box 79"/>
          <p:cNvSpPr txBox="1">
            <a:spLocks noChangeArrowheads="1"/>
          </p:cNvSpPr>
          <p:nvPr/>
        </p:nvSpPr>
        <p:spPr bwMode="auto">
          <a:xfrm>
            <a:off x="10372611" y="3861755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3" name="Text Box 80"/>
          <p:cNvSpPr txBox="1">
            <a:spLocks noChangeArrowheads="1"/>
          </p:cNvSpPr>
          <p:nvPr/>
        </p:nvSpPr>
        <p:spPr bwMode="auto">
          <a:xfrm>
            <a:off x="10333261" y="5060036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33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8823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9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318</Words>
  <Application>Microsoft Office PowerPoint</Application>
  <PresentationFormat>Widescreen</PresentationFormat>
  <Paragraphs>96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字魂151号-联盟综艺体</vt:lpstr>
      <vt:lpstr>Arial</vt:lpstr>
      <vt:lpstr>宋体</vt:lpstr>
      <vt:lpstr>UTM Showcard</vt:lpstr>
      <vt:lpstr>Cambria Math</vt:lpstr>
      <vt:lpstr>UTM Avo</vt:lpstr>
      <vt:lpstr>Times New Roman</vt:lpstr>
      <vt:lpstr>Calibri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KTUTS</dc:creator>
  <cp:keywords>VIETBAO</cp:keywords>
  <cp:lastModifiedBy>Admin</cp:lastModifiedBy>
  <cp:revision>34</cp:revision>
  <dcterms:created xsi:type="dcterms:W3CDTF">2022-01-10T07:22:00Z</dcterms:created>
  <dcterms:modified xsi:type="dcterms:W3CDTF">2022-03-19T10:38:24Z</dcterms:modified>
  <cp:version>G31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88F3BF03D2364B2691F0D9F725946290</vt:lpwstr>
  </property>
  <property fmtid="{D5CDD505-2E9C-101B-9397-08002B2CF9AE}" pid="3" name="KSOProductBuildVer">
    <vt:lpwstr>2052-11.1.0.11294</vt:lpwstr>
  </property>
</Properties>
</file>