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377" r:id="rId2"/>
    <p:sldId id="379" r:id="rId3"/>
    <p:sldId id="369" r:id="rId4"/>
    <p:sldId id="365" r:id="rId5"/>
    <p:sldId id="370" r:id="rId6"/>
    <p:sldId id="386" r:id="rId7"/>
    <p:sldId id="375" r:id="rId8"/>
    <p:sldId id="371" r:id="rId9"/>
    <p:sldId id="387" r:id="rId10"/>
    <p:sldId id="388" r:id="rId11"/>
    <p:sldId id="356" r:id="rId12"/>
    <p:sldId id="385" r:id="rId13"/>
    <p:sldId id="341" r:id="rId14"/>
    <p:sldId id="324" r:id="rId15"/>
    <p:sldId id="340" r:id="rId16"/>
    <p:sldId id="357" r:id="rId17"/>
    <p:sldId id="3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96600"/>
    <a:srgbClr val="FF33CC"/>
    <a:srgbClr val="00FF00"/>
    <a:srgbClr val="FF0000"/>
    <a:srgbClr val="0033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2" autoAdjust="0"/>
    <p:restoredTop sz="92722" autoAdjust="0"/>
  </p:normalViewPr>
  <p:slideViewPr>
    <p:cSldViewPr>
      <p:cViewPr varScale="1">
        <p:scale>
          <a:sx n="56" d="100"/>
          <a:sy n="56" d="100"/>
        </p:scale>
        <p:origin x="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4" Type="http://schemas.openxmlformats.org/officeDocument/2006/relationships/slide" Target="slides/slide14.xml"/><Relationship Id="rId5" Type="http://schemas.openxmlformats.org/officeDocument/2006/relationships/slide" Target="slides/slide15.xml"/><Relationship Id="rId6" Type="http://schemas.openxmlformats.org/officeDocument/2006/relationships/slide" Target="slides/slide16.xml"/><Relationship Id="rId1" Type="http://schemas.openxmlformats.org/officeDocument/2006/relationships/slide" Target="slides/slide2.xml"/><Relationship Id="rId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fld id="{52B35458-17DD-405D-9A8F-D7F4363D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8668-835A-4707-B4C9-9D703953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F808-1C7E-4337-8FD4-9F4493C6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CD63-026A-40C8-8BCF-D83FA335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550B-9B83-4B2E-92CA-97D5465D4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4C7-75D6-4351-A788-F9BBD2D5C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9869-E622-4B73-AFA5-FB32A32B1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FA77-767D-406E-8AC9-3210AC04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A316-549F-4FB3-B413-8A575AC7E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34D6-B351-4385-B1D2-F98C3D9C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57FF-F4E2-4B37-887B-7BC986775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129B-0961-4BE1-A488-60E4586B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E54412-4B51-47B4-872C-DD3B426D1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gif"/><Relationship Id="rId6" Type="http://schemas.openxmlformats.org/officeDocument/2006/relationships/image" Target="../media/image5.gif"/><Relationship Id="rId7" Type="http://schemas.openxmlformats.org/officeDocument/2006/relationships/image" Target="../media/image6.gif"/><Relationship Id="rId8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3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66FF33"/>
              </a:gs>
            </a:gsLst>
            <a:lin ang="2700000" scaled="1"/>
          </a:gradFill>
          <a:ln w="76200">
            <a:pattFill prst="solidDmnd">
              <a:fgClr>
                <a:srgbClr val="0000CC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581400" y="11430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057" name="Picture 11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229600" y="60960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382000" y="3657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30480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6364288"/>
            <a:ext cx="533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33528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81" name="Picture 17" descr="BOO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004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1" descr="B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5937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2" descr="B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038600"/>
            <a:ext cx="5937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6" name="Group 27"/>
          <p:cNvGrpSpPr>
            <a:grpSpLocks/>
          </p:cNvGrpSpPr>
          <p:nvPr/>
        </p:nvGrpSpPr>
        <p:grpSpPr bwMode="auto">
          <a:xfrm>
            <a:off x="1143000" y="6096000"/>
            <a:ext cx="4724400" cy="609600"/>
            <a:chOff x="2350" y="1008"/>
            <a:chExt cx="1826" cy="534"/>
          </a:xfrm>
        </p:grpSpPr>
        <p:pic>
          <p:nvPicPr>
            <p:cNvPr id="2081" name="Picture 2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2" name="Picture 2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3" name="Picture 3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3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67" name="Group 27"/>
          <p:cNvGrpSpPr>
            <a:grpSpLocks/>
          </p:cNvGrpSpPr>
          <p:nvPr/>
        </p:nvGrpSpPr>
        <p:grpSpPr bwMode="auto">
          <a:xfrm>
            <a:off x="4038600" y="5867400"/>
            <a:ext cx="4724400" cy="609600"/>
            <a:chOff x="2350" y="1008"/>
            <a:chExt cx="1826" cy="534"/>
          </a:xfrm>
        </p:grpSpPr>
        <p:pic>
          <p:nvPicPr>
            <p:cNvPr id="2077" name="Picture 2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30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31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8" name="Picture 34" descr="9c820583bd7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5" descr="70200380f6d5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6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228600" y="3657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7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39624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8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54102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9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228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0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2286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41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0" y="20574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42" descr="Hoa năm cá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 l="11853" t="24014" r="58719" b="29582"/>
          <a:stretch>
            <a:fillRect/>
          </a:stretch>
        </p:blipFill>
        <p:spPr bwMode="auto">
          <a:xfrm>
            <a:off x="8610600" y="22098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/>
      <p:bldP spid="1648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 descr="Trang 3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olidDmnd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28600" y="3048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914400" y="-304800"/>
            <a:ext cx="8534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Bộ đội đang giúp dân cấy lúa, thể hiện tình đoàn kết quân dân thắm thiết như cá với nước.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819400" y="3810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304800" y="29718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Đại hội Anh hùng và chiến sĩ thi đua toàn quốc diễn ra  vào thời gian nào?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81000" y="41148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+ Tổ chức Đại hội nhằm mục đích gì?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0" y="4953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Đại hội được tổ chức vào ngày 1-5-1952 nhằm </a:t>
            </a:r>
            <a:r>
              <a:rPr lang="en-US" sz="24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khẳng định những đóng góp to lớn của các tập thể và cá nhân cho thắng lợi của k/c; biểu dương, khích lệ tinh thần thi đua của các tập thể và cá nhân anh hùng).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04800" y="1828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2) Đại hội chiến sĩ thi đua và cán bộ gương mẫu trong toàn quốc 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lần thứ nhất</a:t>
            </a:r>
            <a:r>
              <a:rPr lang="en-US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mGrid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3581400" y="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12297" name="WordArt 16"/>
          <p:cNvSpPr>
            <a:spLocks noChangeArrowheads="1" noChangeShapeType="1" noTextEdit="1"/>
          </p:cNvSpPr>
          <p:nvPr/>
        </p:nvSpPr>
        <p:spPr bwMode="auto">
          <a:xfrm>
            <a:off x="1600200" y="685800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mall_135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48400"/>
          </a:xfrm>
          <a:noFill/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6278563"/>
            <a:ext cx="952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hội chiến sĩ thi đua và cán bộ gương mẫu toàn quốc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6" descr="La Van Cau"/>
          <p:cNvPicPr>
            <a:picLocks noChangeAspect="1" noChangeArrowheads="1"/>
          </p:cNvPicPr>
          <p:nvPr/>
        </p:nvPicPr>
        <p:blipFill>
          <a:blip r:embed="rId2"/>
          <a:srcRect t="10500" r="-2232" b="10001"/>
          <a:stretch>
            <a:fillRect/>
          </a:stretch>
        </p:blipFill>
        <p:spPr bwMode="auto">
          <a:xfrm>
            <a:off x="3352800" y="381000"/>
            <a:ext cx="204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 descr="NguyenThiCh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4800"/>
            <a:ext cx="2073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8" descr="Nguyen Quoc Tri"/>
          <p:cNvPicPr>
            <a:picLocks noChangeAspect="1" noChangeArrowheads="1"/>
          </p:cNvPicPr>
          <p:nvPr/>
        </p:nvPicPr>
        <p:blipFill>
          <a:blip r:embed="rId4"/>
          <a:srcRect l="4445" t="14925" r="11111" b="11940"/>
          <a:stretch>
            <a:fillRect/>
          </a:stretch>
        </p:blipFill>
        <p:spPr bwMode="auto">
          <a:xfrm>
            <a:off x="533400" y="3276600"/>
            <a:ext cx="2128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 descr="Ngo Gia Kham"/>
          <p:cNvPicPr>
            <a:picLocks noChangeAspect="1" noChangeArrowheads="1"/>
          </p:cNvPicPr>
          <p:nvPr/>
        </p:nvPicPr>
        <p:blipFill>
          <a:blip r:embed="rId5"/>
          <a:srcRect l="36365" t="37209" r="32954" b="8669"/>
          <a:stretch>
            <a:fillRect/>
          </a:stretch>
        </p:blipFill>
        <p:spPr bwMode="auto">
          <a:xfrm>
            <a:off x="3505200" y="3276600"/>
            <a:ext cx="2122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276600"/>
            <a:ext cx="2078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685800" y="2963863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-304800" y="2743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</a:t>
            </a:r>
            <a:r>
              <a:rPr lang="en-US" b="1">
                <a:latin typeface="Arial"/>
              </a:rPr>
              <a:t>Anh hùng Cù Chính Lan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3276600" y="2590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3048000" y="27432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La Văn Cầu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5791200" y="2743200"/>
            <a:ext cx="373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Nguyễn Thị Chiên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0" y="6172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Nguyễn Quốc Trị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3200400" y="6172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Ngô Gia Khảm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6019800" y="6172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Anh hùng Trần Đại Nghĩa</a:t>
            </a:r>
          </a:p>
        </p:txBody>
      </p:sp>
      <p:pic>
        <p:nvPicPr>
          <p:cNvPr id="108564" name="Picture 20" descr="Cu chinh lan"/>
          <p:cNvPicPr>
            <a:picLocks noChangeAspect="1" noChangeArrowheads="1"/>
          </p:cNvPicPr>
          <p:nvPr/>
        </p:nvPicPr>
        <p:blipFill>
          <a:blip r:embed="rId7"/>
          <a:srcRect l="3857" t="16701" r="7433" b="16493"/>
          <a:stretch>
            <a:fillRect/>
          </a:stretch>
        </p:blipFill>
        <p:spPr bwMode="auto">
          <a:xfrm>
            <a:off x="457200" y="304800"/>
            <a:ext cx="2012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mGrid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6" grpId="0"/>
      <p:bldP spid="108558" grpId="0"/>
      <p:bldP spid="108560" grpId="0"/>
      <p:bldP spid="108561" grpId="0"/>
      <p:bldP spid="108562" grpId="0"/>
      <p:bldP spid="1085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815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+Trong đại hội có bầu ra 7 Anh hùng Lao động và Anh hùng Lực lượng vũ trang. Em hãy cho biết ai là anh hùng Lao động , Ai Là anh Hùng lực lượng vũ trang?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2. Đại hội chiến sĩ thi đua và cán bộ gương mẫu trong toàn quốc.  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505200" y="2286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15366" name="WordArt 1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Cu chinh lan"/>
          <p:cNvPicPr>
            <a:picLocks noChangeAspect="1" noChangeArrowheads="1"/>
          </p:cNvPicPr>
          <p:nvPr/>
        </p:nvPicPr>
        <p:blipFill>
          <a:blip r:embed="rId2"/>
          <a:srcRect l="3857" t="16701" r="7433" b="16493"/>
          <a:stretch>
            <a:fillRect/>
          </a:stretch>
        </p:blipFill>
        <p:spPr bwMode="auto">
          <a:xfrm>
            <a:off x="0" y="609600"/>
            <a:ext cx="2012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0" y="2963863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-228600" y="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Anh hùng Lực lượng vũ trang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0" y="3048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Cù Chính Lan</a:t>
            </a:r>
          </a:p>
        </p:txBody>
      </p:sp>
      <p:pic>
        <p:nvPicPr>
          <p:cNvPr id="107530" name="Picture 10" descr="La Van Cau"/>
          <p:cNvPicPr>
            <a:picLocks noChangeAspect="1" noChangeArrowheads="1"/>
          </p:cNvPicPr>
          <p:nvPr/>
        </p:nvPicPr>
        <p:blipFill>
          <a:blip r:embed="rId3"/>
          <a:srcRect t="10500" r="-2232" b="10001"/>
          <a:stretch>
            <a:fillRect/>
          </a:stretch>
        </p:blipFill>
        <p:spPr bwMode="auto">
          <a:xfrm>
            <a:off x="3124200" y="609600"/>
            <a:ext cx="204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276600" y="3048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La Văn Cầu</a:t>
            </a:r>
          </a:p>
        </p:txBody>
      </p:sp>
      <p:pic>
        <p:nvPicPr>
          <p:cNvPr id="107532" name="Picture 12" descr="NguyenThiCh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0" y="64611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Nguyễn Thị Chiên</a:t>
            </a:r>
          </a:p>
        </p:txBody>
      </p:sp>
      <p:pic>
        <p:nvPicPr>
          <p:cNvPr id="107534" name="Picture 14" descr="Nguyen Quoc Tri"/>
          <p:cNvPicPr>
            <a:picLocks noChangeAspect="1" noChangeArrowheads="1"/>
          </p:cNvPicPr>
          <p:nvPr/>
        </p:nvPicPr>
        <p:blipFill>
          <a:blip r:embed="rId5"/>
          <a:srcRect l="4445" t="14925" r="11111" b="11940"/>
          <a:stretch>
            <a:fillRect/>
          </a:stretch>
        </p:blipFill>
        <p:spPr bwMode="auto">
          <a:xfrm>
            <a:off x="3429000" y="3962400"/>
            <a:ext cx="2011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3352800" y="6461125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Nguyễn Quốc Trị</a:t>
            </a: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5486400" y="0"/>
            <a:ext cx="76200" cy="685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410200" y="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Anh hùng Lao động </a:t>
            </a:r>
          </a:p>
        </p:txBody>
      </p:sp>
      <p:pic>
        <p:nvPicPr>
          <p:cNvPr id="107538" name="Picture 18" descr="Ngo Gia Kham"/>
          <p:cNvPicPr>
            <a:picLocks noChangeAspect="1" noChangeArrowheads="1"/>
          </p:cNvPicPr>
          <p:nvPr/>
        </p:nvPicPr>
        <p:blipFill>
          <a:blip r:embed="rId6"/>
          <a:srcRect l="36365" t="37209" r="32954" b="8669"/>
          <a:stretch>
            <a:fillRect/>
          </a:stretch>
        </p:blipFill>
        <p:spPr bwMode="auto">
          <a:xfrm>
            <a:off x="6324600" y="457200"/>
            <a:ext cx="21224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6172200" y="28956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Ngô Gia Khảm </a:t>
            </a:r>
          </a:p>
        </p:txBody>
      </p:sp>
      <p:pic>
        <p:nvPicPr>
          <p:cNvPr id="107540" name="Picture 20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429000"/>
            <a:ext cx="2078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6248400" y="57912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Trần Đại Nghĩa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6096000" y="64008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Hoàng Hanh</a:t>
            </a:r>
          </a:p>
        </p:txBody>
      </p:sp>
      <p:sp>
        <p:nvSpPr>
          <p:cNvPr id="16403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  <p:bldP spid="107528" grpId="0"/>
      <p:bldP spid="107529" grpId="0"/>
      <p:bldP spid="107531" grpId="0"/>
      <p:bldP spid="107533" grpId="0"/>
      <p:bldP spid="107535" grpId="0"/>
      <p:bldP spid="107536" grpId="0" animBg="1"/>
      <p:bldP spid="107537" grpId="0"/>
      <p:bldP spid="107539" grpId="0"/>
      <p:bldP spid="107541" grpId="0"/>
      <p:bldP spid="1075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228600" y="20574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Hậu phương của ta trong những năm 1951 -1952: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81000" y="41148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Được mở rộng và xây dựng vững mạnh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381000" y="4876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</a:t>
            </a: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Tăng cường sức mạnh cho cuộc kháng chiến.</a:t>
            </a:r>
          </a:p>
        </p:txBody>
      </p:sp>
      <p:sp>
        <p:nvSpPr>
          <p:cNvPr id="17413" name="WordArt 17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3581400" y="152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CC"/>
                </a:solidFill>
                <a:cs typeface="Times New Roman" pitchFamily="18" charset="0"/>
              </a:rPr>
              <a:t>Lịch sử</a:t>
            </a: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381000" y="281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>
                <a:solidFill>
                  <a:srgbClr val="0000CC"/>
                </a:solidFill>
                <a:cs typeface="Times New Roman" pitchFamily="18" charset="0"/>
              </a:rPr>
              <a:t>- Đạt được những thành tựu về mọi mặt: chính trị, kinh tế, văn hoá và giáo dục.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6" grpId="0"/>
      <p:bldP spid="134157" grpId="0"/>
      <p:bldP spid="134158" grpId="0"/>
      <p:bldP spid="1341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8305800" y="14478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8305800" y="25146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8305800" y="48006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8305800" y="3581400"/>
            <a:ext cx="609600" cy="60960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685800" y="1668463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457200" y="12954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1)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Đại hội đại biểu toàn quốc lần thứ II của Đảng diễn ra vào tháng 2-1951.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8382000" y="14478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457200" y="2362200"/>
            <a:ext cx="777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2)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Nữ Anh hùng duy nhất được bầu trong đại hội lần thứ II là Nguy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ễ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 Thị Chiên</a:t>
            </a: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8382000" y="2514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457200" y="35814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3)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La Văn Cầu là Anh hùng Lao động</a:t>
            </a: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381000" y="42672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4)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Đại hội Anh hùng và chiến sĩ thi đua toàn quốc diễn ra trong bối cảnh đát nước hòa bình.</a:t>
            </a:r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8382000" y="35814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</a:t>
            </a:r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8305800" y="4800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</a:t>
            </a:r>
          </a:p>
        </p:txBody>
      </p:sp>
      <p:sp>
        <p:nvSpPr>
          <p:cNvPr id="18448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33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18449" name="Picture 28" descr="Troc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WordArt 29"/>
          <p:cNvSpPr>
            <a:spLocks noChangeArrowheads="1" noChangeShapeType="1" noTextEdit="1"/>
          </p:cNvSpPr>
          <p:nvPr/>
        </p:nvSpPr>
        <p:spPr bwMode="auto">
          <a:xfrm>
            <a:off x="4800600" y="533400"/>
            <a:ext cx="2728913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: Đúng /sai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 animBg="1"/>
      <p:bldP spid="141321" grpId="0" animBg="1"/>
      <p:bldP spid="141322" grpId="0" animBg="1"/>
      <p:bldP spid="141323" grpId="0" animBg="1"/>
      <p:bldP spid="141329" grpId="0"/>
      <p:bldP spid="141330" grpId="0"/>
      <p:bldP spid="141331" grpId="0"/>
      <p:bldP spid="141332" grpId="0"/>
      <p:bldP spid="141333" grpId="0"/>
      <p:bldP spid="141334" grpId="0"/>
      <p:bldP spid="141335" grpId="0"/>
      <p:bldP spid="1413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2998788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FF0000"/>
                </a:solidFill>
                <a:cs typeface="Times New Roman" pitchFamily="18" charset="0"/>
              </a:rPr>
              <a:t>Ôn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Times New Roman" pitchFamily="18" charset="0"/>
              </a:rPr>
              <a:t>cũ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b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Chiến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thắng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biên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Thu –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Đông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1950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 u="sng">
                <a:cs typeface="Times New Roman" pitchFamily="18" charset="0"/>
              </a:rPr>
              <a:t>Lịch sử</a:t>
            </a:r>
            <a:r>
              <a:rPr lang="en-US" sz="3200" b="1" i="1">
                <a:cs typeface="Times New Roman" pitchFamily="18" charset="0"/>
              </a:rPr>
              <a:t> :</a:t>
            </a:r>
          </a:p>
        </p:txBody>
      </p:sp>
      <p:pic>
        <p:nvPicPr>
          <p:cNvPr id="3076" name="Picture 7" descr="ho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19800"/>
            <a:ext cx="7620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609600" y="2514600"/>
            <a:ext cx="85344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000066"/>
                </a:solidFill>
              </a:rPr>
              <a:t>Ta mở chiến dịch Biên Giới  năm 1950 nhằm mục đích gì?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2. Trận đánh mở màn trong chiến dịch Biên Giới là trận đánh nào?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3. Nêu ý nghĩa của chiến dịch.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Nhiệm vụ bài học 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i="1" smtClean="0">
                <a:solidFill>
                  <a:srgbClr val="0000FF"/>
                </a:solidFill>
                <a:cs typeface="Times New Roman" pitchFamily="18" charset="0"/>
              </a:rPr>
              <a:t>        </a:t>
            </a:r>
            <a:r>
              <a:rPr lang="en-US" b="1" i="1" smtClean="0">
                <a:solidFill>
                  <a:srgbClr val="FF0000"/>
                </a:solidFill>
                <a:cs typeface="Times New Roman" pitchFamily="18" charset="0"/>
              </a:rPr>
              <a:t>Tìm hiểu về:</a:t>
            </a:r>
          </a:p>
          <a:p>
            <a:pPr algn="just" eaLnBrk="1" hangingPunct="1">
              <a:buFontTx/>
              <a:buNone/>
            </a:pPr>
            <a:r>
              <a:rPr lang="en-US" b="1" i="1" smtClean="0">
                <a:solidFill>
                  <a:srgbClr val="0000FF"/>
                </a:solidFill>
                <a:cs typeface="Times New Roman" pitchFamily="18" charset="0"/>
              </a:rPr>
              <a:t>1. Nhiệm vụ của cách mạng Việt Nam sau chiến dịch Biên Giới.</a:t>
            </a:r>
          </a:p>
          <a:p>
            <a:pPr algn="just" eaLnBrk="1" hangingPunct="1"/>
            <a:r>
              <a:rPr lang="en-US" b="1" i="1" smtClean="0">
                <a:solidFill>
                  <a:srgbClr val="0000FF"/>
                </a:solidFill>
                <a:cs typeface="Times New Roman" pitchFamily="18" charset="0"/>
              </a:rPr>
              <a:t>Đại hội Anh hùng và chiến sĩ thi đua toàn quốc lần thứ I. 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505200" y="152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CC33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latin typeface="Arial"/>
              <a:cs typeface="Arial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0" y="1676400"/>
            <a:ext cx="9144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1) Nhiệm vụ của cách mạng nước ta sau chiến dịch Biên Giới năm 1950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- Đọc nội dung SGK ( Sau chiến thắng…nông dân), kết hợp với quan sát ảnh, trả lời các câu hỏi sau: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1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. Đại hội Đại biểu toàn quốc lần thứ II của Đảng diễn ra vào thời gian nào?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. Đại hội đã đề ra nhiệm vụ gì cho cách mạng Việt Nam?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3581400" y="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1) Nhiệm vụ của cách mạng nước ta sau chiến dịch Biên giới năm 1950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8153400" cy="3416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Đại hội diễn ra vào tháng 2 năm 1951.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Nhiệm vụ của cách mạng nước ta là: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Đẩy mạnh sản xuất lương thực, thực phẩm để chuyển ra mặt trận.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Đẩy mạnh giáo dục nhằm đào tạo cán bộ phục vụ k/c.</a:t>
            </a:r>
          </a:p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+ Đẩy mạnh các phong trào thi đua yêu nước.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Nhằm đưa cuộc kháng chiến đến thắng lợi.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2" name="Picture 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3505200" y="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6151" name="WordArt 15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9436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2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sau chiến dịch Biên Giới</a:t>
            </a:r>
            <a:endParaRPr lang="en-US" sz="32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Trang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FF0000"/>
              </a:fgClr>
              <a:bgClr>
                <a:srgbClr val="00FF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9067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Về kinh tế: Đẩy mạnh sản xuất lương thực,thực phẩm để chuyển ra mặt trận.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04800" y="3276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Về giáo dục: Thi đua học tập nghiên cứu khoa học phục vụ kháng chiến.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381000" y="44958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 Tinh thần thi đua hăng hái, sôi nổi, tất cả vì tiền tuyến.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Tinh thần thi đua yêu nước của nhân dân ta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3505200" y="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Lịch sử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lgCheck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201" name="WordArt 11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943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sau chiến dịch Biên Giới</a:t>
            </a:r>
            <a:endParaRPr lang="en-US" sz="2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457200" y="57912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</a:rPr>
              <a:t>-  Hậu phương được củng cố và xây dựng vững mạnh.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  <p:bldP spid="159750" grpId="0"/>
      <p:bldP spid="159751" grpId="0"/>
      <p:bldP spid="1597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  Tinh thần thi đua yêu nước của nhân dân ta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2400" y="3276600"/>
            <a:ext cx="8991600" cy="2811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- Nội dung bức ảnh 2 là gì? Việc Bác Hồ đến thăm công binh xưởng còn thể hiện điều gì?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- Nội dung bức ảnh 3 là gì? Qua đó, em có nhận xét gì về tình quân dân trong kháng chiến?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olidDmnd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WordArt 13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Hậu phương những năm</a:t>
            </a:r>
          </a:p>
          <a:p>
            <a:pPr algn="ctr"/>
            <a:r>
              <a:rPr lang="vi-VN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sau chiến dịch Biên Giới</a:t>
            </a:r>
            <a:endParaRPr lang="en-US" sz="3600" b="1" kern="1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r="100000" b="100000"/>
                </a:path>
              </a:gradFill>
              <a:latin typeface="Arial"/>
              <a:cs typeface="Arial"/>
            </a:endParaRP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3505200" y="152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CC"/>
                </a:solidFill>
              </a:rPr>
              <a:t>Lịch sử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Trang 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solidDmnd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28600" y="3048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228600" y="58674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Bác đi thăm công binh xưởng, động viên, khích lệ công nhân của xưởng chế tạo vũ khí.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908</Words>
  <Application>Microsoft Macintosh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.VnArial</vt:lpstr>
      <vt:lpstr>Times New Roman</vt:lpstr>
      <vt:lpstr>Arial</vt:lpstr>
      <vt:lpstr>Default Design</vt:lpstr>
      <vt:lpstr>PowerPoint Presentation</vt:lpstr>
      <vt:lpstr>Ôn bài cũ:  Chiến thắng biên giới Thu – Đông 1950</vt:lpstr>
      <vt:lpstr>Nhiệm vụ bài học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Khuong Thuong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Microsoft Office User</cp:lastModifiedBy>
  <cp:revision>183</cp:revision>
  <dcterms:created xsi:type="dcterms:W3CDTF">2003-01-01T01:17:59Z</dcterms:created>
  <dcterms:modified xsi:type="dcterms:W3CDTF">2021-03-14T14:08:50Z</dcterms:modified>
</cp:coreProperties>
</file>