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68" r:id="rId19"/>
    <p:sldId id="279" r:id="rId20"/>
    <p:sldId id="276" r:id="rId21"/>
    <p:sldId id="266" r:id="rId22"/>
    <p:sldId id="275" r:id="rId23"/>
    <p:sldId id="277" r:id="rId24"/>
    <p:sldId id="293" r:id="rId25"/>
    <p:sldId id="294" r:id="rId26"/>
    <p:sldId id="281" r:id="rId27"/>
    <p:sldId id="257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1D0"/>
    <a:srgbClr val="E1B5E1"/>
    <a:srgbClr val="ADDFE8"/>
    <a:srgbClr val="D1EAEF"/>
    <a:srgbClr val="2E75B6"/>
    <a:srgbClr val="EFC650"/>
    <a:srgbClr val="FFCEA1"/>
    <a:srgbClr val="A5C3A4"/>
    <a:srgbClr val="D4EC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107" d="100"/>
          <a:sy n="107" d="100"/>
        </p:scale>
        <p:origin x="900" y="8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730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18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03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40.gif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40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20.jp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44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image" Target="../media/image45.png"/><Relationship Id="rId9" Type="http://schemas.openxmlformats.org/officeDocument/2006/relationships/image" Target="../media/image17.png"/><Relationship Id="rId1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12,5 cm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12,5 cm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724914" y="711573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cm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360109" y="3538461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48939" y="3504446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211039" y="2571881"/>
            <a:ext cx="70716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 cm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4442" y="4353429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</a:rPr>
              <a:t>Đáp</a:t>
            </a:r>
            <a:r>
              <a:rPr lang="en-GB" sz="3200" b="1" dirty="0">
                <a:solidFill>
                  <a:srgbClr val="000000"/>
                </a:solidFill>
              </a:rPr>
              <a:t> </a:t>
            </a:r>
            <a:r>
              <a:rPr lang="en-GB" sz="3200" b="1" dirty="0" err="1">
                <a:solidFill>
                  <a:srgbClr val="000000"/>
                </a:solidFill>
              </a:rPr>
              <a:t>số</a:t>
            </a:r>
            <a:r>
              <a:rPr lang="en-GB" sz="3200" b="1" dirty="0">
                <a:solidFill>
                  <a:srgbClr val="000000"/>
                </a:solidFill>
              </a:rPr>
              <a:t> 12,56 cm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628029" y="1888785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861149" y="748494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13296" y="646127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836732" y="647479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796461" y="36153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692400" y="1267168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727950" y="1330371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46500" y="2062120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578634" y="203459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003300" y="2834555"/>
            <a:ext cx="22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5396172" y="2946133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549400" y="2936618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444629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197863" y="6004010"/>
            <a:ext cx="1503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674937" y="6004010"/>
            <a:ext cx="86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3 -0.0044 L -0.13021 0.2340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64 -0.00648 L -0.23867 0.21898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E214A8-BE45-47F5-9F6A-7B4FC03156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2ECDE"/>
              </a:clrFrom>
              <a:clrTo>
                <a:srgbClr val="F2EC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1" t="17193" r="37354" b="11579"/>
          <a:stretch/>
        </p:blipFill>
        <p:spPr>
          <a:xfrm>
            <a:off x="9371788" y="1057275"/>
            <a:ext cx="2923672" cy="5652436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16012" y="1485600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2696" y="1388616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18,84 cm</a:t>
            </a:r>
            <a:endParaRPr lang="en-US" sz="3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2758" y="254514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id="{07A5DDBF-B022-46AA-8D19-6D031287F2FD}"/>
              </a:ext>
            </a:extLst>
          </p:cNvPr>
          <p:cNvSpPr/>
          <p:nvPr/>
        </p:nvSpPr>
        <p:spPr>
          <a:xfrm>
            <a:off x="593558" y="352926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 cm.</a:t>
            </a:r>
          </a:p>
        </p:txBody>
      </p:sp>
      <p:sp>
        <p:nvSpPr>
          <p:cNvPr id="2" name="Cloud 1"/>
          <p:cNvSpPr/>
          <p:nvPr/>
        </p:nvSpPr>
        <p:spPr>
          <a:xfrm>
            <a:off x="36894" y="100039"/>
            <a:ext cx="2711116" cy="131611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011" y="4017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8674" y="1517552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</a:t>
            </a:r>
            <a:r>
              <a:rPr lang="en-GB" sz="3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endParaRPr lang="en-US" sz="3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3">
            <a:extLst>
              <a:ext uri="{FF2B5EF4-FFF2-40B4-BE49-F238E27FC236}">
                <a16:creationId xmlns:a16="http://schemas.microsoft.com/office/drawing/2014/main" id="{C1E01B4C-4AC8-4739-A206-25AB145A16B1}"/>
              </a:ext>
            </a:extLst>
          </p:cNvPr>
          <p:cNvGrpSpPr>
            <a:grpSpLocks/>
          </p:cNvGrpSpPr>
          <p:nvPr/>
        </p:nvGrpSpPr>
        <p:grpSpPr bwMode="auto">
          <a:xfrm>
            <a:off x="-757166" y="3600520"/>
            <a:ext cx="4502150" cy="3646488"/>
            <a:chOff x="1123073" y="1073788"/>
            <a:chExt cx="4484991" cy="3631916"/>
          </a:xfrm>
        </p:grpSpPr>
        <p:pic>
          <p:nvPicPr>
            <p:cNvPr id="16" name="图片 14">
              <a:extLst>
                <a:ext uri="{FF2B5EF4-FFF2-40B4-BE49-F238E27FC236}">
                  <a16:creationId xmlns:a16="http://schemas.microsoft.com/office/drawing/2014/main" id="{211DCDAA-072F-4C02-83B9-B94DC5FEB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43"/>
            <a:stretch>
              <a:fillRect/>
            </a:stretch>
          </p:blipFill>
          <p:spPr bwMode="auto">
            <a:xfrm>
              <a:off x="1123073" y="1073788"/>
              <a:ext cx="4484991" cy="3254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图片 15">
              <a:extLst>
                <a:ext uri="{FF2B5EF4-FFF2-40B4-BE49-F238E27FC236}">
                  <a16:creationId xmlns:a16="http://schemas.microsoft.com/office/drawing/2014/main" id="{BD27F442-4D5B-444C-B1A2-803348272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4711" flipH="1">
              <a:off x="4544402" y="3294778"/>
              <a:ext cx="960066" cy="141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4A52EDB-C668-4592-882B-0E45FCF2103A}"/>
              </a:ext>
            </a:extLst>
          </p:cNvPr>
          <p:cNvSpPr/>
          <p:nvPr/>
        </p:nvSpPr>
        <p:spPr>
          <a:xfrm rot="5400000">
            <a:off x="4513024" y="-3391075"/>
            <a:ext cx="753622" cy="9803735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1E1CFDE-94C7-4862-BCD0-ABC698E0C0D1}"/>
              </a:ext>
            </a:extLst>
          </p:cNvPr>
          <p:cNvGrpSpPr/>
          <p:nvPr/>
        </p:nvGrpSpPr>
        <p:grpSpPr>
          <a:xfrm>
            <a:off x="-399548" y="375155"/>
            <a:ext cx="8613105" cy="758826"/>
            <a:chOff x="-768517" y="575994"/>
            <a:chExt cx="7951373" cy="7588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85442B3-6318-40AB-AEB4-6B6D50EF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7B24B7F-0740-4BAD-B284-7AC7606C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8AD5203-DDCA-43E9-8AD5-EAEFAA910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04" r="12909" b="4671"/>
          <a:stretch/>
        </p:blipFill>
        <p:spPr>
          <a:xfrm>
            <a:off x="11186005" y="1241272"/>
            <a:ext cx="941253" cy="120953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67B78DF-9ABC-4D89-B018-A50D6B17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2104" r="12909" b="4671"/>
          <a:stretch/>
        </p:blipFill>
        <p:spPr>
          <a:xfrm>
            <a:off x="183235" y="5414764"/>
            <a:ext cx="941253" cy="12095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C6CB48-4983-4337-A552-8E52FD3EA1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4" t="14238" r="13827" b="10650"/>
          <a:stretch/>
        </p:blipFill>
        <p:spPr>
          <a:xfrm>
            <a:off x="10392509" y="5448769"/>
            <a:ext cx="1905794" cy="1451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182" y="1163588"/>
            <a:ext cx="82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217391" y="113398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0992" y="108030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0" y="2574395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 = 0,6 cm 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63920" y="3640557"/>
            <a:ext cx="4366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696726" y="4463899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0,6 x 3,14 = 1,884 (cm)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1944405"/>
            <a:ext cx="0" cy="4913595"/>
          </a:xfrm>
          <a:prstGeom prst="line">
            <a:avLst/>
          </a:prstGeom>
          <a:ln w="28575">
            <a:solidFill>
              <a:srgbClr val="A5C3A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31094" y="3640557"/>
            <a:ext cx="5161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609471" y="2574394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 = 2,5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6870231" y="4463899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2,5 x 3,14 = 7,85 (dm)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1228776" y="5287241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1,884 cm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401039" y="5287241"/>
            <a:ext cx="4021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7,85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>
            <a:extLst>
              <a:ext uri="{FF2B5EF4-FFF2-40B4-BE49-F238E27FC236}">
                <a16:creationId xmlns:a16="http://schemas.microsoft.com/office/drawing/2014/main" id="{923253A0-9FAD-4BD8-ABFE-3E14D69A3150}"/>
              </a:ext>
            </a:extLst>
          </p:cNvPr>
          <p:cNvGrpSpPr/>
          <p:nvPr/>
        </p:nvGrpSpPr>
        <p:grpSpPr>
          <a:xfrm>
            <a:off x="1077711" y="118254"/>
            <a:ext cx="1143412" cy="1143412"/>
            <a:chOff x="4775098" y="366989"/>
            <a:chExt cx="1233860" cy="1233860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E9D6D03-9CFD-47A7-8353-E01B108AE57B}"/>
                </a:ext>
              </a:extLst>
            </p:cNvPr>
            <p:cNvSpPr/>
            <p:nvPr/>
          </p:nvSpPr>
          <p:spPr>
            <a:xfrm>
              <a:off x="4775098" y="366989"/>
              <a:ext cx="1233860" cy="1233860"/>
            </a:xfrm>
            <a:prstGeom prst="ellipse">
              <a:avLst/>
            </a:prstGeom>
            <a:solidFill>
              <a:srgbClr val="BDC2CE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92F1B71-344C-4817-B109-A9726898CE10}"/>
                </a:ext>
              </a:extLst>
            </p:cNvPr>
            <p:cNvSpPr/>
            <p:nvPr/>
          </p:nvSpPr>
          <p:spPr>
            <a:xfrm>
              <a:off x="4872790" y="471879"/>
              <a:ext cx="1068187" cy="1068187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088EC322-7641-4FAD-ACA6-15AC901B3E64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BDC2CE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C0CF7E93-4E87-47D2-B8A4-F33D5D3E9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9" r="21430" b="20922"/>
          <a:stretch/>
        </p:blipFill>
        <p:spPr>
          <a:xfrm>
            <a:off x="-22561" y="-208441"/>
            <a:ext cx="2815390" cy="664404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AF0B78E-0BC8-433E-8D1F-A5F32F2BA0B4}"/>
              </a:ext>
            </a:extLst>
          </p:cNvPr>
          <p:cNvGrpSpPr/>
          <p:nvPr/>
        </p:nvGrpSpPr>
        <p:grpSpPr>
          <a:xfrm>
            <a:off x="11746831" y="240632"/>
            <a:ext cx="481640" cy="6617369"/>
            <a:chOff x="3597442" y="577516"/>
            <a:chExt cx="445169" cy="5847353"/>
          </a:xfrm>
          <a:solidFill>
            <a:srgbClr val="F19C1D">
              <a:alpha val="40000"/>
            </a:srgb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6C13420-9D12-4424-A77D-EE872ED09CEF}"/>
                </a:ext>
              </a:extLst>
            </p:cNvPr>
            <p:cNvSpPr/>
            <p:nvPr/>
          </p:nvSpPr>
          <p:spPr>
            <a:xfrm>
              <a:off x="3597442" y="974559"/>
              <a:ext cx="445169" cy="5450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96906C8F-EE05-4411-A18D-1B9CD31FF4D9}"/>
                </a:ext>
              </a:extLst>
            </p:cNvPr>
            <p:cNvSpPr/>
            <p:nvPr/>
          </p:nvSpPr>
          <p:spPr>
            <a:xfrm>
              <a:off x="3597442" y="577516"/>
              <a:ext cx="445169" cy="3970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C044B26-C1DA-4621-BA91-DE532923C75E}"/>
              </a:ext>
            </a:extLst>
          </p:cNvPr>
          <p:cNvCxnSpPr>
            <a:cxnSpLocks/>
          </p:cNvCxnSpPr>
          <p:nvPr/>
        </p:nvCxnSpPr>
        <p:spPr>
          <a:xfrm>
            <a:off x="1106905" y="6280922"/>
            <a:ext cx="10639925" cy="58397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ABA10CC-BE72-484E-84CC-19DA8D66304E}"/>
              </a:ext>
            </a:extLst>
          </p:cNvPr>
          <p:cNvCxnSpPr>
            <a:cxnSpLocks/>
          </p:cNvCxnSpPr>
          <p:nvPr/>
        </p:nvCxnSpPr>
        <p:spPr>
          <a:xfrm>
            <a:off x="-22561" y="705853"/>
            <a:ext cx="11769391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48F5B3F-9024-4BB1-B981-8081031CC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532147" y="1344920"/>
            <a:ext cx="790072" cy="7326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9D6D15A-7C7F-42E4-8AB1-80B666A540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 flipH="1" flipV="1">
            <a:off x="9745580" y="2380978"/>
            <a:ext cx="790072" cy="73260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B043420-F416-4B2A-B99B-456A0269716F}"/>
              </a:ext>
            </a:extLst>
          </p:cNvPr>
          <p:cNvGrpSpPr/>
          <p:nvPr/>
        </p:nvGrpSpPr>
        <p:grpSpPr>
          <a:xfrm>
            <a:off x="9745580" y="5503212"/>
            <a:ext cx="1285725" cy="1285725"/>
            <a:chOff x="4775095" y="366988"/>
            <a:chExt cx="1233859" cy="1233859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4225860-D635-4ED7-9375-04DDC0ABA9E1}"/>
              </a:ext>
            </a:extLst>
          </p:cNvPr>
          <p:cNvGrpSpPr/>
          <p:nvPr/>
        </p:nvGrpSpPr>
        <p:grpSpPr>
          <a:xfrm>
            <a:off x="1947832" y="5451011"/>
            <a:ext cx="844997" cy="844997"/>
            <a:chOff x="4775092" y="366989"/>
            <a:chExt cx="1233858" cy="123385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6F8C991-5133-4B15-914A-AB5305F45FFD}"/>
                </a:ext>
              </a:extLst>
            </p:cNvPr>
            <p:cNvSpPr/>
            <p:nvPr/>
          </p:nvSpPr>
          <p:spPr>
            <a:xfrm>
              <a:off x="4775092" y="366989"/>
              <a:ext cx="1233858" cy="1233858"/>
            </a:xfrm>
            <a:prstGeom prst="ellipse">
              <a:avLst/>
            </a:prstGeom>
            <a:solidFill>
              <a:srgbClr val="BDC2CE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8E20AF44-870C-4C2B-98BA-2514C4EFCEC5}"/>
                </a:ext>
              </a:extLst>
            </p:cNvPr>
            <p:cNvSpPr/>
            <p:nvPr/>
          </p:nvSpPr>
          <p:spPr>
            <a:xfrm>
              <a:off x="4872788" y="471880"/>
              <a:ext cx="1068185" cy="1068185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D5D451C-8E35-4DD2-83E5-76E275607DB4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BDC2CE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6E46F2E8-A55F-414F-9BD0-522D1DAD8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379409" y="5472716"/>
            <a:ext cx="790072" cy="732603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04104976-D864-413F-B124-28DD92D60B63}"/>
              </a:ext>
            </a:extLst>
          </p:cNvPr>
          <p:cNvGrpSpPr/>
          <p:nvPr/>
        </p:nvGrpSpPr>
        <p:grpSpPr>
          <a:xfrm>
            <a:off x="11084059" y="364561"/>
            <a:ext cx="753302" cy="753302"/>
            <a:chOff x="4775098" y="366987"/>
            <a:chExt cx="1233860" cy="1233860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A917E9E-5784-4503-9293-21C4935704E6}"/>
                </a:ext>
              </a:extLst>
            </p:cNvPr>
            <p:cNvSpPr/>
            <p:nvPr/>
          </p:nvSpPr>
          <p:spPr>
            <a:xfrm>
              <a:off x="4775098" y="366987"/>
              <a:ext cx="1233860" cy="1233860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6690DFB-72D8-42CA-8931-7185B72DF92E}"/>
                </a:ext>
              </a:extLst>
            </p:cNvPr>
            <p:cNvSpPr/>
            <p:nvPr/>
          </p:nvSpPr>
          <p:spPr>
            <a:xfrm>
              <a:off x="4872791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9101F845-7437-4A53-A9CA-8B86A668D161}"/>
                </a:ext>
              </a:extLst>
            </p:cNvPr>
            <p:cNvSpPr/>
            <p:nvPr/>
          </p:nvSpPr>
          <p:spPr>
            <a:xfrm>
              <a:off x="4945515" y="537408"/>
              <a:ext cx="893020" cy="893020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508355" y="2620292"/>
            <a:ext cx="51612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7"/>
              <p:cNvSpPr txBox="1">
                <a:spLocks noChangeArrowheads="1"/>
              </p:cNvSpPr>
              <p:nvPr/>
            </p:nvSpPr>
            <p:spPr bwMode="auto">
              <a:xfrm>
                <a:off x="3455601" y="951605"/>
                <a:ext cx="7470214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40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5601" y="951605"/>
                <a:ext cx="7470214" cy="1068562"/>
              </a:xfrm>
              <a:prstGeom prst="rect">
                <a:avLst/>
              </a:prstGeom>
              <a:blipFill>
                <a:blip r:embed="rId4"/>
                <a:stretch>
                  <a:fillRect l="-3347" b="-1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38"/>
              <p:cNvSpPr txBox="1">
                <a:spLocks noChangeArrowheads="1"/>
              </p:cNvSpPr>
              <p:nvPr/>
            </p:nvSpPr>
            <p:spPr bwMode="auto">
              <a:xfrm>
                <a:off x="3941545" y="3571924"/>
                <a:ext cx="5905834" cy="1157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3,14 = 2,512 (dm)</a:t>
                </a:r>
              </a:p>
            </p:txBody>
          </p:sp>
        </mc:Choice>
        <mc:Fallback xmlns="">
          <p:sp>
            <p:nvSpPr>
              <p:cNvPr id="46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1545" y="3571924"/>
                <a:ext cx="5905834" cy="1157240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38"/>
          <p:cNvSpPr txBox="1">
            <a:spLocks noChangeArrowheads="1"/>
          </p:cNvSpPr>
          <p:nvPr/>
        </p:nvSpPr>
        <p:spPr bwMode="auto">
          <a:xfrm>
            <a:off x="4677168" y="5076411"/>
            <a:ext cx="45120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2,512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图片 2">
            <a:extLst>
              <a:ext uri="{FF2B5EF4-FFF2-40B4-BE49-F238E27FC236}">
                <a16:creationId xmlns:a16="http://schemas.microsoft.com/office/drawing/2014/main" id="{E9A3EFA5-9CA3-4F78-89C6-595E4E591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27287" r="9245" b="-2"/>
          <a:stretch>
            <a:fillRect/>
          </a:stretch>
        </p:blipFill>
        <p:spPr bwMode="auto">
          <a:xfrm>
            <a:off x="8711028" y="4188899"/>
            <a:ext cx="2989249" cy="221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73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7190" y="-347442"/>
            <a:ext cx="1950370" cy="2131199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4E4D592-6E10-4B59-BEC8-C5040EAE077F}"/>
              </a:ext>
            </a:extLst>
          </p:cNvPr>
          <p:cNvCxnSpPr>
            <a:cxnSpLocks/>
          </p:cNvCxnSpPr>
          <p:nvPr/>
        </p:nvCxnSpPr>
        <p:spPr>
          <a:xfrm flipV="1">
            <a:off x="5943600" y="1783757"/>
            <a:ext cx="0" cy="4432051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789" y="482024"/>
            <a:ext cx="816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:</a:t>
            </a:r>
            <a:endParaRPr lang="en-US" sz="36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95A15E-656A-400A-B913-FC0EEC558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4380859"/>
            <a:ext cx="3067050" cy="26924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4073" y="186356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2,75 cm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4848" y="186356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6,5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56351" y="2799639"/>
            <a:ext cx="669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84329" y="3795354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2,75 x 2 x 3,14 = 17,27 (m)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573399" y="4756517"/>
            <a:ext cx="3381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32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17,27 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6381039" y="2780202"/>
            <a:ext cx="66969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509017" y="3775917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6,5 x 2 x 3,14 = 40,82 (m)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7498087" y="4737080"/>
            <a:ext cx="33811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32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40,82 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D3E5CE-73E5-4EE1-AD9F-FACA4DBDEE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8"/>
          <a:stretch/>
        </p:blipFill>
        <p:spPr>
          <a:xfrm>
            <a:off x="0" y="457200"/>
            <a:ext cx="32283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C0997F-D285-4E29-9152-52934C05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r="86586"/>
          <a:stretch/>
        </p:blipFill>
        <p:spPr>
          <a:xfrm>
            <a:off x="3228300" y="2362200"/>
            <a:ext cx="1471863" cy="4953000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26D9776-8BF6-4200-A0D3-7A3210ED7352}"/>
              </a:ext>
            </a:extLst>
          </p:cNvPr>
          <p:cNvSpPr/>
          <p:nvPr/>
        </p:nvSpPr>
        <p:spPr>
          <a:xfrm>
            <a:off x="11746830" y="948384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87E7A1-3E32-427A-BA33-916189592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351794" y="5177013"/>
            <a:ext cx="790072" cy="7326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1B035A-5E3A-43DC-979F-6EE0CD428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779123" y="5512099"/>
            <a:ext cx="790072" cy="7326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9C94AD-D975-46B4-A47E-33594E5CA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29042" y="6125397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A3E919-EBD1-4D9E-BDEF-76268545BA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1154276" y="948384"/>
            <a:ext cx="790072" cy="732603"/>
          </a:xfrm>
          <a:prstGeom prst="rect">
            <a:avLst/>
          </a:prstGeom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753190" y="2579695"/>
            <a:ext cx="6696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5918891" y="3928484"/>
            <a:ext cx="5615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x 2 x 3,14 = 3,14 (m)</a:t>
            </a:r>
          </a:p>
        </p:txBody>
      </p: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4528429" y="818060"/>
            <a:ext cx="3573223" cy="1570038"/>
            <a:chOff x="576" y="1184"/>
            <a:chExt cx="1680" cy="989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76" y="1401"/>
              <a:ext cx="168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2E75B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r =      m </a:t>
              </a:r>
            </a:p>
          </p:txBody>
        </p:sp>
        <p:grpSp>
          <p:nvGrpSpPr>
            <p:cNvPr id="28" name="Group 14"/>
            <p:cNvGrpSpPr>
              <a:grpSpLocks/>
            </p:cNvGrpSpPr>
            <p:nvPr/>
          </p:nvGrpSpPr>
          <p:grpSpPr bwMode="auto">
            <a:xfrm>
              <a:off x="1318" y="1184"/>
              <a:ext cx="384" cy="989"/>
              <a:chOff x="2806" y="2081"/>
              <a:chExt cx="384" cy="989"/>
            </a:xfrm>
          </p:grpSpPr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2806" y="2081"/>
                <a:ext cx="384" cy="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4000" b="1" dirty="0">
                    <a:solidFill>
                      <a:srgbClr val="2E75B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>
                  <a:lnSpc>
                    <a:spcPct val="95000"/>
                  </a:lnSpc>
                  <a:spcBef>
                    <a:spcPct val="50000"/>
                  </a:spcBef>
                </a:pPr>
                <a:r>
                  <a:rPr lang="en-US" sz="4000" b="1" dirty="0">
                    <a:solidFill>
                      <a:srgbClr val="2E75B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2808" y="2549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5445235" y="3654530"/>
            <a:ext cx="816737" cy="1570039"/>
            <a:chOff x="2736" y="2112"/>
            <a:chExt cx="384" cy="989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736" y="2112"/>
              <a:ext cx="38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pPr>
                <a:lnSpc>
                  <a:spcPct val="95000"/>
                </a:lnSpc>
                <a:spcBef>
                  <a:spcPct val="50000"/>
                </a:spcBef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761" y="2529"/>
              <a:ext cx="19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2800" b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5870068" y="5058451"/>
            <a:ext cx="66969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4000" b="1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3,14 m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198" y="-1172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4648200" y="305098"/>
            <a:ext cx="720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88376" y="2324339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127626" y="3314165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24600" y="412566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399081" y="4937165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số: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5679" y="713129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4936" y="738595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12">
            <a:extLst>
              <a:ext uri="{FF2B5EF4-FFF2-40B4-BE49-F238E27FC236}">
                <a16:creationId xmlns:a16="http://schemas.microsoft.com/office/drawing/2014/main" id="{3C0BCCAC-48C4-4E4A-AA13-FE15F920B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834" flipH="1">
            <a:off x="10552112" y="1068084"/>
            <a:ext cx="25939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133075"/>
            <a:ext cx="45735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Củng</a:t>
            </a:r>
            <a:r>
              <a:rPr lang="en-US" altLang="zh-CN" sz="8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cố</a:t>
            </a:r>
            <a:endParaRPr lang="zh-CN" altLang="en-US" sz="8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/>
              <a:t>Trò</a:t>
            </a:r>
            <a:r>
              <a:rPr lang="en-GB" sz="4000" b="1" dirty="0"/>
              <a:t> </a:t>
            </a:r>
            <a:r>
              <a:rPr lang="en-GB" sz="4000" b="1" dirty="0" err="1"/>
              <a:t>chơi</a:t>
            </a:r>
            <a:r>
              <a:rPr lang="en-GB" sz="4000" b="1" dirty="0"/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Quy tắc tính chu vi hình tròn là:</a:t>
            </a:r>
            <a:endParaRPr lang="vi-VN" alt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38601" y="2428876"/>
            <a:ext cx="6200775" cy="13573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hình tròn ta lấy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lần bán kính nhân với số 3,14.</a:t>
            </a:r>
            <a:endParaRPr lang="vi-VN" alt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hình tròn ta lấy đường kính nhân với số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>
                <a:solidFill>
                  <a:schemeClr val="bg1"/>
                </a:solidFill>
                <a:latin typeface="Arial" panose="020B0604020202020204" pitchFamily="34" charset="0"/>
              </a:rPr>
              <a:t>Công thức tính chu vi hình tròn</a:t>
            </a:r>
            <a:r>
              <a:rPr lang="en-US" altLang="en-US" sz="3400">
                <a:solidFill>
                  <a:schemeClr val="bg1"/>
                </a:solidFill>
                <a:latin typeface="Arial" panose="020B0604020202020204" pitchFamily="34" charset="0"/>
              </a:rPr>
              <a:t> là:</a:t>
            </a:r>
            <a:endParaRPr lang="vi-VN" altLang="en-US" sz="3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761" y="1136715"/>
            <a:ext cx="8772775" cy="547052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22" y="1195388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4865C3-72A0-4E9F-8423-B6209231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6493" r="26691" b="69466"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9829415" y="5042197"/>
            <a:ext cx="877117" cy="81331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13" y="2630011"/>
            <a:ext cx="6730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Cooper Black" panose="0208090404030B020404" pitchFamily="18" charset="0"/>
              </a:rPr>
              <a:t>Chu vi </a:t>
            </a:r>
          </a:p>
          <a:p>
            <a:pPr algn="ctr"/>
            <a:r>
              <a:rPr lang="en-GB" sz="7200" dirty="0" err="1">
                <a:latin typeface="Cooper Black" panose="0208090404030B020404" pitchFamily="18" charset="0"/>
              </a:rPr>
              <a:t>hình</a:t>
            </a:r>
            <a:r>
              <a:rPr lang="en-GB" sz="7200" dirty="0">
                <a:latin typeface="Cooper Black" panose="0208090404030B020404" pitchFamily="18" charset="0"/>
              </a:rPr>
              <a:t> </a:t>
            </a:r>
            <a:r>
              <a:rPr lang="en-GB" sz="7200" dirty="0" err="1">
                <a:latin typeface="Cooper Black" panose="0208090404030B020404" pitchFamily="18" charset="0"/>
              </a:rPr>
              <a:t>tròn</a:t>
            </a:r>
            <a:endParaRPr lang="en-US" sz="7200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505" y="1611190"/>
            <a:ext cx="2999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Toán</a:t>
            </a:r>
            <a:r>
              <a:rPr lang="en-GB" sz="4400" b="1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/>
              <a:t>Hình</a:t>
            </a:r>
            <a:r>
              <a:rPr lang="en-GB" sz="3200" b="1" dirty="0"/>
              <a:t> </a:t>
            </a:r>
            <a:r>
              <a:rPr lang="en-GB" sz="3200" b="1" dirty="0" err="1"/>
              <a:t>tròn</a:t>
            </a:r>
            <a:r>
              <a:rPr lang="en-GB" sz="3200" b="1" dirty="0"/>
              <a:t> </a:t>
            </a:r>
            <a:r>
              <a:rPr lang="en-GB" sz="3200" b="1" dirty="0" err="1"/>
              <a:t>gồm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yếu</a:t>
            </a:r>
            <a:r>
              <a:rPr lang="en-GB" sz="3200" b="1" dirty="0"/>
              <a:t> </a:t>
            </a:r>
            <a:r>
              <a:rPr lang="en-GB" sz="3200" b="1" dirty="0" err="1"/>
              <a:t>tố</a:t>
            </a:r>
            <a:r>
              <a:rPr lang="en-GB" sz="3200" b="1" dirty="0"/>
              <a:t> </a:t>
            </a:r>
            <a:r>
              <a:rPr lang="en-GB" sz="3200" b="1" dirty="0" err="1"/>
              <a:t>nào</a:t>
            </a:r>
            <a:r>
              <a:rPr lang="en-GB" sz="3200" b="1" dirty="0"/>
              <a:t>?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Đường</a:t>
            </a:r>
            <a:r>
              <a:rPr lang="en-GB" sz="3200" b="1" dirty="0"/>
              <a:t> </a:t>
            </a:r>
            <a:r>
              <a:rPr lang="en-GB" sz="3200" b="1" dirty="0" err="1"/>
              <a:t>kính</a:t>
            </a:r>
            <a:r>
              <a:rPr lang="en-GB" sz="3200" b="1" dirty="0"/>
              <a:t>, </a:t>
            </a:r>
            <a:r>
              <a:rPr lang="en-GB" sz="3200" b="1" dirty="0" err="1"/>
              <a:t>bán</a:t>
            </a:r>
            <a:r>
              <a:rPr lang="en-GB" sz="3200" b="1" dirty="0"/>
              <a:t> </a:t>
            </a:r>
            <a:r>
              <a:rPr lang="en-GB" sz="3200" b="1" dirty="0" err="1"/>
              <a:t>kính</a:t>
            </a:r>
            <a:r>
              <a:rPr lang="en-GB" sz="3200" b="1" dirty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Tâm</a:t>
            </a:r>
            <a:r>
              <a:rPr lang="en-GB" sz="3200" b="1" dirty="0"/>
              <a:t>, </a:t>
            </a:r>
            <a:r>
              <a:rPr lang="en-GB" sz="3200" b="1" dirty="0" err="1"/>
              <a:t>đường</a:t>
            </a:r>
            <a:r>
              <a:rPr lang="en-GB" sz="3200" b="1" dirty="0"/>
              <a:t> </a:t>
            </a:r>
            <a:r>
              <a:rPr lang="en-GB" sz="3200" b="1" dirty="0" err="1"/>
              <a:t>tròn</a:t>
            </a:r>
            <a:r>
              <a:rPr lang="en-GB" sz="3200" b="1" dirty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Cả</a:t>
            </a:r>
            <a:r>
              <a:rPr lang="en-GB" sz="3200" b="1" dirty="0"/>
              <a:t> A </a:t>
            </a:r>
            <a:r>
              <a:rPr lang="en-GB" sz="3200" b="1" dirty="0" err="1"/>
              <a:t>và</a:t>
            </a:r>
            <a:r>
              <a:rPr lang="en-GB" sz="3200" b="1" dirty="0"/>
              <a:t> B </a:t>
            </a:r>
            <a:r>
              <a:rPr lang="en-GB" sz="3200" b="1" dirty="0" err="1"/>
              <a:t>đều</a:t>
            </a:r>
            <a:r>
              <a:rPr lang="en-GB" sz="3200" b="1" dirty="0"/>
              <a:t> </a:t>
            </a:r>
            <a:r>
              <a:rPr lang="en-GB" sz="3200" b="1" dirty="0" err="1"/>
              <a:t>đúng</a:t>
            </a:r>
            <a:r>
              <a:rPr lang="en-GB" sz="3200" b="1" dirty="0"/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b="1" dirty="0" err="1"/>
              <a:t>Cả</a:t>
            </a:r>
            <a:r>
              <a:rPr lang="en-GB" sz="3200" b="1" dirty="0"/>
              <a:t> A </a:t>
            </a:r>
            <a:r>
              <a:rPr lang="en-GB" sz="3200" b="1" dirty="0" err="1"/>
              <a:t>và</a:t>
            </a:r>
            <a:r>
              <a:rPr lang="en-GB" sz="3200" b="1" dirty="0"/>
              <a:t> B </a:t>
            </a:r>
            <a:r>
              <a:rPr lang="en-GB" sz="3200" b="1" dirty="0" err="1"/>
              <a:t>đều</a:t>
            </a:r>
            <a:r>
              <a:rPr lang="en-GB" sz="3200" b="1" dirty="0"/>
              <a:t> </a:t>
            </a:r>
            <a:r>
              <a:rPr lang="en-GB" sz="3200" b="1" dirty="0" err="1"/>
              <a:t>sai</a:t>
            </a:r>
            <a:endParaRPr lang="en-US" sz="3200" b="1" dirty="0"/>
          </a:p>
        </p:txBody>
      </p:sp>
      <p:sp>
        <p:nvSpPr>
          <p:cNvPr id="18" name="Oval 17"/>
          <p:cNvSpPr/>
          <p:nvPr/>
        </p:nvSpPr>
        <p:spPr>
          <a:xfrm>
            <a:off x="208795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Đường</a:t>
            </a:r>
            <a:r>
              <a:rPr lang="en-GB" sz="4000" b="1" dirty="0"/>
              <a:t> </a:t>
            </a:r>
            <a:r>
              <a:rPr lang="en-GB" sz="4000" b="1" dirty="0" err="1"/>
              <a:t>kính</a:t>
            </a:r>
            <a:r>
              <a:rPr lang="en-GB" sz="4000" b="1" dirty="0"/>
              <a:t> </a:t>
            </a:r>
            <a:r>
              <a:rPr lang="en-GB" sz="4000" b="1" dirty="0" err="1"/>
              <a:t>gấp</a:t>
            </a:r>
            <a:r>
              <a:rPr lang="en-GB" sz="4000" b="1" dirty="0"/>
              <a:t> </a:t>
            </a:r>
            <a:r>
              <a:rPr lang="en-GB" sz="4000" b="1" dirty="0" err="1"/>
              <a:t>mấy</a:t>
            </a:r>
            <a:r>
              <a:rPr lang="en-GB" sz="4000" b="1" dirty="0"/>
              <a:t> </a:t>
            </a:r>
            <a:r>
              <a:rPr lang="en-GB" sz="4000" b="1" dirty="0" err="1"/>
              <a:t>lần</a:t>
            </a:r>
            <a:r>
              <a:rPr lang="en-GB" sz="4000" b="1" dirty="0"/>
              <a:t> </a:t>
            </a:r>
            <a:r>
              <a:rPr lang="en-GB" sz="4000" b="1" dirty="0" err="1"/>
              <a:t>bán</a:t>
            </a:r>
            <a:r>
              <a:rPr lang="en-GB" sz="4000" b="1" dirty="0"/>
              <a:t> </a:t>
            </a:r>
            <a:r>
              <a:rPr lang="en-GB" sz="4000" b="1" dirty="0" err="1"/>
              <a:t>kính</a:t>
            </a:r>
            <a:r>
              <a:rPr lang="en-GB" sz="4000" b="1" dirty="0"/>
              <a:t>?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84776" y="1889808"/>
            <a:ext cx="5317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2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1,5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4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4000" b="1" dirty="0">
                <a:solidFill>
                  <a:srgbClr val="2E75B6"/>
                </a:solidFill>
              </a:rPr>
              <a:t>3 </a:t>
            </a:r>
            <a:r>
              <a:rPr lang="en-GB" sz="4000" b="1" dirty="0" err="1">
                <a:solidFill>
                  <a:srgbClr val="2E75B6"/>
                </a:solidFill>
              </a:rPr>
              <a:t>lần</a:t>
            </a:r>
            <a:r>
              <a:rPr lang="en-GB" sz="4000" b="1" dirty="0">
                <a:solidFill>
                  <a:srgbClr val="2E75B6"/>
                </a:solidFill>
              </a:rPr>
              <a:t>.</a:t>
            </a:r>
            <a:endParaRPr lang="en-US" sz="4000" b="1" dirty="0">
              <a:solidFill>
                <a:srgbClr val="2E75B6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66115" y="2178165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Trong</a:t>
            </a:r>
            <a:r>
              <a:rPr lang="en-GB" sz="4000" b="1" dirty="0"/>
              <a:t> </a:t>
            </a:r>
            <a:r>
              <a:rPr lang="en-GB" sz="4000" b="1" dirty="0" err="1"/>
              <a:t>các</a:t>
            </a:r>
            <a:r>
              <a:rPr lang="en-GB" sz="4000" b="1" dirty="0"/>
              <a:t> </a:t>
            </a:r>
            <a:r>
              <a:rPr lang="en-GB" sz="4000" b="1" dirty="0" err="1"/>
              <a:t>đồ</a:t>
            </a:r>
            <a:r>
              <a:rPr lang="en-GB" sz="4000" b="1" dirty="0"/>
              <a:t> </a:t>
            </a:r>
            <a:r>
              <a:rPr lang="en-GB" sz="4000" b="1" dirty="0" err="1"/>
              <a:t>vật</a:t>
            </a:r>
            <a:r>
              <a:rPr lang="en-GB" sz="4000" b="1" dirty="0"/>
              <a:t> </a:t>
            </a:r>
            <a:r>
              <a:rPr lang="en-GB" sz="4000" b="1" dirty="0" err="1"/>
              <a:t>dưới</a:t>
            </a:r>
            <a:r>
              <a:rPr lang="en-GB" sz="4000" b="1" dirty="0"/>
              <a:t> </a:t>
            </a:r>
            <a:r>
              <a:rPr lang="en-GB" sz="4000" b="1" dirty="0" err="1"/>
              <a:t>đây</a:t>
            </a:r>
            <a:r>
              <a:rPr lang="en-GB" sz="4000" b="1" dirty="0"/>
              <a:t>, </a:t>
            </a:r>
            <a:r>
              <a:rPr lang="en-GB" sz="4000" b="1" dirty="0" err="1"/>
              <a:t>đồ</a:t>
            </a:r>
            <a:r>
              <a:rPr lang="en-GB" sz="4000" b="1" dirty="0"/>
              <a:t> </a:t>
            </a:r>
            <a:r>
              <a:rPr lang="en-GB" sz="4000" b="1" dirty="0" err="1"/>
              <a:t>vật</a:t>
            </a:r>
            <a:r>
              <a:rPr lang="en-GB" sz="4000" b="1" dirty="0"/>
              <a:t> </a:t>
            </a:r>
            <a:r>
              <a:rPr lang="en-GB" sz="4000" b="1" dirty="0" err="1"/>
              <a:t>nào</a:t>
            </a:r>
            <a:r>
              <a:rPr lang="en-GB" sz="4000" b="1" dirty="0"/>
              <a:t> </a:t>
            </a:r>
            <a:r>
              <a:rPr lang="en-GB" sz="4000" b="1" dirty="0" err="1"/>
              <a:t>có</a:t>
            </a:r>
            <a:r>
              <a:rPr lang="en-GB" sz="4000" b="1" dirty="0"/>
              <a:t> </a:t>
            </a:r>
            <a:r>
              <a:rPr lang="en-GB" sz="4000" b="1" dirty="0" err="1"/>
              <a:t>dạng</a:t>
            </a:r>
            <a:r>
              <a:rPr lang="en-GB" sz="4000" b="1" dirty="0"/>
              <a:t> </a:t>
            </a:r>
            <a:r>
              <a:rPr lang="en-GB" sz="4000" b="1" dirty="0" err="1"/>
              <a:t>hình</a:t>
            </a:r>
            <a:r>
              <a:rPr lang="en-GB" sz="4000" b="1" dirty="0"/>
              <a:t> </a:t>
            </a:r>
            <a:r>
              <a:rPr lang="en-GB" sz="4000" b="1" dirty="0" err="1"/>
              <a:t>tròn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741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Phao</a:t>
            </a:r>
            <a:r>
              <a:rPr lang="en-GB" sz="2800" dirty="0"/>
              <a:t> </a:t>
            </a:r>
            <a:r>
              <a:rPr lang="en-GB" sz="2800" dirty="0" err="1"/>
              <a:t>bơi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Bánh</a:t>
            </a:r>
            <a:r>
              <a:rPr lang="en-GB" sz="2800" dirty="0"/>
              <a:t> </a:t>
            </a:r>
            <a:r>
              <a:rPr lang="en-GB" sz="2800" dirty="0" err="1"/>
              <a:t>kem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Dây</a:t>
            </a:r>
            <a:r>
              <a:rPr lang="en-GB" sz="2800" dirty="0"/>
              <a:t> </a:t>
            </a:r>
            <a:r>
              <a:rPr lang="en-GB" sz="2800" dirty="0" err="1"/>
              <a:t>thun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Mặt</a:t>
            </a:r>
            <a:r>
              <a:rPr lang="en-GB" sz="2800" dirty="0"/>
              <a:t> </a:t>
            </a:r>
            <a:r>
              <a:rPr lang="en-GB" sz="2800" dirty="0" err="1"/>
              <a:t>đồng</a:t>
            </a:r>
            <a:r>
              <a:rPr lang="en-GB" sz="2800" dirty="0"/>
              <a:t> </a:t>
            </a:r>
            <a:r>
              <a:rPr lang="en-GB" sz="2800" dirty="0" err="1"/>
              <a:t>hồ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Bánh</a:t>
            </a:r>
            <a:r>
              <a:rPr lang="en-GB" sz="2800" dirty="0"/>
              <a:t> Pizza</a:t>
            </a:r>
            <a:endParaRPr lang="en-US" sz="2800" dirty="0"/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34925"/>
            <a:ext cx="7923212" cy="2771775"/>
            <a:chOff x="2812029" y="-35069"/>
            <a:chExt cx="7922646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5050" y="-35069"/>
              <a:ext cx="3669625" cy="2771775"/>
              <a:chOff x="3393422" y="3429000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422" y="3429000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6814" y="958340"/>
              <a:ext cx="36271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Mục</a:t>
              </a:r>
              <a:r>
                <a:rPr lang="en-US" altLang="zh-CN" sz="5400" b="1" dirty="0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5400" b="1" dirty="0" err="1">
                  <a:latin typeface="+mj-lt"/>
                  <a:ea typeface="字魂7号-温暖童稚体" panose="00000500000000000000" pitchFamily="2" charset="-122"/>
                  <a:cs typeface="Arial" panose="020B0604020202020204" pitchFamily="34" charset="0"/>
                </a:rPr>
                <a:t>tiêu</a:t>
              </a:r>
              <a:endParaRPr lang="zh-CN" altLang="en-US" sz="5400" b="1" dirty="0">
                <a:latin typeface="+mj-lt"/>
                <a:ea typeface="字魂7号-温暖童稚体" panose="000005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GB" sz="3200" b="1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3200" b="1">
                <a:latin typeface="Arial" panose="020B0604020202020204" pitchFamily="34" charset="0"/>
                <a:cs typeface="Arial" panose="020B0604020202020204" pitchFamily="34" charset="0"/>
              </a:rPr>
              <a:t> tròn.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3080084"/>
            <a:ext cx="5622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Theo </a:t>
            </a:r>
            <a:r>
              <a:rPr lang="en-GB" sz="4400" b="1" dirty="0" err="1"/>
              <a:t>em</a:t>
            </a:r>
            <a:r>
              <a:rPr lang="en-GB" sz="4400" b="1" dirty="0"/>
              <a:t> </a:t>
            </a:r>
            <a:r>
              <a:rPr lang="en-GB" sz="4400" b="1" dirty="0" err="1"/>
              <a:t>thế</a:t>
            </a:r>
            <a:r>
              <a:rPr lang="en-GB" sz="4400" b="1" dirty="0"/>
              <a:t> </a:t>
            </a:r>
            <a:r>
              <a:rPr lang="en-GB" sz="4400" b="1" dirty="0" err="1"/>
              <a:t>nào</a:t>
            </a:r>
            <a:r>
              <a:rPr lang="en-GB" sz="4400" b="1" dirty="0"/>
              <a:t> </a:t>
            </a:r>
            <a:r>
              <a:rPr lang="en-GB" sz="4400" b="1" dirty="0" err="1"/>
              <a:t>là</a:t>
            </a:r>
            <a:r>
              <a:rPr lang="en-GB" sz="4400" b="1" dirty="0"/>
              <a:t> </a:t>
            </a:r>
          </a:p>
          <a:p>
            <a:pPr algn="ctr"/>
            <a:r>
              <a:rPr lang="en-GB" sz="4400" b="1" dirty="0" err="1"/>
              <a:t>chu</a:t>
            </a:r>
            <a:r>
              <a:rPr lang="en-GB" sz="4400" b="1" dirty="0"/>
              <a:t> vi </a:t>
            </a:r>
            <a:r>
              <a:rPr lang="en-GB" sz="4400" b="1" dirty="0" err="1"/>
              <a:t>hình</a:t>
            </a:r>
            <a:r>
              <a:rPr lang="en-GB" sz="4400" b="1" dirty="0"/>
              <a:t> </a:t>
            </a:r>
            <a:r>
              <a:rPr lang="en-GB" sz="4400" b="1" dirty="0" err="1"/>
              <a:t>tròn</a:t>
            </a:r>
            <a:r>
              <a:rPr lang="en-GB" sz="4400" b="1" dirty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rgbClr val="FF2F2F"/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Ta </a:t>
            </a:r>
            <a:r>
              <a:rPr lang="en-GB" sz="3600" dirty="0" err="1"/>
              <a:t>có</a:t>
            </a:r>
            <a:r>
              <a:rPr lang="en-GB" sz="3600" dirty="0"/>
              <a:t> </a:t>
            </a:r>
            <a:r>
              <a:rPr lang="en-GB" sz="3600" dirty="0" err="1"/>
              <a:t>hình</a:t>
            </a:r>
            <a:r>
              <a:rPr lang="en-GB" sz="3600" dirty="0"/>
              <a:t> </a:t>
            </a:r>
            <a:r>
              <a:rPr lang="en-GB" sz="3600" dirty="0" err="1"/>
              <a:t>tròn</a:t>
            </a:r>
            <a:r>
              <a:rPr lang="en-GB" sz="3600" dirty="0"/>
              <a:t> </a:t>
            </a:r>
            <a:r>
              <a:rPr lang="en-GB" sz="3600" dirty="0" err="1"/>
              <a:t>bán</a:t>
            </a:r>
            <a:r>
              <a:rPr lang="en-GB" sz="3600" dirty="0"/>
              <a:t> </a:t>
            </a:r>
            <a:r>
              <a:rPr lang="en-GB" sz="3600" dirty="0" err="1"/>
              <a:t>kính</a:t>
            </a:r>
            <a:r>
              <a:rPr lang="en-GB" sz="3600" dirty="0"/>
              <a:t> </a:t>
            </a:r>
            <a:r>
              <a:rPr lang="en-GB" sz="3600"/>
              <a:t>2 cm.</a:t>
            </a:r>
            <a:endParaRPr lang="en-US" sz="3600" dirty="0"/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solidFill>
              <a:srgbClr val="FF2F2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465</TotalTime>
  <Words>858</Words>
  <Application>Microsoft Office PowerPoint</Application>
  <PresentationFormat>Widescreen</PresentationFormat>
  <Paragraphs>183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等线</vt:lpstr>
      <vt:lpstr>.VnHelvetInsH</vt:lpstr>
      <vt:lpstr>.VnTime</vt:lpstr>
      <vt:lpstr>Arial</vt:lpstr>
      <vt:lpstr>Bradley Hand ITC</vt:lpstr>
      <vt:lpstr>Calibri</vt:lpstr>
      <vt:lpstr>Cambria Math</vt:lpstr>
      <vt:lpstr>Cooper Black</vt:lpstr>
      <vt:lpstr>Times New Roman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Mai Nguyen</cp:lastModifiedBy>
  <cp:revision>83</cp:revision>
  <dcterms:created xsi:type="dcterms:W3CDTF">2019-10-17T09:10:34Z</dcterms:created>
  <dcterms:modified xsi:type="dcterms:W3CDTF">2021-12-30T05:11:33Z</dcterms:modified>
  <cp:category>9Slide.vn</cp:category>
</cp:coreProperties>
</file>