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  <p:sldMasterId id="2147483672" r:id="rId3"/>
  </p:sldMasterIdLst>
  <p:notesMasterIdLst>
    <p:notesMasterId r:id="rId46"/>
  </p:notesMasterIdLst>
  <p:sldIdLst>
    <p:sldId id="510" r:id="rId4"/>
    <p:sldId id="509" r:id="rId5"/>
    <p:sldId id="261" r:id="rId6"/>
    <p:sldId id="511" r:id="rId7"/>
    <p:sldId id="296" r:id="rId8"/>
    <p:sldId id="256" r:id="rId9"/>
    <p:sldId id="333" r:id="rId10"/>
    <p:sldId id="334" r:id="rId11"/>
    <p:sldId id="335" r:id="rId12"/>
    <p:sldId id="336" r:id="rId13"/>
    <p:sldId id="337" r:id="rId14"/>
    <p:sldId id="267" r:id="rId15"/>
    <p:sldId id="344" r:id="rId16"/>
    <p:sldId id="357" r:id="rId17"/>
    <p:sldId id="358" r:id="rId18"/>
    <p:sldId id="359" r:id="rId19"/>
    <p:sldId id="360" r:id="rId20"/>
    <p:sldId id="361" r:id="rId21"/>
    <p:sldId id="362" r:id="rId22"/>
    <p:sldId id="356" r:id="rId23"/>
    <p:sldId id="353" r:id="rId24"/>
    <p:sldId id="345" r:id="rId25"/>
    <p:sldId id="347" r:id="rId26"/>
    <p:sldId id="352" r:id="rId27"/>
    <p:sldId id="348" r:id="rId28"/>
    <p:sldId id="355" r:id="rId29"/>
    <p:sldId id="351" r:id="rId30"/>
    <p:sldId id="346" r:id="rId31"/>
    <p:sldId id="354" r:id="rId32"/>
    <p:sldId id="350" r:id="rId33"/>
    <p:sldId id="349" r:id="rId34"/>
    <p:sldId id="293" r:id="rId35"/>
    <p:sldId id="300" r:id="rId36"/>
    <p:sldId id="341" r:id="rId37"/>
    <p:sldId id="339" r:id="rId38"/>
    <p:sldId id="338" r:id="rId39"/>
    <p:sldId id="340" r:id="rId40"/>
    <p:sldId id="342" r:id="rId41"/>
    <p:sldId id="377" r:id="rId42"/>
    <p:sldId id="301" r:id="rId43"/>
    <p:sldId id="302" r:id="rId44"/>
    <p:sldId id="512" r:id="rId45"/>
  </p:sldIdLst>
  <p:sldSz cx="12192000" cy="6858000"/>
  <p:notesSz cx="6858000" cy="9144000"/>
  <p:embeddedFontLst>
    <p:embeddedFont>
      <p:font typeface="Algerian" panose="04020705040A02060702" pitchFamily="82" charset="0"/>
      <p:regular r:id="rId47"/>
    </p:embeddedFont>
    <p:embeddedFont>
      <p:font typeface="Arial Black" panose="020B0A04020102020204" pitchFamily="34" charset="0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Century Gothic" panose="020B0502020202020204" pitchFamily="34" charset="0"/>
      <p:regular r:id="rId55"/>
      <p:bold r:id="rId56"/>
      <p:italic r:id="rId57"/>
      <p:boldItalic r:id="rId58"/>
    </p:embeddedFont>
    <p:embeddedFont>
      <p:font typeface="Tahoma" panose="020B0604030504040204" pitchFamily="34" charset="0"/>
      <p:regular r:id="rId59"/>
      <p:bold r:id="rId60"/>
    </p:embeddedFont>
    <p:embeddedFont>
      <p:font typeface="Trebuchet MS" panose="020B0603020202020204" pitchFamily="34" charset="0"/>
      <p:regular r:id="rId61"/>
      <p:bold r:id="rId62"/>
      <p:italic r:id="rId63"/>
      <p:boldItalic r:id="rId64"/>
    </p:embeddedFont>
    <p:embeddedFont>
      <p:font typeface="Wingdings 3" panose="05040102010807070707" pitchFamily="18" charset="2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DB7B"/>
    <a:srgbClr val="FFFF66"/>
    <a:srgbClr val="FFFFFF"/>
    <a:srgbClr val="E438B7"/>
    <a:srgbClr val="9D600C"/>
    <a:srgbClr val="01D3F2"/>
    <a:srgbClr val="21C5FF"/>
    <a:srgbClr val="FCC71C"/>
    <a:srgbClr val="FDD75F"/>
    <a:srgbClr val="FEE1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font" Target="fonts/font1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2D2C5-8EF4-486A-8F6C-0AF31F7316DB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0E6F-AC7C-4F91-9B8B-1954D092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2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 Yến Trần 0967 255 149 zalo/ FB https://www.facebook.com/thanhyentrananhngutaymy/</a:t>
            </a:r>
            <a:endParaRPr lang="vi-VN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7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06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82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68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11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63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69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76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0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09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65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06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91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46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12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64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64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32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59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122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30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04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1691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56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5712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3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612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342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A1F3-CEDF-4993-8FA2-7DB349A2ABAA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1F003-6252-4B56-BA6E-1F61340B8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96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841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004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ชื่อเรื่อง - ด้านบ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ข้อความชื่อเรื่อง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ข้อความชื่อเรื่อง</a:t>
            </a:r>
          </a:p>
        </p:txBody>
      </p:sp>
      <p:sp>
        <p:nvSpPr>
          <p:cNvPr id="49" name="เลขสไลด์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5010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49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462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030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014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446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607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99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324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633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r>
              <a:rPr lang="en-US" altLang="zh-CN"/>
              <a:t>‹#›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949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675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5472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8869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2660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6045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160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35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438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63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60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23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292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orizontal Scroll 12"/>
          <p:cNvSpPr/>
          <p:nvPr userDrawn="1"/>
        </p:nvSpPr>
        <p:spPr>
          <a:xfrm flipV="1">
            <a:off x="261257" y="45720"/>
            <a:ext cx="11669486" cy="6766560"/>
          </a:xfrm>
          <a:prstGeom prst="horizontalScroll">
            <a:avLst>
              <a:gd name="adj" fmla="val 345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96916" y="5838872"/>
            <a:ext cx="595085" cy="1019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37901" y="212513"/>
            <a:ext cx="926672" cy="658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38357" y="35831"/>
            <a:ext cx="687582" cy="6244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4468" y="6205731"/>
            <a:ext cx="729199" cy="5407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-2" y="6391638"/>
            <a:ext cx="2489201" cy="4945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67621" y="698838"/>
            <a:ext cx="816935" cy="536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840624">
            <a:off x="18045" y="43618"/>
            <a:ext cx="749587" cy="127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8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259347-DFA7-487E-9023-DAED2A12CE1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328242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6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42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jp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2.jpe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48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75042" y="245198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carry heavy things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75042" y="321237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/ˈkæri ˈhɛvi </a:t>
            </a:r>
            <a:r>
              <a:rPr lang="el-GR" sz="2800" dirty="0">
                <a:solidFill>
                  <a:srgbClr val="C00000"/>
                </a:solidFill>
              </a:rPr>
              <a:t>θ</a:t>
            </a:r>
            <a:r>
              <a:rPr lang="en-US" sz="2800" dirty="0">
                <a:solidFill>
                  <a:srgbClr val="C00000"/>
                </a:solidFill>
              </a:rPr>
              <a:t>ɪŋz/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48227" y="1099149"/>
            <a:ext cx="4219073" cy="4972862"/>
            <a:chOff x="848227" y="1099149"/>
            <a:chExt cx="4219073" cy="49728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8227" y="1099149"/>
              <a:ext cx="2403453" cy="381307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11880" y="3020164"/>
              <a:ext cx="2755420" cy="3051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856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75042" y="245198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eat a lot of sweets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75042" y="321237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/i:t ə lɑ:t əv swi:ts/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234" y="813922"/>
            <a:ext cx="3633531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9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/>
          <p:cNvSpPr/>
          <p:nvPr/>
        </p:nvSpPr>
        <p:spPr>
          <a:xfrm>
            <a:off x="1015369" y="939454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589349" y="939454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163328" y="939454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589348" y="3694179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8163327" y="3694179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15369" y="3694179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608880" y="5507721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eat a lot of fruit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90312" y="5507721"/>
            <a:ext cx="3115528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carry heavy things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12542" y="5507721"/>
            <a:ext cx="3145339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eat a lot of sweets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1012544" y="96100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601428" y="96100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8190312" y="96100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" name="7-Point Star 54"/>
          <p:cNvSpPr/>
          <p:nvPr/>
        </p:nvSpPr>
        <p:spPr>
          <a:xfrm>
            <a:off x="1012543" y="3736683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6" name="7-Point Star 55"/>
          <p:cNvSpPr/>
          <p:nvPr/>
        </p:nvSpPr>
        <p:spPr>
          <a:xfrm>
            <a:off x="4601428" y="3736683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7" name="7-Point Star 56"/>
          <p:cNvSpPr/>
          <p:nvPr/>
        </p:nvSpPr>
        <p:spPr>
          <a:xfrm>
            <a:off x="8190312" y="3736683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939257" y="218848"/>
            <a:ext cx="2133600" cy="457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Review 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4608880" y="2752996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dentist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190312" y="2752996"/>
            <a:ext cx="3115528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take a rest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12542" y="2752996"/>
            <a:ext cx="3145339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doctor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19471" t="13759" r="14083"/>
          <a:stretch/>
        </p:blipFill>
        <p:spPr>
          <a:xfrm>
            <a:off x="1684979" y="1035724"/>
            <a:ext cx="1971389" cy="18418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b="27482"/>
          <a:stretch/>
        </p:blipFill>
        <p:spPr>
          <a:xfrm>
            <a:off x="1684979" y="3798846"/>
            <a:ext cx="1857911" cy="179479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840453" y="3759199"/>
            <a:ext cx="1706150" cy="1930402"/>
            <a:chOff x="848227" y="1298392"/>
            <a:chExt cx="4219073" cy="477361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t="5225"/>
            <a:stretch/>
          </p:blipFill>
          <p:spPr>
            <a:xfrm>
              <a:off x="848227" y="1298392"/>
              <a:ext cx="2403451" cy="361382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311880" y="3020164"/>
              <a:ext cx="2755420" cy="3051847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893" y="3784332"/>
            <a:ext cx="1564764" cy="19052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8754868" y="1035724"/>
            <a:ext cx="1959429" cy="18418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/>
          <a:srcRect b="2372"/>
          <a:stretch/>
        </p:blipFill>
        <p:spPr>
          <a:xfrm>
            <a:off x="5202012" y="1035724"/>
            <a:ext cx="1983653" cy="177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7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66" grpId="0" animBg="1"/>
      <p:bldP spid="67" grpId="0" animBg="1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6" b="23044"/>
          <a:stretch/>
        </p:blipFill>
        <p:spPr>
          <a:xfrm>
            <a:off x="1298" y="58993"/>
            <a:ext cx="12186807" cy="5922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043"/>
          <a:stretch/>
        </p:blipFill>
        <p:spPr>
          <a:xfrm>
            <a:off x="1298" y="-58994"/>
            <a:ext cx="12186807" cy="5223513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8937757" y="256649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118067" y="2625145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5027912" y="2677822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9859" y="1449000"/>
            <a:ext cx="8420099" cy="1814502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Algerian" panose="04020705040A02060702" pitchFamily="82" charset="0"/>
              </a:rPr>
              <a:t>The little penguins</a:t>
            </a:r>
          </a:p>
        </p:txBody>
      </p:sp>
      <p:pic>
        <p:nvPicPr>
          <p:cNvPr id="12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35727" y="4652166"/>
            <a:ext cx="609600" cy="6096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4728294" y="2997517"/>
            <a:ext cx="4027961" cy="9794548"/>
            <a:chOff x="-6428720" y="6536291"/>
            <a:chExt cx="4027961" cy="9794548"/>
          </a:xfrm>
        </p:grpSpPr>
        <p:sp>
          <p:nvSpPr>
            <p:cNvPr id="22" name="Rectangle 21"/>
            <p:cNvSpPr/>
            <p:nvPr/>
          </p:nvSpPr>
          <p:spPr>
            <a:xfrm>
              <a:off x="-6428720" y="14516553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2650187" y="4239875"/>
            <a:ext cx="3735296" cy="10470097"/>
            <a:chOff x="-2740105" y="6525876"/>
            <a:chExt cx="3735296" cy="10470097"/>
          </a:xfrm>
        </p:grpSpPr>
        <p:sp>
          <p:nvSpPr>
            <p:cNvPr id="25" name="Rectangle 24"/>
            <p:cNvSpPr/>
            <p:nvPr/>
          </p:nvSpPr>
          <p:spPr>
            <a:xfrm>
              <a:off x="-1951209" y="151816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7" name="Next.MsPham">
            <a:hlinkClick r:id="" action="ppaction://hlinkshowjump?jump=nextslide"/>
          </p:cNvPr>
          <p:cNvSpPr/>
          <p:nvPr/>
        </p:nvSpPr>
        <p:spPr>
          <a:xfrm>
            <a:off x="8937757" y="5236415"/>
            <a:ext cx="1951916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1428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7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2.59259E-6 L 0.6349 -0.0238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-1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48148E-6 L -0.57435 -0.0888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 doctor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548" y="3525759"/>
            <a:ext cx="1368555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3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 dentist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5972" y="3525759"/>
            <a:ext cx="1529404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1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5970" y="3537929"/>
            <a:ext cx="1549400" cy="13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7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 a lot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fruit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0170" y="3525759"/>
            <a:ext cx="1117799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3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Carry 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heavy things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0731" y="3525759"/>
            <a:ext cx="1158921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8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 a lot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sweet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953" y="3525759"/>
            <a:ext cx="921365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6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ời chào mừng 2710 (1)">
            <a:hlinkClick r:id="" action="ppaction://media"/>
            <a:extLst>
              <a:ext uri="{FF2B5EF4-FFF2-40B4-BE49-F238E27FC236}">
                <a16:creationId xmlns:a16="http://schemas.microsoft.com/office/drawing/2014/main" id="{36D7F2D8-6F6D-445F-8D90-5C31ADF595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71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Flu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5971" y="3653702"/>
            <a:ext cx="1412247" cy="101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9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Stomach ache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9788" y="3525759"/>
            <a:ext cx="897034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 doctor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548" y="3525759"/>
            <a:ext cx="1368555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5970" y="3537929"/>
            <a:ext cx="1549400" cy="13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Toothache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8097" y="3537929"/>
            <a:ext cx="1273653" cy="13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 a lot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fruit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0170" y="3525759"/>
            <a:ext cx="1117799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3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Backache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1774" y="3537929"/>
            <a:ext cx="941007" cy="13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5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 a lot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sweet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953" y="3525759"/>
            <a:ext cx="921365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5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 dentist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5972" y="3525759"/>
            <a:ext cx="1529404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0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Headache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953" y="3683850"/>
            <a:ext cx="921365" cy="105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2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936975" y="4219972"/>
            <a:ext cx="3154016" cy="488488"/>
          </a:xfrm>
          <a:prstGeom prst="roundRect">
            <a:avLst>
              <a:gd name="adj" fmla="val 50000"/>
            </a:avLst>
          </a:prstGeom>
          <a:solidFill>
            <a:srgbClr val="21C5FF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 – p8,9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870175" y="1430629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808384" y="2223032"/>
            <a:ext cx="10257182" cy="20417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48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What’s the matter with you?</a:t>
            </a:r>
            <a:endParaRPr lang="zh-CN" altLang="en-US" sz="48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3E7E8-B787-4818-BBFA-564783371A2C}"/>
              </a:ext>
            </a:extLst>
          </p:cNvPr>
          <p:cNvSpPr txBox="1"/>
          <p:nvPr/>
        </p:nvSpPr>
        <p:spPr>
          <a:xfrm>
            <a:off x="3286538" y="461735"/>
            <a:ext cx="8680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Friday, January 7</a:t>
            </a:r>
            <a:r>
              <a:rPr lang="en-US" sz="4400" baseline="30000" dirty="0"/>
              <a:t>th</a:t>
            </a:r>
            <a:r>
              <a:rPr lang="en-US" sz="4400" dirty="0"/>
              <a:t>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E5089A-004B-498F-84B5-350D91A6C2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71" t="7722" r="14083"/>
          <a:stretch/>
        </p:blipFill>
        <p:spPr>
          <a:xfrm>
            <a:off x="1761887" y="4156709"/>
            <a:ext cx="2200513" cy="2199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6F7484-8BE7-48B7-85A5-658586E303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372"/>
          <a:stretch/>
        </p:blipFill>
        <p:spPr>
          <a:xfrm>
            <a:off x="9329532" y="4446470"/>
            <a:ext cx="2425146" cy="216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Carry 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heavy things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0731" y="3525759"/>
            <a:ext cx="1158921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4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b="23043"/>
          <a:stretch/>
        </p:blipFill>
        <p:spPr>
          <a:xfrm>
            <a:off x="-1" y="-76200"/>
            <a:ext cx="12186807" cy="6830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b="23043"/>
          <a:stretch/>
        </p:blipFill>
        <p:spPr>
          <a:xfrm>
            <a:off x="-1" y="-76200"/>
            <a:ext cx="12186807" cy="60198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8791143" y="3215154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971453" y="3273800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4881298" y="3326477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24050" y="5943600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3907" y="1647618"/>
            <a:ext cx="8420099" cy="1814502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Arial Black" panose="020B0A04020102020204" pitchFamily="34" charset="0"/>
              </a:rPr>
              <a:t>Welldone!</a:t>
            </a:r>
          </a:p>
        </p:txBody>
      </p:sp>
      <p:sp>
        <p:nvSpPr>
          <p:cNvPr id="15" name="Next.MsPham">
            <a:hlinkClick r:id="" action="ppaction://hlinkshowjump?jump=endshow"/>
          </p:cNvPr>
          <p:cNvSpPr/>
          <p:nvPr/>
        </p:nvSpPr>
        <p:spPr>
          <a:xfrm>
            <a:off x="8791143" y="5414876"/>
            <a:ext cx="1951916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162901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7810499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Grammar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532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84930" y="669909"/>
            <a:ext cx="10536767" cy="5771200"/>
            <a:chOff x="897583" y="934871"/>
            <a:chExt cx="10885585" cy="6317985"/>
          </a:xfrm>
        </p:grpSpPr>
        <p:pic>
          <p:nvPicPr>
            <p:cNvPr id="11" name="Picture 6" descr="https://s.sachmem.vn/public/images/v2/TA5T2SHS/U11-L2-1-a_5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583" y="934871"/>
              <a:ext cx="5396266" cy="367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https://s.sachmem.vn/public/images/v2/TA5T2SHS/U11-L2-1-b_4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045" y="934871"/>
              <a:ext cx="5099642" cy="367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1064794" y="4606062"/>
              <a:ext cx="10718374" cy="2646794"/>
              <a:chOff x="1064794" y="4606062"/>
              <a:chExt cx="10718374" cy="2646794"/>
            </a:xfrm>
          </p:grpSpPr>
          <p:pic>
            <p:nvPicPr>
              <p:cNvPr id="14" name="Picture 13" descr="https://s.sachmem.vn/public/images/v2/TA5T2SHS/U11-L2-1-c_44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4794" y="4671662"/>
                <a:ext cx="4706045" cy="2515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6" descr="https://s.sachmem.vn/public/images/v2/TA5T2SHS/U11-L2-1-d_56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0839" y="4606062"/>
                <a:ext cx="6012329" cy="26467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" name="Rectangle 4"/>
          <p:cNvSpPr/>
          <p:nvPr/>
        </p:nvSpPr>
        <p:spPr>
          <a:xfrm>
            <a:off x="764969" y="30998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Look, listen and repeat.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24386" y="832499"/>
            <a:ext cx="44630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 Nam? I can't see him here.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885148" y="735850"/>
            <a:ext cx="31774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 Nam. Why aren't you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practising karate?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72229" y="3240547"/>
            <a:ext cx="31726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 sitting over there,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 the corner of the gym.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70911" y="3238284"/>
            <a:ext cx="1337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Sorry to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 that.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32632" y="3077315"/>
            <a:ext cx="28064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don't feel well.</a:t>
            </a:r>
            <a:b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have a backache.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46783" y="5522367"/>
            <a:ext cx="354436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 should go to the doctor </a:t>
            </a:r>
          </a:p>
          <a:p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now, Nam.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94066" y="5962773"/>
            <a:ext cx="281038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OK, I will. Thanks, Mai.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72687" y="4478643"/>
            <a:ext cx="280161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 should take a rest and shouldn't play </a:t>
            </a:r>
          </a:p>
          <a:p>
            <a:pPr algn="just"/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 for a few days.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977079" y="5999420"/>
            <a:ext cx="2464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 you, doctor.</a:t>
            </a:r>
          </a:p>
        </p:txBody>
      </p:sp>
    </p:spTree>
    <p:extLst>
      <p:ext uri="{BB962C8B-B14F-4D97-AF65-F5344CB8AC3E}">
        <p14:creationId xmlns:p14="http://schemas.microsoft.com/office/powerpoint/2010/main" val="2776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323091" y="5147826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72862" y="5777486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7732" y="5102941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eat a lot of fruit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407" y="1055647"/>
            <a:ext cx="2744650" cy="334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5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131142" y="5249426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0913" y="5879086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241" y="5204541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take a rest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4394936" y="1296980"/>
            <a:ext cx="3329703" cy="330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6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951990" y="5249426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01761" y="5879086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83089" y="5204541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the dentist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b="2372"/>
          <a:stretch/>
        </p:blipFill>
        <p:spPr>
          <a:xfrm>
            <a:off x="3963085" y="1035724"/>
            <a:ext cx="3893472" cy="347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7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813314" y="5133312"/>
            <a:ext cx="7191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shouldn’t ____________________.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3085" y="5762972"/>
            <a:ext cx="4011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Ok, I won’t.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792688" y="5144423"/>
            <a:ext cx="376942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eat a lot of sweets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7482"/>
          <a:stretch/>
        </p:blipFill>
        <p:spPr>
          <a:xfrm>
            <a:off x="4491471" y="1302388"/>
            <a:ext cx="3325176" cy="321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247257" y="5249426"/>
            <a:ext cx="7191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shouldn’t ____________________.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97028" y="5879086"/>
            <a:ext cx="4011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Ok, I won’t.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28604" y="5204541"/>
            <a:ext cx="406073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carry heavy things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88779" y="1015999"/>
            <a:ext cx="3177376" cy="3595002"/>
            <a:chOff x="848227" y="1298392"/>
            <a:chExt cx="4219073" cy="477361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5225"/>
            <a:stretch/>
          </p:blipFill>
          <p:spPr>
            <a:xfrm>
              <a:off x="848227" y="1298392"/>
              <a:ext cx="2403451" cy="361382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11880" y="3020164"/>
              <a:ext cx="2755420" cy="3051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986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98998" y="-61722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Temperature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/ˈtemprətʃər/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77244" y="123211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/ˈɪəreɪk/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44324" y="263307"/>
            <a:ext cx="210826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395710" y="937442"/>
            <a:ext cx="3049784" cy="649188"/>
          </a:xfrm>
          <a:prstGeom prst="roundRect">
            <a:avLst>
              <a:gd name="adj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 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95710" y="1887915"/>
            <a:ext cx="3219387" cy="649188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OK, I won't. Thanks </a:t>
            </a:r>
          </a:p>
        </p:txBody>
      </p:sp>
      <p:cxnSp>
        <p:nvCxnSpPr>
          <p:cNvPr id="5" name="Straight Arrow Connector 4"/>
          <p:cNvCxnSpPr>
            <a:stCxn id="17" idx="7"/>
            <a:endCxn id="2" idx="1"/>
          </p:cNvCxnSpPr>
          <p:nvPr/>
        </p:nvCxnSpPr>
        <p:spPr>
          <a:xfrm flipV="1">
            <a:off x="7481332" y="1262036"/>
            <a:ext cx="914378" cy="512195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7" idx="7"/>
            <a:endCxn id="3" idx="1"/>
          </p:cNvCxnSpPr>
          <p:nvPr/>
        </p:nvCxnSpPr>
        <p:spPr>
          <a:xfrm>
            <a:off x="7481332" y="1774231"/>
            <a:ext cx="914378" cy="438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12" name="Rounded Rectangle 11"/>
          <p:cNvSpPr/>
          <p:nvPr/>
        </p:nvSpPr>
        <p:spPr>
          <a:xfrm>
            <a:off x="5119499" y="5614865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eat a lot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of fruit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90312" y="5450077"/>
            <a:ext cx="2494987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carry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heavy things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02249" y="5636517"/>
            <a:ext cx="3145339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eat a lot of </a:t>
            </a:r>
          </a:p>
          <a:p>
            <a:pPr algn="ctr">
              <a:lnSpc>
                <a:spcPts val="27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sweets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14963" y="5615947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dentist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23051" y="3860410"/>
            <a:ext cx="3115528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take a rest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3849" y="3487560"/>
            <a:ext cx="2327362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doctor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9471" t="13759" r="14083"/>
          <a:stretch/>
        </p:blipFill>
        <p:spPr>
          <a:xfrm>
            <a:off x="1045940" y="2377654"/>
            <a:ext cx="1327498" cy="1240260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b="27482"/>
          <a:stretch/>
        </p:blipFill>
        <p:spPr>
          <a:xfrm>
            <a:off x="1844348" y="4394890"/>
            <a:ext cx="1424764" cy="1376364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-20166" t="-7858" r="-18958" b="-1878"/>
          <a:stretch/>
        </p:blipFill>
        <p:spPr>
          <a:xfrm>
            <a:off x="5880095" y="4210921"/>
            <a:ext cx="1609240" cy="1545508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9155905" y="2715212"/>
            <a:ext cx="1529394" cy="1437610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b="2372"/>
          <a:stretch/>
        </p:blipFill>
        <p:spPr>
          <a:xfrm>
            <a:off x="3819736" y="4317610"/>
            <a:ext cx="1520889" cy="1358681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-7479" t="-9300" r="-21006" b="-8625"/>
          <a:stretch/>
        </p:blipFill>
        <p:spPr>
          <a:xfrm>
            <a:off x="7995783" y="4250487"/>
            <a:ext cx="1480457" cy="1538514"/>
          </a:xfrm>
          <a:prstGeom prst="cloud">
            <a:avLst/>
          </a:prstGeom>
          <a:ln>
            <a:solidFill>
              <a:srgbClr val="002060"/>
            </a:solidFill>
          </a:ln>
        </p:spPr>
      </p:pic>
      <p:cxnSp>
        <p:nvCxnSpPr>
          <p:cNvPr id="9" name="Straight Arrow Connector 8"/>
          <p:cNvCxnSpPr>
            <a:endCxn id="19" idx="0"/>
          </p:cNvCxnSpPr>
          <p:nvPr/>
        </p:nvCxnSpPr>
        <p:spPr>
          <a:xfrm flipH="1">
            <a:off x="2372332" y="2404418"/>
            <a:ext cx="1723393" cy="593366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720833" y="2376890"/>
            <a:ext cx="1374892" cy="201800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019856" y="2356320"/>
            <a:ext cx="426523" cy="196129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445220" y="2211427"/>
            <a:ext cx="59744" cy="203906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370897" y="2212509"/>
            <a:ext cx="1910698" cy="2213785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426472" y="2310174"/>
            <a:ext cx="2863579" cy="718557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676" y="915507"/>
            <a:ext cx="4836467" cy="1601029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2400" dirty="0">
                <a:latin typeface="Century Gothic" panose="020B0502020202020204" pitchFamily="34" charset="0"/>
              </a:rPr>
              <a:t>    </a:t>
            </a:r>
            <a:r>
              <a:rPr lang="en-US" sz="2600" dirty="0">
                <a:latin typeface="Century Gothic" panose="020B0502020202020204" pitchFamily="34" charset="0"/>
              </a:rPr>
              <a:t>You 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should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shouldn’t</a:t>
            </a:r>
            <a:r>
              <a:rPr lang="en-US" sz="2600" dirty="0">
                <a:latin typeface="Century Gothic" panose="020B0502020202020204" pitchFamily="34" charset="0"/>
              </a:rPr>
              <a:t> 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87666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12425" y="-316118"/>
            <a:ext cx="12192000" cy="6858000"/>
          </a:xfrm>
          <a:prstGeom prst="rect">
            <a:avLst/>
          </a:prstGeom>
          <a:solidFill>
            <a:srgbClr val="A6ED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44" y="34492"/>
            <a:ext cx="1071111" cy="1022452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375775" y="4055165"/>
            <a:ext cx="1807848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E9562B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0015" y="1922580"/>
            <a:ext cx="609600" cy="673206"/>
          </a:xfrm>
          <a:prstGeom prst="rect">
            <a:avLst/>
          </a:prstGeom>
          <a:solidFill>
            <a:srgbClr val="E95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04304" y="3379258"/>
            <a:ext cx="609600" cy="673206"/>
          </a:xfrm>
          <a:prstGeom prst="rect">
            <a:avLst/>
          </a:prstGeom>
          <a:solidFill>
            <a:srgbClr val="F591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47521" y="4960570"/>
            <a:ext cx="609600" cy="673206"/>
          </a:xfrm>
          <a:prstGeom prst="rect">
            <a:avLst/>
          </a:prstGeom>
          <a:solidFill>
            <a:srgbClr val="37A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805C9-E63C-4DEF-A43D-6EFC569DFBE3}"/>
              </a:ext>
            </a:extLst>
          </p:cNvPr>
          <p:cNvSpPr txBox="1"/>
          <p:nvPr/>
        </p:nvSpPr>
        <p:spPr>
          <a:xfrm>
            <a:off x="3538330" y="1831651"/>
            <a:ext cx="8653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Learn about some diseases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(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1C0FD-3023-4B9B-B2A2-E5FB551CFEC3}"/>
              </a:ext>
            </a:extLst>
          </p:cNvPr>
          <p:cNvSpPr txBox="1"/>
          <p:nvPr/>
        </p:nvSpPr>
        <p:spPr>
          <a:xfrm>
            <a:off x="3538330" y="3112882"/>
            <a:ext cx="86536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Advise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somebody should or shouldn’t do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Khuyên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ACB57F-4F74-4132-8FC4-A8ABBDA62A13}"/>
              </a:ext>
            </a:extLst>
          </p:cNvPr>
          <p:cNvSpPr txBox="1"/>
          <p:nvPr/>
        </p:nvSpPr>
        <p:spPr>
          <a:xfrm>
            <a:off x="3615427" y="4960570"/>
            <a:ext cx="83405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Practice speaking, listening,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reading and writing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skills.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tập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năng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nghe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đọc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hiểu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.)</a:t>
            </a:r>
          </a:p>
        </p:txBody>
      </p:sp>
      <p:pic>
        <p:nvPicPr>
          <p:cNvPr id="26" name="Picture 6" descr="Aims and objective of the AIJN, the European Fruit Juice Association | AIJN  - European Fruit Juice Association">
            <a:extLst>
              <a:ext uri="{FF2B5EF4-FFF2-40B4-BE49-F238E27FC236}">
                <a16:creationId xmlns:a16="http://schemas.microsoft.com/office/drawing/2014/main" id="{EA465040-2217-4A01-9B57-621897D1F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64" y="-95491"/>
            <a:ext cx="2018071" cy="201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7787F-4948-471B-AEF7-BA4502698D58}"/>
              </a:ext>
            </a:extLst>
          </p:cNvPr>
          <p:cNvSpPr txBox="1"/>
          <p:nvPr/>
        </p:nvSpPr>
        <p:spPr>
          <a:xfrm>
            <a:off x="7277235" y="223930"/>
            <a:ext cx="4745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OBJECTIVES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Mục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tiêu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của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bài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học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hôm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nay)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2995AE-ABC5-45BE-8E76-CDF906634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73" y="1574932"/>
            <a:ext cx="2243857" cy="4690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2" grpId="0" animBg="1"/>
      <p:bldP spid="25" grpId="0" animBg="1"/>
      <p:bldP spid="2" grpId="0"/>
      <p:bldP spid="21" grpId="0"/>
      <p:bldP spid="23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6992" y="306912"/>
            <a:ext cx="30171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 Listen and </a:t>
            </a:r>
            <a:r>
              <a:rPr lang="en-US" altLang="en-US" sz="2000" b="1" dirty="0">
                <a:solidFill>
                  <a:srgbClr val="262520"/>
                </a:solidFill>
                <a:latin typeface="Helvetica Neue"/>
              </a:rPr>
              <a:t>complete</a:t>
            </a:r>
            <a:r>
              <a:rPr lang="en-US" sz="2000" b="1" dirty="0">
                <a:latin typeface="Helvetica Neue"/>
              </a:rPr>
              <a:t>.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036194"/>
              </p:ext>
            </p:extLst>
          </p:nvPr>
        </p:nvGraphicFramePr>
        <p:xfrm>
          <a:off x="1079479" y="1196090"/>
          <a:ext cx="10355716" cy="4795199"/>
        </p:xfrm>
        <a:graphic>
          <a:graphicData uri="http://schemas.openxmlformats.org/drawingml/2006/table">
            <a:tbl>
              <a:tblPr/>
              <a:tblGrid>
                <a:gridCol w="2341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9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6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8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8999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Health problem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Should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Shouldn't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9101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1. Quan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999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2. Tony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999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3. Phong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9101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4. Mrs Green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3748477" y="2338912"/>
            <a:ext cx="2351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stomach ache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27218" y="2156032"/>
            <a:ext cx="17315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 to </a:t>
            </a:r>
          </a:p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doctor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07003" y="3364022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fever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72589" y="4127978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toothache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42269" y="5093415"/>
            <a:ext cx="1749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backache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53036" y="3364022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817582" y="4127978"/>
            <a:ext cx="2303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eat ice cream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28991" y="4908750"/>
            <a:ext cx="20810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carry </a:t>
            </a:r>
          </a:p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heavy things</a:t>
            </a:r>
          </a:p>
        </p:txBody>
      </p:sp>
      <p:pic>
        <p:nvPicPr>
          <p:cNvPr id="24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22512" y="2378592"/>
            <a:ext cx="365759" cy="365760"/>
          </a:xfrm>
          <a:prstGeom prst="ellipse">
            <a:avLst/>
          </a:prstGeom>
        </p:spPr>
      </p:pic>
      <p:pic>
        <p:nvPicPr>
          <p:cNvPr id="25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11913" y="3411974"/>
            <a:ext cx="365759" cy="365760"/>
          </a:xfrm>
          <a:prstGeom prst="ellipse">
            <a:avLst/>
          </a:prstGeom>
        </p:spPr>
      </p:pic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08419" y="4175930"/>
            <a:ext cx="365759" cy="36576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08418" y="518932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716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2 - 4 Listen and complete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2 - 4 Listen and complete. - Sách Mề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1 What’s the matter with you- - Lesson 2 - 4 Listen and complete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1 What’s the matter with you- - Lesson 2 - 4 Listen and complete. - Sách Mề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0745" y="40588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631280" y="813702"/>
            <a:ext cx="7680103" cy="552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Quan: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Where's Phong?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He can't go to school today.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Quan: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Why not? What's the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(1) _________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 with him?</a:t>
            </a:r>
          </a:p>
          <a:p>
            <a:pPr algn="just" fontAlgn="ctr">
              <a:lnSpc>
                <a:spcPct val="1300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He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(2) _______ 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a bad cough and is going to see the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(3) __________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 this morning.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Quan: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Oh, really? Poor him!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What's the matter with you, Tony?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Tony: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I have a pain in my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(4) __________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Oh, dear. You should take a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(5) ______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 now and go to the doctor later.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Tony: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Yes, I will. Thanks, Mai.</a:t>
            </a:r>
            <a:endParaRPr lang="en-US" sz="24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Vertical Scroll 2"/>
          <p:cNvSpPr/>
          <p:nvPr/>
        </p:nvSpPr>
        <p:spPr>
          <a:xfrm>
            <a:off x="943945" y="1270521"/>
            <a:ext cx="2191142" cy="4614029"/>
          </a:xfrm>
          <a:prstGeom prst="verticalScroll">
            <a:avLst>
              <a:gd name="adj" fmla="val 767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5" name="Rectangle 4"/>
          <p:cNvSpPr/>
          <p:nvPr/>
        </p:nvSpPr>
        <p:spPr>
          <a:xfrm>
            <a:off x="7895773" y="1842990"/>
            <a:ext cx="178474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8295786" y="4859546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</a:p>
        </p:txBody>
      </p:sp>
      <p:sp>
        <p:nvSpPr>
          <p:cNvPr id="8" name="Rectangle 7"/>
          <p:cNvSpPr/>
          <p:nvPr/>
        </p:nvSpPr>
        <p:spPr>
          <a:xfrm>
            <a:off x="4890736" y="2338002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9" name="Rectangle 8"/>
          <p:cNvSpPr/>
          <p:nvPr/>
        </p:nvSpPr>
        <p:spPr>
          <a:xfrm>
            <a:off x="4434690" y="2803521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71331" y="4397881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344264" y="3730171"/>
            <a:ext cx="1316812" cy="1451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54630" y="5457371"/>
            <a:ext cx="75776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35836" y="2866571"/>
            <a:ext cx="1316812" cy="1451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75657" y="2024741"/>
            <a:ext cx="1634885" cy="725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755374" y="100759"/>
            <a:ext cx="11436626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Fri</a:t>
            </a: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day, January </a:t>
            </a:r>
            <a:r>
              <a:rPr lang="en-US" altLang="zh-CN" sz="4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7</a:t>
            </a:r>
            <a:r>
              <a:rPr kumimoji="0" lang="en-US" altLang="zh-CN" sz="4000" b="1" i="0" u="none" strike="noStrike" kern="1200" cap="none" spc="0" normalizeH="0" baseline="3000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th</a:t>
            </a: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 , 2022</a:t>
            </a:r>
          </a:p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Unit 11: Lesson </a:t>
            </a:r>
            <a:r>
              <a:rPr lang="en-US" altLang="zh-CN" sz="4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2</a:t>
            </a:r>
            <a:r>
              <a:rPr kumimoji="0" lang="en-US" altLang="zh-CN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黑体" panose="02010609060101010101" pitchFamily="2" charset="-122"/>
                <a:cs typeface="Arial" panose="020B0604020202020204" pitchFamily="34" charset="0"/>
              </a:rPr>
              <a:t> – p8,9</a:t>
            </a:r>
            <a:endParaRPr kumimoji="0" lang="zh-CN" altLang="en-US" sz="40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257B2-0D05-42F4-AD22-BF84F31ADE0B}"/>
              </a:ext>
            </a:extLst>
          </p:cNvPr>
          <p:cNvSpPr txBox="1"/>
          <p:nvPr/>
        </p:nvSpPr>
        <p:spPr>
          <a:xfrm>
            <a:off x="1603513" y="1307265"/>
            <a:ext cx="94620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to the doctor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Eat a lot of fruit                       - take a rest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Carry heavy things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                -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Eat a lot of sweets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Model sentence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A: You should/shouldn’t go to the doctor.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B: Yes, I will. Thanks./ Ok, I won’t. Thanks!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HomeLink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dòng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WB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(SBT): p46,47   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Unit 11: Lesson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011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8649527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04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75042" y="245198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doctor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75042" y="321237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/gəʊ tə ðə ˈdɒktər/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471" t="7722" r="14083"/>
          <a:stretch/>
        </p:blipFill>
        <p:spPr>
          <a:xfrm>
            <a:off x="1193800" y="1388357"/>
            <a:ext cx="4241800" cy="42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4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75042" y="245198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dentist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75042" y="321237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/goʊ tə ðə ˈdɛntəst/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372"/>
          <a:stretch/>
        </p:blipFill>
        <p:spPr>
          <a:xfrm>
            <a:off x="1308100" y="1579809"/>
            <a:ext cx="4318099" cy="385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7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75042" y="245198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take a rest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75042" y="321237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/teɪk ə rɛst/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1349045" y="1571838"/>
            <a:ext cx="4465325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3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75042" y="245198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eat a lot of fruit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75042" y="321237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/iːt ə lɑ:t əv frut/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907" y="1029342"/>
            <a:ext cx="3889585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7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1233</Words>
  <Application>Microsoft Office PowerPoint</Application>
  <PresentationFormat>Widescreen</PresentationFormat>
  <Paragraphs>265</Paragraphs>
  <Slides>42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Helvetica Neue</vt:lpstr>
      <vt:lpstr>Trebuchet MS</vt:lpstr>
      <vt:lpstr>Arial</vt:lpstr>
      <vt:lpstr>Century Gothic</vt:lpstr>
      <vt:lpstr>Arial Black</vt:lpstr>
      <vt:lpstr>Calibri Light</vt:lpstr>
      <vt:lpstr>Calibri</vt:lpstr>
      <vt:lpstr>Tahoma</vt:lpstr>
      <vt:lpstr>Times New Roman</vt:lpstr>
      <vt:lpstr>Algerian</vt:lpstr>
      <vt:lpstr>Wingdings 3</vt:lpstr>
      <vt:lpstr>Office Theme</vt:lpstr>
      <vt:lpstr>Facet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384</cp:revision>
  <dcterms:created xsi:type="dcterms:W3CDTF">2020-12-08T06:13:55Z</dcterms:created>
  <dcterms:modified xsi:type="dcterms:W3CDTF">2022-01-07T14:34:21Z</dcterms:modified>
</cp:coreProperties>
</file>