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0"/>
  </p:notesMasterIdLst>
  <p:sldIdLst>
    <p:sldId id="265" r:id="rId3"/>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54EC5-C9B3-4AD9-A789-372BD85CC904}"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B364F-C20C-4C08-9711-A45E80252372}" type="slidenum">
              <a:rPr lang="en-US" smtClean="0"/>
              <a:t>‹#›</a:t>
            </a:fld>
            <a:endParaRPr lang="en-US"/>
          </a:p>
        </p:txBody>
      </p:sp>
    </p:spTree>
    <p:extLst>
      <p:ext uri="{BB962C8B-B14F-4D97-AF65-F5344CB8AC3E}">
        <p14:creationId xmlns:p14="http://schemas.microsoft.com/office/powerpoint/2010/main" val="360646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0372A-0EAB-497F-8C4F-DBA74D4F81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2113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0372A-0EAB-497F-8C4F-DBA74D4F81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0262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0372A-0EAB-497F-8C4F-DBA74D4F81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0132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AF0E2A-F7E6-400B-80F7-E364583CAED8}"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57975474"/>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08573310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239489459"/>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2022/11/17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529131702"/>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2022/11/17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54770308"/>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2022/11/17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565205182"/>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2022/11/17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481394159"/>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2022/11/17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165733071"/>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2022/11/17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5452522"/>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2022/11/17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071311369"/>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2022/11/17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443898712"/>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4256132196"/>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2022/11/17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652444841"/>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2022/11/17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720458333"/>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2022/11/17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66191939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AF0E2A-F7E6-400B-80F7-E364583CAED8}"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3223456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AF0E2A-F7E6-400B-80F7-E364583CAED8}"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35487353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F0E2A-F7E6-400B-80F7-E364583CAED8}"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64691617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AF0E2A-F7E6-400B-80F7-E364583CAED8}"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871930321"/>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F0E2A-F7E6-400B-80F7-E364583CAED8}"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06245840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F0E2A-F7E6-400B-80F7-E364583CAED8}"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6021186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F0E2A-F7E6-400B-80F7-E364583CAED8}"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818354996"/>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F0E2A-F7E6-400B-80F7-E364583CAED8}" type="datetimeFigureOut">
              <a:rPr lang="en-US" smtClean="0"/>
              <a:t>11/17/2022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4322-25B3-482C-8517-0529DD414617}" type="slidenum">
              <a:rPr lang="en-US" smtClean="0"/>
              <a:t>‹#›</a:t>
            </a:fld>
            <a:endParaRPr lang="en-US"/>
          </a:p>
        </p:txBody>
      </p:sp>
    </p:spTree>
    <p:extLst>
      <p:ext uri="{BB962C8B-B14F-4D97-AF65-F5344CB8AC3E}">
        <p14:creationId xmlns:p14="http://schemas.microsoft.com/office/powerpoint/2010/main" val="21282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rotWithShape="1">
          <a:blip r:embed="rId14">
            <a:extLst>
              <a:ext uri="{28A0092B-C50C-407E-A947-70E740481C1C}">
                <a14:useLocalDpi xmlns:a14="http://schemas.microsoft.com/office/drawing/2010/main" val="0"/>
              </a:ext>
            </a:extLst>
          </a:blip>
          <a:srcRect l="28194" t="23704" r="40139" b="10617"/>
          <a:stretch/>
        </p:blipFill>
        <p:spPr>
          <a:xfrm>
            <a:off x="9498682" y="3715796"/>
            <a:ext cx="2693318" cy="3142204"/>
          </a:xfrm>
          <a:prstGeom prst="rect">
            <a:avLst/>
          </a:prstGeom>
        </p:spPr>
      </p:pic>
    </p:spTree>
    <p:extLst>
      <p:ext uri="{BB962C8B-B14F-4D97-AF65-F5344CB8AC3E}">
        <p14:creationId xmlns:p14="http://schemas.microsoft.com/office/powerpoint/2010/main" val="29233903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5.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5.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17"/>
          <p:cNvSpPr/>
          <p:nvPr/>
        </p:nvSpPr>
        <p:spPr>
          <a:xfrm>
            <a:off x="-17799" y="-14642"/>
            <a:ext cx="12383008" cy="207204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862E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lowchart: Document 17"/>
          <p:cNvSpPr/>
          <p:nvPr/>
        </p:nvSpPr>
        <p:spPr>
          <a:xfrm>
            <a:off x="-43199" y="10758"/>
            <a:ext cx="12387599"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p:cNvGrpSpPr/>
          <p:nvPr/>
        </p:nvGrpSpPr>
        <p:grpSpPr>
          <a:xfrm>
            <a:off x="-659635" y="-848744"/>
            <a:ext cx="2469633" cy="2296731"/>
            <a:chOff x="-2957976" y="-1125796"/>
            <a:chExt cx="2469633" cy="2296731"/>
          </a:xfrm>
        </p:grpSpPr>
        <p:sp>
          <p:nvSpPr>
            <p:cNvPr id="7" name="Oval 6"/>
            <p:cNvSpPr/>
            <p:nvPr/>
          </p:nvSpPr>
          <p:spPr>
            <a:xfrm rot="9814622">
              <a:off x="-2957976" y="-1125796"/>
              <a:ext cx="2469633" cy="2296731"/>
            </a:xfrm>
            <a:prstGeom prst="ellipse">
              <a:avLst/>
            </a:prstGeom>
            <a:solidFill>
              <a:srgbClr val="E20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p:cNvSpPr/>
            <p:nvPr/>
          </p:nvSpPr>
          <p:spPr>
            <a:xfrm rot="968493">
              <a:off x="-2721155" y="-827037"/>
              <a:ext cx="2069022" cy="1931010"/>
            </a:xfrm>
            <a:prstGeom prst="ellips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1" name="TextBox 10"/>
          <p:cNvSpPr txBox="1"/>
          <p:nvPr/>
        </p:nvSpPr>
        <p:spPr>
          <a:xfrm>
            <a:off x="1772257" y="189140"/>
            <a:ext cx="10227833" cy="1105535"/>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Thứ.....ngày.....tháng</a:t>
            </a:r>
          </a:p>
        </p:txBody>
      </p:sp>
      <p:grpSp>
        <p:nvGrpSpPr>
          <p:cNvPr id="12" name="Group 11"/>
          <p:cNvGrpSpPr/>
          <p:nvPr/>
        </p:nvGrpSpPr>
        <p:grpSpPr>
          <a:xfrm>
            <a:off x="3048000" y="3193765"/>
            <a:ext cx="6858000" cy="1454435"/>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E20CA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0"/>
            <p:cNvSpPr/>
            <p:nvPr/>
          </p:nvSpPr>
          <p:spPr>
            <a:xfrm>
              <a:off x="9589679" y="101573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6" name="Rectangle 16"/>
          <p:cNvSpPr/>
          <p:nvPr/>
        </p:nvSpPr>
        <p:spPr>
          <a:xfrm rot="269291">
            <a:off x="1656203" y="3604693"/>
            <a:ext cx="1156388" cy="1191123"/>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rgbClr val="C86866"/>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rot="489815">
            <a:off x="1837734" y="3750192"/>
            <a:ext cx="1177426" cy="947921"/>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2360459" y="3172365"/>
            <a:ext cx="1378806" cy="1412343"/>
            <a:chOff x="1149549" y="1066515"/>
            <a:chExt cx="992332" cy="992332"/>
          </a:xfrm>
          <a:solidFill>
            <a:srgbClr val="F0720A"/>
          </a:solidFill>
        </p:grpSpPr>
        <p:sp>
          <p:nvSpPr>
            <p:cNvPr id="19" name="Oval 18"/>
            <p:cNvSpPr/>
            <p:nvPr/>
          </p:nvSpPr>
          <p:spPr>
            <a:xfrm>
              <a:off x="1149549" y="1066515"/>
              <a:ext cx="992332" cy="992332"/>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p:nvPr/>
          </p:nvSpPr>
          <p:spPr>
            <a:xfrm>
              <a:off x="1188514" y="1081550"/>
              <a:ext cx="914400" cy="914400"/>
            </a:xfrm>
            <a:prstGeom prst="ellipse">
              <a:avLst/>
            </a:prstGeom>
            <a:solidFill>
              <a:srgbClr val="E20C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p:cNvSpPr txBox="1"/>
          <p:nvPr/>
        </p:nvSpPr>
        <p:spPr>
          <a:xfrm>
            <a:off x="2257425" y="3172460"/>
            <a:ext cx="1314450" cy="1475105"/>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Rounded MT Bold" panose="020F0704030504030204" pitchFamily="34" charset="0"/>
                <a:ea typeface="Arial-Rounded" panose="020B0500000000000000" pitchFamily="34" charset="0"/>
                <a:cs typeface="Times New Roman" panose="02020603050405020304" pitchFamily="18" charset="0"/>
              </a:rPr>
              <a:t>18</a:t>
            </a:r>
          </a:p>
        </p:txBody>
      </p:sp>
      <p:sp>
        <p:nvSpPr>
          <p:cNvPr id="22" name="TextBox 21"/>
          <p:cNvSpPr txBox="1"/>
          <p:nvPr/>
        </p:nvSpPr>
        <p:spPr>
          <a:xfrm>
            <a:off x="3022449" y="3363549"/>
            <a:ext cx="6605191" cy="101346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Tớ nhớ cậu</a:t>
            </a:r>
          </a:p>
        </p:txBody>
      </p:sp>
      <p:pic>
        <p:nvPicPr>
          <p:cNvPr id="2" name="Content Placeholder 1" descr="logo"/>
          <p:cNvPicPr>
            <a:picLocks noGrp="1" noChangeAspect="1"/>
          </p:cNvPicPr>
          <p:nvPr>
            <p:ph sz="half" idx="2"/>
          </p:nvPr>
        </p:nvPicPr>
        <p:blipFill>
          <a:blip r:embed="rId2"/>
          <a:stretch>
            <a:fillRect/>
          </a:stretch>
        </p:blipFill>
        <p:spPr>
          <a:xfrm>
            <a:off x="10700385" y="-88265"/>
            <a:ext cx="1564640" cy="1598295"/>
          </a:xfrm>
          <a:prstGeom prst="rect">
            <a:avLst/>
          </a:prstGeom>
        </p:spPr>
      </p:pic>
      <p:pic>
        <p:nvPicPr>
          <p:cNvPr id="23" name="Picture 22">
            <a:extLst>
              <a:ext uri="{FF2B5EF4-FFF2-40B4-BE49-F238E27FC236}">
                <a16:creationId xmlns:a16="http://schemas.microsoft.com/office/drawing/2014/main" id="{312B9B78-17DB-4261-8B23-D4C5C48E1209}"/>
              </a:ext>
            </a:extLst>
          </p:cNvPr>
          <p:cNvPicPr>
            <a:picLocks noChangeAspect="1"/>
          </p:cNvPicPr>
          <p:nvPr/>
        </p:nvPicPr>
        <p:blipFill rotWithShape="1">
          <a:blip r:embed="rId3"/>
          <a:srcRect l="26577" r="5150"/>
          <a:stretch/>
        </p:blipFill>
        <p:spPr>
          <a:xfrm>
            <a:off x="-105604" y="-242840"/>
            <a:ext cx="1612926" cy="1583698"/>
          </a:xfrm>
          <a:prstGeom prst="ellipse">
            <a:avLst/>
          </a:prstGeom>
        </p:spPr>
      </p:pic>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07B140-F5C8-44FD-BAF2-10F819FDC7CF}"/>
              </a:ext>
            </a:extLst>
          </p:cNvPr>
          <p:cNvSpPr txBox="1"/>
          <p:nvPr/>
        </p:nvSpPr>
        <p:spPr>
          <a:xfrm>
            <a:off x="1065320" y="870012"/>
            <a:ext cx="1002289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lâu sau, sóc nhận được một lá thư do kiến gửi đến. Thư viết: “Sóc ơi, tớ cũng nhớ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Tun Te-le-gan)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9D462D13-89AF-4782-A88D-3F0212374010}"/>
              </a:ext>
            </a:extLst>
          </p:cNvPr>
          <p:cNvSpPr/>
          <p:nvPr/>
        </p:nvSpPr>
        <p:spPr>
          <a:xfrm>
            <a:off x="4199137" y="58275"/>
            <a:ext cx="3506680" cy="5948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Tớ</a:t>
            </a: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nhớ</a:t>
            </a: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6" name="Group 15">
            <a:extLst>
              <a:ext uri="{FF2B5EF4-FFF2-40B4-BE49-F238E27FC236}">
                <a16:creationId xmlns:a16="http://schemas.microsoft.com/office/drawing/2014/main" id="{780EE06F-5564-4DC9-9F53-977A647FADE7}"/>
              </a:ext>
            </a:extLst>
          </p:cNvPr>
          <p:cNvGrpSpPr/>
          <p:nvPr/>
        </p:nvGrpSpPr>
        <p:grpSpPr>
          <a:xfrm>
            <a:off x="741679" y="6012402"/>
            <a:ext cx="5139883" cy="769441"/>
            <a:chOff x="708943" y="6033135"/>
            <a:chExt cx="5825836" cy="769441"/>
          </a:xfrm>
        </p:grpSpPr>
        <p:sp>
          <p:nvSpPr>
            <p:cNvPr id="17" name="TextBox 16">
              <a:extLst>
                <a:ext uri="{FF2B5EF4-FFF2-40B4-BE49-F238E27FC236}">
                  <a16:creationId xmlns:a16="http://schemas.microsoft.com/office/drawing/2014/main" id="{AFC9574A-7D7E-4D7B-92C4-32B0E209FD19}"/>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8" name="TextBox 17">
              <a:extLst>
                <a:ext uri="{FF2B5EF4-FFF2-40B4-BE49-F238E27FC236}">
                  <a16:creationId xmlns:a16="http://schemas.microsoft.com/office/drawing/2014/main" id="{9F63D417-1397-4D13-92BE-BF76A819E3CD}"/>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toàn</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bài</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3659726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t="40550" r="76094"/>
          <a:stretch/>
        </p:blipFill>
        <p:spPr>
          <a:xfrm flipH="1">
            <a:off x="5655897" y="2180463"/>
            <a:ext cx="6536102" cy="4677537"/>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6874" y="3759986"/>
            <a:ext cx="6818251" cy="2934101"/>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84636" t="839" r="381" b="75359"/>
          <a:stretch/>
        </p:blipFill>
        <p:spPr>
          <a:xfrm flipH="1">
            <a:off x="0" y="0"/>
            <a:ext cx="3505200" cy="1602363"/>
          </a:xfrm>
          <a:prstGeom prst="rect">
            <a:avLst/>
          </a:prstGeom>
        </p:spPr>
      </p:pic>
      <p:sp>
        <p:nvSpPr>
          <p:cNvPr id="8" name="椭圆 7"/>
          <p:cNvSpPr/>
          <p:nvPr/>
        </p:nvSpPr>
        <p:spPr>
          <a:xfrm>
            <a:off x="11009014" y="-797584"/>
            <a:ext cx="1595168" cy="1595168"/>
          </a:xfrm>
          <a:prstGeom prst="ellipse">
            <a:avLst/>
          </a:prstGeom>
          <a:solidFill>
            <a:srgbClr val="65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椭圆 9"/>
          <p:cNvSpPr/>
          <p:nvPr/>
        </p:nvSpPr>
        <p:spPr>
          <a:xfrm>
            <a:off x="3505200" y="902211"/>
            <a:ext cx="6615343" cy="1596293"/>
          </a:xfrm>
          <a:prstGeom prst="ellipse">
            <a:avLst/>
          </a:prstGeom>
          <a:solidFill>
            <a:srgbClr val="FEBA0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altLang="zh-CN" sz="5400" b="1" i="0" u="none" strike="noStrike" kern="1200" cap="none" spc="0" normalizeH="0" noProof="0" dirty="0">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400" b="1" i="0" u="none" strike="noStrike" kern="1200" cap="none" spc="0" normalizeH="0" noProof="0" dirty="0" err="1">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altLang="zh-CN" sz="5400" b="1" i="0" u="none" strike="noStrike" kern="1200" cap="none" spc="0" normalizeH="0" noProof="0" dirty="0">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400" b="1" i="0" u="none" strike="noStrike" kern="1200" cap="none" spc="0" normalizeH="0" noProof="0" dirty="0" err="1">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altLang="zh-CN" sz="5400" b="1" i="0" u="none" strike="noStrike" kern="1200" cap="none" spc="0" normalizeH="0" noProof="0" dirty="0">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400" b="1" i="0" u="none" strike="noStrike" kern="1200" cap="none" spc="0" normalizeH="0" noProof="0" dirty="0" err="1">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zh-CN" altLang="en-US" sz="5400" b="1" i="0" u="none" strike="noStrike" kern="1200" cap="none" spc="0" normalizeH="0" baseline="0" noProof="0" dirty="0">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389288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1"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childTnLst>
                          </p:cTn>
                        </p:par>
                        <p:par>
                          <p:cTn id="35" fill="hold">
                            <p:stCondLst>
                              <p:cond delay="4000"/>
                            </p:stCondLst>
                            <p:childTnLst>
                              <p:par>
                                <p:cTn id="36" presetID="53" presetClass="entr" presetSubtype="16"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1DCBAE-1F1F-47A4-A36B-E5B9B289F4AC}"/>
              </a:ext>
            </a:extLst>
          </p:cNvPr>
          <p:cNvSpPr txBox="1"/>
          <p:nvPr/>
        </p:nvSpPr>
        <p:spPr>
          <a:xfrm>
            <a:off x="1746715" y="695221"/>
            <a:ext cx="9445829" cy="730200"/>
          </a:xfrm>
          <a:prstGeom prst="rect">
            <a:avLst/>
          </a:prstGeom>
          <a:noFill/>
        </p:spPr>
        <p:txBody>
          <a:bodyPr wrap="square" rtlCol="0">
            <a:spAutoFit/>
          </a:bodyPr>
          <a:lstStyle/>
          <a:p>
            <a:pPr algn="just">
              <a:lnSpc>
                <a:spcPct val="150000"/>
              </a:lnSpc>
            </a:pPr>
            <a:r>
              <a:rPr lang="vi-VN"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1. </a:t>
            </a:r>
            <a:r>
              <a:rPr lang="vi-VN" sz="3200" dirty="0">
                <a:latin typeface="Arial-Rounded" panose="020B0500000000000000" pitchFamily="34" charset="0"/>
                <a:ea typeface="Arial-Rounded" panose="020B0500000000000000" pitchFamily="34" charset="0"/>
                <a:cs typeface="Arial-Rounded" panose="020B0500000000000000" pitchFamily="34" charset="0"/>
              </a:rPr>
              <a:t>Khi chia tay sóc, kiến cảm thấy thế nào ?</a:t>
            </a:r>
          </a:p>
        </p:txBody>
      </p:sp>
      <p:sp>
        <p:nvSpPr>
          <p:cNvPr id="5" name="TextBox 4">
            <a:extLst>
              <a:ext uri="{FF2B5EF4-FFF2-40B4-BE49-F238E27FC236}">
                <a16:creationId xmlns:a16="http://schemas.microsoft.com/office/drawing/2014/main" id="{CDE90E26-2A02-4127-860C-7C8E118F4512}"/>
              </a:ext>
            </a:extLst>
          </p:cNvPr>
          <p:cNvSpPr txBox="1"/>
          <p:nvPr/>
        </p:nvSpPr>
        <p:spPr>
          <a:xfrm>
            <a:off x="1746715" y="2001070"/>
            <a:ext cx="6305332" cy="730200"/>
          </a:xfrm>
          <a:prstGeom prst="rect">
            <a:avLst/>
          </a:prstGeom>
          <a:noFill/>
        </p:spPr>
        <p:txBody>
          <a:bodyPr wrap="square" rtlCol="0">
            <a:spAutoFit/>
          </a:bodyPr>
          <a:lstStyle/>
          <a:p>
            <a:pPr algn="just">
              <a:lnSpc>
                <a:spcPct val="150000"/>
              </a:lnSpc>
            </a:pPr>
            <a:r>
              <a:rPr lang="vi-VN"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2. </a:t>
            </a:r>
            <a:r>
              <a:rPr lang="vi-VN" sz="3200" dirty="0">
                <a:latin typeface="Arial-Rounded" panose="020B0500000000000000" pitchFamily="34" charset="0"/>
                <a:ea typeface="Arial-Rounded" panose="020B0500000000000000" pitchFamily="34" charset="0"/>
                <a:cs typeface="Arial-Rounded" panose="020B0500000000000000" pitchFamily="34" charset="0"/>
              </a:rPr>
              <a:t>Sóc đồng ý với kiến điều gì ?</a:t>
            </a:r>
          </a:p>
        </p:txBody>
      </p:sp>
      <p:sp>
        <p:nvSpPr>
          <p:cNvPr id="6" name="TextBox 5">
            <a:extLst>
              <a:ext uri="{FF2B5EF4-FFF2-40B4-BE49-F238E27FC236}">
                <a16:creationId xmlns:a16="http://schemas.microsoft.com/office/drawing/2014/main" id="{9E6C0D55-9B8B-4C3B-B798-80EE1957EA4D}"/>
              </a:ext>
            </a:extLst>
          </p:cNvPr>
          <p:cNvSpPr txBox="1"/>
          <p:nvPr/>
        </p:nvSpPr>
        <p:spPr>
          <a:xfrm>
            <a:off x="1746715" y="1379037"/>
            <a:ext cx="6119826" cy="738151"/>
          </a:xfrm>
          <a:prstGeom prst="rect">
            <a:avLst/>
          </a:prstGeom>
          <a:noFill/>
        </p:spPr>
        <p:txBody>
          <a:bodyPr wrap="square" rtlCol="0">
            <a:spAutoFit/>
          </a:bodyPr>
          <a:lstStyle/>
          <a:p>
            <a:pPr algn="just">
              <a:lnSpc>
                <a:spcPct val="150000"/>
              </a:lnSpc>
            </a:pPr>
            <a:r>
              <a:rPr lang="vi-VN"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Khi chia tay sóc, kiến </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r</a:t>
            </a:r>
            <a:r>
              <a:rPr lang="vi-VN"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ất buồn.</a:t>
            </a:r>
          </a:p>
        </p:txBody>
      </p:sp>
      <p:sp>
        <p:nvSpPr>
          <p:cNvPr id="7" name="TextBox 6">
            <a:extLst>
              <a:ext uri="{FF2B5EF4-FFF2-40B4-BE49-F238E27FC236}">
                <a16:creationId xmlns:a16="http://schemas.microsoft.com/office/drawing/2014/main" id="{F37341B6-38B5-4BE1-A12D-CEE522BB6D6F}"/>
              </a:ext>
            </a:extLst>
          </p:cNvPr>
          <p:cNvSpPr txBox="1"/>
          <p:nvPr/>
        </p:nvSpPr>
        <p:spPr>
          <a:xfrm>
            <a:off x="1746715" y="2522864"/>
            <a:ext cx="6119826" cy="738151"/>
          </a:xfrm>
          <a:prstGeom prst="rect">
            <a:avLst/>
          </a:prstGeom>
          <a:noFill/>
        </p:spPr>
        <p:txBody>
          <a:bodyPr wrap="square" rtlCol="0">
            <a:spAutoFit/>
          </a:bodyPr>
          <a:lstStyle/>
          <a:p>
            <a:pPr algn="just">
              <a:lnSpc>
                <a:spcPct val="150000"/>
              </a:lnSpc>
            </a:pP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itchFamily="2" charset="2"/>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Sóc thường xuyên nhớ đến kiến.</a:t>
            </a:r>
          </a:p>
        </p:txBody>
      </p:sp>
      <p:sp>
        <p:nvSpPr>
          <p:cNvPr id="8" name="TextBox 7">
            <a:extLst>
              <a:ext uri="{FF2B5EF4-FFF2-40B4-BE49-F238E27FC236}">
                <a16:creationId xmlns:a16="http://schemas.microsoft.com/office/drawing/2014/main" id="{FF74AD5A-4D13-4B5B-B5CF-028B214FB18A}"/>
              </a:ext>
            </a:extLst>
          </p:cNvPr>
          <p:cNvSpPr txBox="1"/>
          <p:nvPr/>
        </p:nvSpPr>
        <p:spPr>
          <a:xfrm>
            <a:off x="1746714" y="3093077"/>
            <a:ext cx="8844345" cy="730200"/>
          </a:xfrm>
          <a:prstGeom prst="rect">
            <a:avLst/>
          </a:prstGeom>
          <a:noFill/>
        </p:spPr>
        <p:txBody>
          <a:bodyPr wrap="square" rtlCol="0">
            <a:spAutoFit/>
          </a:bodyPr>
          <a:lstStyle/>
          <a:p>
            <a:pPr algn="just">
              <a:lnSpc>
                <a:spcPct val="150000"/>
              </a:lnSpc>
            </a:pPr>
            <a:r>
              <a:rPr lang="vi-VN"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3. </a:t>
            </a:r>
            <a:r>
              <a:rPr lang="vi-VN" sz="3200" dirty="0">
                <a:latin typeface="Arial-Rounded" panose="020B0500000000000000" pitchFamily="34" charset="0"/>
                <a:ea typeface="Arial-Rounded" panose="020B0500000000000000" pitchFamily="34" charset="0"/>
                <a:cs typeface="Arial-Rounded" panose="020B0500000000000000" pitchFamily="34" charset="0"/>
              </a:rPr>
              <a:t>Vì sao kiến phải viết lại nhiều lần lá thư gửi sóc ?</a:t>
            </a:r>
          </a:p>
        </p:txBody>
      </p:sp>
      <p:sp>
        <p:nvSpPr>
          <p:cNvPr id="9" name="TextBox 8">
            <a:extLst>
              <a:ext uri="{FF2B5EF4-FFF2-40B4-BE49-F238E27FC236}">
                <a16:creationId xmlns:a16="http://schemas.microsoft.com/office/drawing/2014/main" id="{9659066C-1515-4DC5-8A47-71B6D32F92B0}"/>
              </a:ext>
            </a:extLst>
          </p:cNvPr>
          <p:cNvSpPr txBox="1"/>
          <p:nvPr/>
        </p:nvSpPr>
        <p:spPr>
          <a:xfrm>
            <a:off x="1600941" y="3831228"/>
            <a:ext cx="7912190" cy="1468864"/>
          </a:xfrm>
          <a:prstGeom prst="rect">
            <a:avLst/>
          </a:prstGeom>
          <a:noFill/>
        </p:spPr>
        <p:txBody>
          <a:bodyPr wrap="square" rtlCol="0">
            <a:spAutoFit/>
          </a:bodyPr>
          <a:lstStyle/>
          <a:p>
            <a:pPr marL="315913" indent="-315913" algn="just">
              <a:lnSpc>
                <a:spcPct val="150000"/>
              </a:lnSpc>
            </a:pP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itchFamily="2" charset="2"/>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 kiến không biết làm sao cho sóc biết nó rất nhớ bạn.</a:t>
            </a:r>
          </a:p>
        </p:txBody>
      </p:sp>
    </p:spTree>
    <p:extLst>
      <p:ext uri="{BB962C8B-B14F-4D97-AF65-F5344CB8AC3E}">
        <p14:creationId xmlns:p14="http://schemas.microsoft.com/office/powerpoint/2010/main" val="41497312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left)">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build="p"/>
      <p:bldP spid="8" grpId="0"/>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B7C3EE-BD2C-4F76-B437-479E9124C6B0}"/>
              </a:ext>
            </a:extLst>
          </p:cNvPr>
          <p:cNvSpPr txBox="1"/>
          <p:nvPr/>
        </p:nvSpPr>
        <p:spPr>
          <a:xfrm>
            <a:off x="2070296" y="1795386"/>
            <a:ext cx="8747361" cy="576696"/>
          </a:xfrm>
          <a:prstGeom prst="rect">
            <a:avLst/>
          </a:prstGeom>
          <a:noFill/>
        </p:spPr>
        <p:txBody>
          <a:bodyPr wrap="square" rtlCol="0">
            <a:spAutoFit/>
          </a:bodyPr>
          <a:lstStyle/>
          <a:p>
            <a:pPr algn="just">
              <a:lnSpc>
                <a:spcPct val="150000"/>
              </a:lnSpc>
            </a:pPr>
            <a:r>
              <a:rPr lang="vi-VN" sz="24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Tình bạn giữa hai bạn rất thân thiết, gắn bó.</a:t>
            </a:r>
          </a:p>
        </p:txBody>
      </p:sp>
      <p:sp>
        <p:nvSpPr>
          <p:cNvPr id="5" name="TextBox 4">
            <a:extLst>
              <a:ext uri="{FF2B5EF4-FFF2-40B4-BE49-F238E27FC236}">
                <a16:creationId xmlns:a16="http://schemas.microsoft.com/office/drawing/2014/main" id="{7B2C7AC4-4F96-4EAB-8449-5ED2DD3FC298}"/>
              </a:ext>
            </a:extLst>
          </p:cNvPr>
          <p:cNvSpPr txBox="1"/>
          <p:nvPr/>
        </p:nvSpPr>
        <p:spPr>
          <a:xfrm>
            <a:off x="2070297" y="986543"/>
            <a:ext cx="8920258" cy="570734"/>
          </a:xfrm>
          <a:prstGeom prst="rect">
            <a:avLst/>
          </a:prstGeom>
          <a:noFill/>
        </p:spPr>
        <p:txBody>
          <a:bodyPr wrap="square" rtlCol="0">
            <a:spAutoFit/>
          </a:bodyPr>
          <a:lstStyle/>
          <a:p>
            <a:pPr algn="just">
              <a:lnSpc>
                <a:spcPct val="150000"/>
              </a:lnSpc>
            </a:pPr>
            <a:r>
              <a:rPr lang="vi-VN" sz="2400" dirty="0">
                <a:latin typeface="Arial-Rounded" panose="020B0500000000000000" pitchFamily="34" charset="0"/>
                <a:ea typeface="Arial-Rounded" panose="020B0500000000000000" pitchFamily="34" charset="0"/>
                <a:cs typeface="Arial-Rounded" panose="020B0500000000000000" pitchFamily="34" charset="0"/>
              </a:rPr>
              <a:t>Việc kiến và sóc viết thư cho nhau thể hiện tình bạn như thế nào?</a:t>
            </a:r>
          </a:p>
        </p:txBody>
      </p:sp>
      <p:sp>
        <p:nvSpPr>
          <p:cNvPr id="6" name="TextBox 5">
            <a:extLst>
              <a:ext uri="{FF2B5EF4-FFF2-40B4-BE49-F238E27FC236}">
                <a16:creationId xmlns:a16="http://schemas.microsoft.com/office/drawing/2014/main" id="{2A414733-98FB-4DBD-920C-F1106360CAEF}"/>
              </a:ext>
            </a:extLst>
          </p:cNvPr>
          <p:cNvSpPr txBox="1"/>
          <p:nvPr/>
        </p:nvSpPr>
        <p:spPr>
          <a:xfrm>
            <a:off x="1666347" y="3274488"/>
            <a:ext cx="8747361" cy="1124731"/>
          </a:xfrm>
          <a:prstGeom prst="rect">
            <a:avLst/>
          </a:prstGeom>
          <a:noFill/>
        </p:spPr>
        <p:txBody>
          <a:bodyPr wrap="square" rtlCol="0">
            <a:spAutoFit/>
          </a:bodyPr>
          <a:lstStyle/>
          <a:p>
            <a:pPr marL="400050" indent="-354013" algn="just">
              <a:lnSpc>
                <a:spcPct val="150000"/>
              </a:lnSpc>
            </a:pPr>
            <a:r>
              <a:rPr lang="vi-VN"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a:t>
            </a:r>
            <a:r>
              <a:rPr lang="vi-VN" sz="2400" dirty="0">
                <a:latin typeface="Arial-Rounded" panose="020B0500000000000000" pitchFamily="34" charset="0"/>
                <a:ea typeface="Arial-Rounded" panose="020B0500000000000000" pitchFamily="34" charset="0"/>
                <a:cs typeface="Arial-Rounded" panose="020B0500000000000000" pitchFamily="34" charset="0"/>
              </a:rPr>
              <a:t>Theo em, hai bạn sẽ cảm thấy thế nào nếu không nhận được thư của nhau? </a:t>
            </a:r>
          </a:p>
        </p:txBody>
      </p:sp>
      <p:pic>
        <p:nvPicPr>
          <p:cNvPr id="7" name="Picture 2">
            <a:extLst>
              <a:ext uri="{FF2B5EF4-FFF2-40B4-BE49-F238E27FC236}">
                <a16:creationId xmlns:a16="http://schemas.microsoft.com/office/drawing/2014/main" id="{F673E21C-AD4A-4D36-BC0D-624E633ABE09}"/>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094324" y="837238"/>
            <a:ext cx="975972" cy="5718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2072551-BFA5-4159-A483-1E0A7E7DB3C4}"/>
              </a:ext>
            </a:extLst>
          </p:cNvPr>
          <p:cNvSpPr txBox="1"/>
          <p:nvPr/>
        </p:nvSpPr>
        <p:spPr>
          <a:xfrm>
            <a:off x="2070297" y="2357356"/>
            <a:ext cx="8920258" cy="570734"/>
          </a:xfrm>
          <a:prstGeom prst="rect">
            <a:avLst/>
          </a:prstGeom>
          <a:noFill/>
        </p:spPr>
        <p:txBody>
          <a:bodyPr wrap="square" rtlCol="0">
            <a:spAutoFit/>
          </a:bodyPr>
          <a:lstStyle/>
          <a:p>
            <a:pPr algn="just">
              <a:lnSpc>
                <a:spcPct val="150000"/>
              </a:lnSpc>
            </a:pPr>
            <a:r>
              <a:rPr lang="vi-VN" sz="2400" dirty="0">
                <a:latin typeface="Arial-Rounded" panose="020B0500000000000000" pitchFamily="34" charset="0"/>
                <a:ea typeface="Arial-Rounded" panose="020B0500000000000000" pitchFamily="34" charset="0"/>
                <a:cs typeface="Arial-Rounded" panose="020B0500000000000000" pitchFamily="34" charset="0"/>
              </a:rPr>
              <a:t>Em thường làm gì để thể hiện tình cảm thân thiết với bạn mình?</a:t>
            </a:r>
          </a:p>
        </p:txBody>
      </p:sp>
      <p:pic>
        <p:nvPicPr>
          <p:cNvPr id="9" name="Picture 2">
            <a:extLst>
              <a:ext uri="{FF2B5EF4-FFF2-40B4-BE49-F238E27FC236}">
                <a16:creationId xmlns:a16="http://schemas.microsoft.com/office/drawing/2014/main" id="{321A0514-AAAD-4623-A770-0AECA3C3F898}"/>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094324" y="2276087"/>
            <a:ext cx="975972" cy="5718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1F63710-4075-4755-B1B7-0269F6CD5EB6}"/>
              </a:ext>
            </a:extLst>
          </p:cNvPr>
          <p:cNvSpPr txBox="1"/>
          <p:nvPr/>
        </p:nvSpPr>
        <p:spPr>
          <a:xfrm>
            <a:off x="2070297" y="4255374"/>
            <a:ext cx="7792794" cy="1124731"/>
          </a:xfrm>
          <a:prstGeom prst="rect">
            <a:avLst/>
          </a:prstGeom>
          <a:noFill/>
        </p:spPr>
        <p:txBody>
          <a:bodyPr wrap="square" rtlCol="0">
            <a:spAutoFit/>
          </a:bodyPr>
          <a:lstStyle/>
          <a:p>
            <a:pPr algn="just">
              <a:lnSpc>
                <a:spcPct val="150000"/>
              </a:lnSpc>
            </a:pPr>
            <a:r>
              <a:rPr lang="vi-VN" sz="2400" dirty="0">
                <a:latin typeface="Arial-Rounded" panose="020B0500000000000000" pitchFamily="34" charset="0"/>
                <a:ea typeface="Arial-Rounded" panose="020B0500000000000000" pitchFamily="34" charset="0"/>
                <a:cs typeface="Arial-Rounded" panose="020B0500000000000000" pitchFamily="34" charset="0"/>
              </a:rPr>
              <a:t>Tưởng tượng 1 năm sau, kiến và sóc gặp lại. Theo em hai bạn sẽ nói gì với nhau? </a:t>
            </a:r>
          </a:p>
        </p:txBody>
      </p:sp>
      <p:pic>
        <p:nvPicPr>
          <p:cNvPr id="11" name="Picture 2">
            <a:extLst>
              <a:ext uri="{FF2B5EF4-FFF2-40B4-BE49-F238E27FC236}">
                <a16:creationId xmlns:a16="http://schemas.microsoft.com/office/drawing/2014/main" id="{755FC064-6718-49A0-A9AF-34DF9AC0401D}"/>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094324" y="4358771"/>
            <a:ext cx="975972" cy="57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5527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07B140-F5C8-44FD-BAF2-10F819FDC7CF}"/>
              </a:ext>
            </a:extLst>
          </p:cNvPr>
          <p:cNvSpPr txBox="1"/>
          <p:nvPr/>
        </p:nvSpPr>
        <p:spPr>
          <a:xfrm>
            <a:off x="1065320" y="870012"/>
            <a:ext cx="1002289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lâu sau, sóc nhận được một lá thư do kiến gửi đến. Thư viết: “Sóc ơi, tớ cũng nhớ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Tun Te-le-gan)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9D462D13-89AF-4782-A88D-3F0212374010}"/>
              </a:ext>
            </a:extLst>
          </p:cNvPr>
          <p:cNvSpPr/>
          <p:nvPr/>
        </p:nvSpPr>
        <p:spPr>
          <a:xfrm>
            <a:off x="4199137" y="58275"/>
            <a:ext cx="3506680" cy="5948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Tớ</a:t>
            </a: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nhớ</a:t>
            </a: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6" name="Group 15">
            <a:extLst>
              <a:ext uri="{FF2B5EF4-FFF2-40B4-BE49-F238E27FC236}">
                <a16:creationId xmlns:a16="http://schemas.microsoft.com/office/drawing/2014/main" id="{780EE06F-5564-4DC9-9F53-977A647FADE7}"/>
              </a:ext>
            </a:extLst>
          </p:cNvPr>
          <p:cNvGrpSpPr/>
          <p:nvPr/>
        </p:nvGrpSpPr>
        <p:grpSpPr>
          <a:xfrm>
            <a:off x="741679" y="6012402"/>
            <a:ext cx="5139883" cy="769441"/>
            <a:chOff x="708943" y="6033135"/>
            <a:chExt cx="5825836" cy="769441"/>
          </a:xfrm>
        </p:grpSpPr>
        <p:sp>
          <p:nvSpPr>
            <p:cNvPr id="17" name="TextBox 16">
              <a:extLst>
                <a:ext uri="{FF2B5EF4-FFF2-40B4-BE49-F238E27FC236}">
                  <a16:creationId xmlns:a16="http://schemas.microsoft.com/office/drawing/2014/main" id="{AFC9574A-7D7E-4D7B-92C4-32B0E209FD19}"/>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8" name="TextBox 17">
              <a:extLst>
                <a:ext uri="{FF2B5EF4-FFF2-40B4-BE49-F238E27FC236}">
                  <a16:creationId xmlns:a16="http://schemas.microsoft.com/office/drawing/2014/main" id="{9F63D417-1397-4D13-92BE-BF76A819E3CD}"/>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Luyện</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đọc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lại</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bài</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9610620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t="40550" r="76094"/>
          <a:stretch/>
        </p:blipFill>
        <p:spPr>
          <a:xfrm flipH="1">
            <a:off x="5655897" y="2180463"/>
            <a:ext cx="6536102" cy="4677537"/>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6874" y="3759986"/>
            <a:ext cx="6818251" cy="2934101"/>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84636" t="839" r="381" b="75359"/>
          <a:stretch/>
        </p:blipFill>
        <p:spPr>
          <a:xfrm flipH="1">
            <a:off x="0" y="0"/>
            <a:ext cx="3505200" cy="1602363"/>
          </a:xfrm>
          <a:prstGeom prst="rect">
            <a:avLst/>
          </a:prstGeom>
        </p:spPr>
      </p:pic>
      <p:sp>
        <p:nvSpPr>
          <p:cNvPr id="8" name="椭圆 7"/>
          <p:cNvSpPr/>
          <p:nvPr/>
        </p:nvSpPr>
        <p:spPr>
          <a:xfrm>
            <a:off x="11009014" y="-797584"/>
            <a:ext cx="1595168" cy="1595168"/>
          </a:xfrm>
          <a:prstGeom prst="ellipse">
            <a:avLst/>
          </a:prstGeom>
          <a:solidFill>
            <a:srgbClr val="65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椭圆 9"/>
          <p:cNvSpPr/>
          <p:nvPr/>
        </p:nvSpPr>
        <p:spPr>
          <a:xfrm>
            <a:off x="3505200" y="902211"/>
            <a:ext cx="6615343" cy="1596293"/>
          </a:xfrm>
          <a:prstGeom prst="ellipse">
            <a:avLst/>
          </a:prstGeom>
          <a:solidFill>
            <a:srgbClr val="FEBA0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5400" b="1" i="0" u="none" strike="noStrike" kern="1200" cap="none" spc="0" normalizeH="0" noProof="0" dirty="0">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400" b="1" i="0" u="none" strike="noStrike" kern="1200" cap="none" spc="0" normalizeH="0" noProof="0" dirty="0" err="1">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tập</a:t>
            </a:r>
            <a:endParaRPr kumimoji="0" lang="zh-CN" altLang="en-US" sz="5400" b="1" i="0" u="none" strike="noStrike" kern="1200" cap="none" spc="0" normalizeH="0" baseline="0" noProof="0" dirty="0">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892681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1"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childTnLst>
                          </p:cTn>
                        </p:par>
                        <p:par>
                          <p:cTn id="35" fill="hold">
                            <p:stCondLst>
                              <p:cond delay="4000"/>
                            </p:stCondLst>
                            <p:childTnLst>
                              <p:par>
                                <p:cTn id="36" presetID="53" presetClass="entr" presetSubtype="16"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E1DA74-7E2D-4C8E-8CE1-000294ABA11F}"/>
              </a:ext>
            </a:extLst>
          </p:cNvPr>
          <p:cNvSpPr>
            <a:spLocks noGrp="1"/>
          </p:cNvSpPr>
          <p:nvPr>
            <p:ph type="title"/>
          </p:nvPr>
        </p:nvSpPr>
        <p:spPr>
          <a:xfrm>
            <a:off x="1719308" y="964785"/>
            <a:ext cx="10972800" cy="1143000"/>
          </a:xfrm>
        </p:spPr>
        <p:txBody>
          <a:bodyPr>
            <a:normAutofit fontScale="90000"/>
          </a:bodyPr>
          <a:lstStyle/>
          <a:p>
            <a:r>
              <a:rPr lang="en-US" sz="4000" dirty="0">
                <a:latin typeface="Arial-Rounded" panose="020B0500000000000000" pitchFamily="34" charset="0"/>
                <a:cs typeface="Arial-Rounded" panose="020B0500000000000000" pitchFamily="34" charset="0"/>
              </a:rPr>
              <a:t>2. </a:t>
            </a:r>
            <a:r>
              <a:rPr lang="en-US" sz="4000" dirty="0" err="1">
                <a:latin typeface="Arial-Rounded" panose="020B0500000000000000" pitchFamily="34" charset="0"/>
                <a:cs typeface="Arial-Rounded" panose="020B0500000000000000" pitchFamily="34" charset="0"/>
              </a:rPr>
              <a:t>Em</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sẽ</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nói</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với</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bạn</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thế</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nào</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khi</a:t>
            </a:r>
            <a:r>
              <a:rPr lang="en-US" sz="4000" dirty="0">
                <a:latin typeface="Arial-Rounded" panose="020B0500000000000000" pitchFamily="34" charset="0"/>
                <a:cs typeface="Arial-Rounded" panose="020B0500000000000000" pitchFamily="34" charset="0"/>
              </a:rPr>
              <a:t/>
            </a:r>
            <a:br>
              <a:rPr lang="en-US" sz="4000" dirty="0">
                <a:latin typeface="Arial-Rounded" panose="020B0500000000000000" pitchFamily="34" charset="0"/>
                <a:cs typeface="Arial-Rounded" panose="020B0500000000000000" pitchFamily="34" charset="0"/>
              </a:rPr>
            </a:b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Bạn</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chuyển</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đến</a:t>
            </a:r>
            <a:r>
              <a:rPr lang="en-US" sz="4000" dirty="0">
                <a:latin typeface="Arial-Rounded" panose="020B0500000000000000" pitchFamily="34" charset="0"/>
                <a:cs typeface="Arial-Rounded" panose="020B0500000000000000" pitchFamily="34" charset="0"/>
              </a:rPr>
              <a:t> 1 </a:t>
            </a:r>
            <a:r>
              <a:rPr lang="en-US" sz="4000" dirty="0" err="1">
                <a:latin typeface="Arial-Rounded" panose="020B0500000000000000" pitchFamily="34" charset="0"/>
                <a:cs typeface="Arial-Rounded" panose="020B0500000000000000" pitchFamily="34" charset="0"/>
              </a:rPr>
              <a:t>ngôi</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trường</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khác</a:t>
            </a:r>
            <a:r>
              <a:rPr lang="en-US" sz="4000" dirty="0">
                <a:latin typeface="Arial-Rounded" panose="020B0500000000000000" pitchFamily="34" charset="0"/>
                <a:cs typeface="Arial-Rounded" panose="020B0500000000000000" pitchFamily="34" charset="0"/>
              </a:rPr>
              <a:t/>
            </a:r>
            <a:br>
              <a:rPr lang="en-US" sz="4000" dirty="0">
                <a:latin typeface="Arial-Rounded" panose="020B0500000000000000" pitchFamily="34" charset="0"/>
                <a:cs typeface="Arial-Rounded" panose="020B0500000000000000" pitchFamily="34" charset="0"/>
              </a:rPr>
            </a:br>
            <a:r>
              <a:rPr lang="en-US" sz="4000" dirty="0">
                <a:latin typeface="Arial-Rounded" panose="020B0500000000000000" pitchFamily="34" charset="0"/>
                <a:cs typeface="Arial-Rounded" panose="020B0500000000000000" pitchFamily="34" charset="0"/>
              </a:rPr>
              <a:t>- Tan </a:t>
            </a:r>
            <a:r>
              <a:rPr lang="en-US" sz="4000" dirty="0" err="1">
                <a:latin typeface="Arial-Rounded" panose="020B0500000000000000" pitchFamily="34" charset="0"/>
                <a:cs typeface="Arial-Rounded" panose="020B0500000000000000" pitchFamily="34" charset="0"/>
              </a:rPr>
              <a:t>học</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em</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về</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trước</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còn</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bạn</a:t>
            </a:r>
            <a:r>
              <a:rPr lang="en-US" sz="4000" dirty="0">
                <a:latin typeface="Arial-Rounded" panose="020B0500000000000000" pitchFamily="34" charset="0"/>
                <a:cs typeface="Arial-Rounded" panose="020B0500000000000000" pitchFamily="34" charset="0"/>
              </a:rPr>
              <a:t> ở </a:t>
            </a:r>
            <a:r>
              <a:rPr lang="en-US" sz="4000" dirty="0" err="1">
                <a:latin typeface="Arial-Rounded" panose="020B0500000000000000" pitchFamily="34" charset="0"/>
                <a:cs typeface="Arial-Rounded" panose="020B0500000000000000" pitchFamily="34" charset="0"/>
              </a:rPr>
              <a:t>lại</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chờ</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bố</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mẹ</a:t>
            </a:r>
            <a:endParaRPr lang="en-US" sz="4000" dirty="0">
              <a:latin typeface="Arial-Rounded" panose="020B0500000000000000" pitchFamily="34" charset="0"/>
              <a:cs typeface="Arial-Rounded" panose="020B0500000000000000" pitchFamily="34" charset="0"/>
            </a:endParaRPr>
          </a:p>
        </p:txBody>
      </p:sp>
      <p:sp>
        <p:nvSpPr>
          <p:cNvPr id="5" name="Rounded Rectangular Callout 3">
            <a:extLst>
              <a:ext uri="{FF2B5EF4-FFF2-40B4-BE49-F238E27FC236}">
                <a16:creationId xmlns:a16="http://schemas.microsoft.com/office/drawing/2014/main" id="{852E166B-F7CC-484A-A3EA-2A152FFBE0C1}"/>
              </a:ext>
            </a:extLst>
          </p:cNvPr>
          <p:cNvSpPr/>
          <p:nvPr/>
        </p:nvSpPr>
        <p:spPr>
          <a:xfrm>
            <a:off x="3346450" y="2858135"/>
            <a:ext cx="5913755" cy="2264410"/>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3200" dirty="0" err="1">
                <a:solidFill>
                  <a:srgbClr val="FF0000"/>
                </a:solidFill>
                <a:latin typeface="Arial-Rounded" panose="020B0500000000000000" pitchFamily="34" charset="0"/>
                <a:cs typeface="Arial-Rounded" panose="020B0500000000000000" pitchFamily="34" charset="0"/>
              </a:rPr>
              <a:t>Vd</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Tạm</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biệt</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cậu</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nhé!Chúc</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cậu</a:t>
            </a:r>
            <a:r>
              <a:rPr lang="en-US" sz="3200" dirty="0">
                <a:solidFill>
                  <a:srgbClr val="FF0000"/>
                </a:solidFill>
                <a:latin typeface="Arial-Rounded" panose="020B0500000000000000" pitchFamily="34" charset="0"/>
                <a:cs typeface="Arial-Rounded" panose="020B0500000000000000" pitchFamily="34" charset="0"/>
              </a:rPr>
              <a:t> sang </a:t>
            </a:r>
            <a:r>
              <a:rPr lang="en-US" sz="3200" dirty="0" err="1">
                <a:solidFill>
                  <a:srgbClr val="FF0000"/>
                </a:solidFill>
                <a:latin typeface="Arial-Rounded" panose="020B0500000000000000" pitchFamily="34" charset="0"/>
                <a:cs typeface="Arial-Rounded" panose="020B0500000000000000" pitchFamily="34" charset="0"/>
              </a:rPr>
              <a:t>trường</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mới</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học</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tập</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thật</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tốt</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Tớ</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sẽ</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luôn</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nhớ</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về</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cậu</a:t>
            </a:r>
            <a:r>
              <a:rPr lang="en-US" sz="3200" dirty="0">
                <a:solidFill>
                  <a:srgbClr val="FF0000"/>
                </a:solidFill>
                <a:latin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1622501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11757" r="76431"/>
          <a:stretch/>
        </p:blipFill>
        <p:spPr>
          <a:xfrm>
            <a:off x="1068408" y="685801"/>
            <a:ext cx="718619" cy="774250"/>
          </a:xfrm>
          <a:prstGeom prst="rect">
            <a:avLst/>
          </a:prstGeom>
        </p:spPr>
      </p:pic>
      <p:pic>
        <p:nvPicPr>
          <p:cNvPr id="6" name="图片 5"/>
          <p:cNvPicPr>
            <a:picLocks noChangeAspect="1"/>
          </p:cNvPicPr>
          <p:nvPr/>
        </p:nvPicPr>
        <p:blipFill>
          <a:blip r:embed="rId3"/>
          <a:stretch>
            <a:fillRect/>
          </a:stretch>
        </p:blipFill>
        <p:spPr>
          <a:xfrm>
            <a:off x="4333585" y="1460051"/>
            <a:ext cx="5210017" cy="3680710"/>
          </a:xfrm>
          <a:prstGeom prst="rect">
            <a:avLst/>
          </a:prstGeom>
        </p:spPr>
      </p:pic>
      <p:sp>
        <p:nvSpPr>
          <p:cNvPr id="7" name="文本框 6"/>
          <p:cNvSpPr txBox="1"/>
          <p:nvPr/>
        </p:nvSpPr>
        <p:spPr>
          <a:xfrm rot="21149693">
            <a:off x="5636482" y="2124133"/>
            <a:ext cx="326320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EB8F58"/>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a:t>
            </a:r>
            <a:r>
              <a:rPr kumimoji="0" lang="en-US" altLang="zh-CN" sz="6000" b="1" i="0" u="none" strike="noStrike" kern="1200" cap="none" spc="0" normalizeH="0" noProof="0" dirty="0">
                <a:ln>
                  <a:noFill/>
                </a:ln>
                <a:solidFill>
                  <a:srgbClr val="EB8F5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noProof="0" dirty="0" err="1">
                <a:ln>
                  <a:noFill/>
                </a:ln>
                <a:solidFill>
                  <a:srgbClr val="EB8F58"/>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0" lang="en-US" altLang="zh-CN" sz="6000" b="1" i="0" u="none" strike="noStrike" kern="1200" cap="none" spc="0" normalizeH="0" noProof="0" dirty="0">
                <a:ln>
                  <a:noFill/>
                </a:ln>
                <a:solidFill>
                  <a:srgbClr val="EB8F5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noProof="0" dirty="0" err="1">
                <a:ln>
                  <a:noFill/>
                </a:ln>
                <a:solidFill>
                  <a:srgbClr val="EB8F58"/>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altLang="zh-CN" sz="6000" b="1" i="0" u="none" strike="noStrike" kern="1200" cap="none" spc="0" normalizeH="0" noProof="0" dirty="0">
                <a:ln>
                  <a:noFill/>
                </a:ln>
                <a:solidFill>
                  <a:srgbClr val="EB8F5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noProof="0" dirty="0" err="1">
                <a:ln>
                  <a:noFill/>
                </a:ln>
                <a:solidFill>
                  <a:srgbClr val="EB8F58"/>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endParaRPr kumimoji="0" lang="zh-CN" altLang="en-US" sz="6000" b="1" i="0" u="none" strike="noStrike" kern="1200" cap="none" spc="0" normalizeH="0" baseline="0" noProof="0" dirty="0">
              <a:ln>
                <a:noFill/>
              </a:ln>
              <a:solidFill>
                <a:srgbClr val="EB8F5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图片 3"/>
          <p:cNvPicPr>
            <a:picLocks noChangeAspect="1"/>
          </p:cNvPicPr>
          <p:nvPr/>
        </p:nvPicPr>
        <p:blipFill rotWithShape="1">
          <a:blip r:embed="rId4" cstate="screen">
            <a:extLst>
              <a:ext uri="{28A0092B-C50C-407E-A947-70E740481C1C}">
                <a14:useLocalDpi xmlns:a14="http://schemas.microsoft.com/office/drawing/2010/main"/>
              </a:ext>
            </a:extLst>
          </a:blip>
          <a:srcRect l="28644" t="12777" r="31386" b="20000"/>
          <a:stretch/>
        </p:blipFill>
        <p:spPr>
          <a:xfrm>
            <a:off x="2376109" y="2131206"/>
            <a:ext cx="3244200" cy="3848513"/>
          </a:xfrm>
          <a:prstGeom prst="rect">
            <a:avLst/>
          </a:prstGeom>
        </p:spPr>
      </p:pic>
    </p:spTree>
    <p:extLst>
      <p:ext uri="{BB962C8B-B14F-4D97-AF65-F5344CB8AC3E}">
        <p14:creationId xmlns:p14="http://schemas.microsoft.com/office/powerpoint/2010/main" val="25489631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par>
                          <p:cTn id="12" fill="hold">
                            <p:stCondLst>
                              <p:cond delay="250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11757" r="76431"/>
          <a:stretch/>
        </p:blipFill>
        <p:spPr>
          <a:xfrm>
            <a:off x="1068408" y="685801"/>
            <a:ext cx="718619" cy="774250"/>
          </a:xfrm>
          <a:prstGeom prst="rect">
            <a:avLst/>
          </a:prstGeom>
        </p:spPr>
      </p:pic>
      <p:pic>
        <p:nvPicPr>
          <p:cNvPr id="6" name="图片 5"/>
          <p:cNvPicPr>
            <a:picLocks noChangeAspect="1"/>
          </p:cNvPicPr>
          <p:nvPr/>
        </p:nvPicPr>
        <p:blipFill>
          <a:blip r:embed="rId3"/>
          <a:stretch>
            <a:fillRect/>
          </a:stretch>
        </p:blipFill>
        <p:spPr>
          <a:xfrm>
            <a:off x="4333585" y="1460051"/>
            <a:ext cx="5210017" cy="3680710"/>
          </a:xfrm>
          <a:prstGeom prst="rect">
            <a:avLst/>
          </a:prstGeom>
        </p:spPr>
      </p:pic>
      <p:sp>
        <p:nvSpPr>
          <p:cNvPr id="7" name="文本框 6"/>
          <p:cNvSpPr txBox="1"/>
          <p:nvPr/>
        </p:nvSpPr>
        <p:spPr>
          <a:xfrm rot="21149693">
            <a:off x="5636482" y="2585797"/>
            <a:ext cx="326320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EB8F5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6000" b="1" i="0" u="none" strike="noStrike" kern="1200" cap="none" spc="0" normalizeH="0" noProof="0" dirty="0">
                <a:ln>
                  <a:noFill/>
                </a:ln>
                <a:solidFill>
                  <a:srgbClr val="EB8F58"/>
                </a:solidFill>
                <a:effectLst/>
                <a:uLnTx/>
                <a:uFillTx/>
                <a:latin typeface="Arial-Rounded" panose="020B0500000000000000" pitchFamily="34" charset="0"/>
                <a:ea typeface="Arial-Rounded" panose="020B0500000000000000" pitchFamily="34" charset="0"/>
                <a:cs typeface="Arial-Rounded" panose="020B0500000000000000" pitchFamily="34" charset="0"/>
              </a:rPr>
              <a:t> 1 + 2</a:t>
            </a:r>
            <a:endParaRPr kumimoji="0" lang="zh-CN" altLang="en-US" sz="6000" b="1" i="0" u="none" strike="noStrike" kern="1200" cap="none" spc="0" normalizeH="0" baseline="0" noProof="0" dirty="0">
              <a:ln>
                <a:noFill/>
              </a:ln>
              <a:solidFill>
                <a:srgbClr val="EB8F5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图片 3"/>
          <p:cNvPicPr>
            <a:picLocks noChangeAspect="1"/>
          </p:cNvPicPr>
          <p:nvPr/>
        </p:nvPicPr>
        <p:blipFill rotWithShape="1">
          <a:blip r:embed="rId4" cstate="screen">
            <a:extLst>
              <a:ext uri="{28A0092B-C50C-407E-A947-70E740481C1C}">
                <a14:useLocalDpi xmlns:a14="http://schemas.microsoft.com/office/drawing/2010/main"/>
              </a:ext>
            </a:extLst>
          </a:blip>
          <a:srcRect l="28644" t="12777" r="31386" b="20000"/>
          <a:stretch/>
        </p:blipFill>
        <p:spPr>
          <a:xfrm>
            <a:off x="2376109" y="2131206"/>
            <a:ext cx="3244200" cy="3848513"/>
          </a:xfrm>
          <a:prstGeom prst="rect">
            <a:avLst/>
          </a:prstGeom>
        </p:spPr>
      </p:pic>
    </p:spTree>
    <p:extLst>
      <p:ext uri="{BB962C8B-B14F-4D97-AF65-F5344CB8AC3E}">
        <p14:creationId xmlns:p14="http://schemas.microsoft.com/office/powerpoint/2010/main" val="19406655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par>
                          <p:cTn id="12" fill="hold">
                            <p:stCondLst>
                              <p:cond delay="250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0B52E0-EFC0-4910-A0AF-3CCF040EBF80}"/>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864899" y="1018515"/>
            <a:ext cx="927752" cy="488951"/>
          </a:xfrm>
          <a:prstGeom prst="rect">
            <a:avLst/>
          </a:prstGeom>
        </p:spPr>
      </p:pic>
      <p:sp>
        <p:nvSpPr>
          <p:cNvPr id="5" name="TextBox 4">
            <a:extLst>
              <a:ext uri="{FF2B5EF4-FFF2-40B4-BE49-F238E27FC236}">
                <a16:creationId xmlns:a16="http://schemas.microsoft.com/office/drawing/2014/main" id="{47B6A8DD-84A1-4A3E-9720-D34F9273F9F4}"/>
              </a:ext>
            </a:extLst>
          </p:cNvPr>
          <p:cNvSpPr txBox="1"/>
          <p:nvPr/>
        </p:nvSpPr>
        <p:spPr>
          <a:xfrm>
            <a:off x="2894185" y="1018516"/>
            <a:ext cx="8149636" cy="650499"/>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Khi cùng chơi với bạn, em cảm thấy thế nào?</a:t>
            </a: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a:extLst>
              <a:ext uri="{FF2B5EF4-FFF2-40B4-BE49-F238E27FC236}">
                <a16:creationId xmlns:a16="http://schemas.microsoft.com/office/drawing/2014/main" id="{57DA4437-A1BC-4651-A486-0E4411A48EF4}"/>
              </a:ext>
            </a:extLst>
          </p:cNvPr>
          <p:cNvPicPr>
            <a:picLocks noChangeAspect="1"/>
          </p:cNvPicPr>
          <p:nvPr/>
        </p:nvPicPr>
        <p:blipFill rotWithShape="1">
          <a:blip r:embed="rId4"/>
          <a:srcRect r="1683"/>
          <a:stretch/>
        </p:blipFill>
        <p:spPr>
          <a:xfrm>
            <a:off x="1248525" y="1684180"/>
            <a:ext cx="8706812" cy="4043292"/>
          </a:xfrm>
          <a:prstGeom prst="roundRect">
            <a:avLst/>
          </a:prstGeom>
        </p:spPr>
      </p:pic>
      <p:sp>
        <p:nvSpPr>
          <p:cNvPr id="8" name="TextBox 7">
            <a:extLst>
              <a:ext uri="{FF2B5EF4-FFF2-40B4-BE49-F238E27FC236}">
                <a16:creationId xmlns:a16="http://schemas.microsoft.com/office/drawing/2014/main" id="{2E5C7649-0617-4703-BB5E-384D711D8FDC}"/>
              </a:ext>
            </a:extLst>
          </p:cNvPr>
          <p:cNvSpPr txBox="1"/>
          <p:nvPr/>
        </p:nvSpPr>
        <p:spPr>
          <a:xfrm>
            <a:off x="3345828" y="937740"/>
            <a:ext cx="8346063" cy="650499"/>
          </a:xfrm>
          <a:prstGeom prst="rect">
            <a:avLst/>
          </a:prstGeom>
          <a:noFill/>
        </p:spPr>
        <p:txBody>
          <a:bodyPr wrap="square" rtlCol="0">
            <a:spAutoFit/>
          </a:bodyPr>
          <a:lstStyle/>
          <a:p>
            <a:pPr defTabSz="1219170">
              <a:lnSpc>
                <a:spcPct val="150000"/>
              </a:lnSpc>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Khi xa bạn, em cảm thấy thế nào ? </a:t>
            </a: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41983220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5"/>
                                        </p:tgtEl>
                                      </p:cBhvr>
                                    </p:animEffect>
                                    <p:anim calcmode="lin" valueType="num">
                                      <p:cBhvr>
                                        <p:cTn id="19" dur="1000"/>
                                        <p:tgtEl>
                                          <p:spTgt spid="5"/>
                                        </p:tgtEl>
                                        <p:attrNameLst>
                                          <p:attrName>ppt_x</p:attrName>
                                        </p:attrNameLst>
                                      </p:cBhvr>
                                      <p:tavLst>
                                        <p:tav tm="0">
                                          <p:val>
                                            <p:strVal val="ppt_x"/>
                                          </p:val>
                                        </p:tav>
                                        <p:tav tm="100000">
                                          <p:val>
                                            <p:strVal val="ppt_x"/>
                                          </p:val>
                                        </p:tav>
                                      </p:tavLst>
                                    </p:anim>
                                    <p:anim calcmode="lin" valueType="num">
                                      <p:cBhvr>
                                        <p:cTn id="20" dur="1000"/>
                                        <p:tgtEl>
                                          <p:spTgt spid="5"/>
                                        </p:tgtEl>
                                        <p:attrNameLst>
                                          <p:attrName>ppt_y</p:attrName>
                                        </p:attrNameLst>
                                      </p:cBhvr>
                                      <p:tavLst>
                                        <p:tav tm="0">
                                          <p:val>
                                            <p:strVal val="ppt_y"/>
                                          </p:val>
                                        </p:tav>
                                        <p:tav tm="100000">
                                          <p:val>
                                            <p:strVal val="ppt_y+.1"/>
                                          </p:val>
                                        </p:tav>
                                      </p:tavLst>
                                    </p:anim>
                                    <p:set>
                                      <p:cBhvr>
                                        <p:cTn id="21" dur="1" fill="hold">
                                          <p:stCondLst>
                                            <p:cond delay="9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07B140-F5C8-44FD-BAF2-10F819FDC7CF}"/>
              </a:ext>
            </a:extLst>
          </p:cNvPr>
          <p:cNvSpPr txBox="1"/>
          <p:nvPr/>
        </p:nvSpPr>
        <p:spPr>
          <a:xfrm>
            <a:off x="1065320" y="870012"/>
            <a:ext cx="10022890" cy="5632311"/>
          </a:xfrm>
          <a:prstGeom prst="rect">
            <a:avLst/>
          </a:prstGeom>
          <a:noFill/>
        </p:spPr>
        <p:txBody>
          <a:bodyPr wrap="square" rtlCol="0">
            <a:spAutoFit/>
          </a:bodyPr>
          <a:lstStyle/>
          <a:p>
            <a:pPr algn="just"/>
            <a:r>
              <a:rPr lang="vi-VN" sz="2400" dirty="0">
                <a:latin typeface="Arial-Rounded" panose="020B0500000000000000" pitchFamily="34" charset="0"/>
                <a:ea typeface="Arial-Rounded" panose="020B0500000000000000" pitchFamily="34" charset="0"/>
                <a:cs typeface="Arial-Rounded" panose="020B0500000000000000" pitchFamily="34"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algn="just"/>
            <a:r>
              <a:rPr lang="vi-VN" sz="2400" dirty="0">
                <a:latin typeface="Arial-Rounded" panose="020B0500000000000000" pitchFamily="34" charset="0"/>
                <a:ea typeface="Arial-Rounded" panose="020B0500000000000000" pitchFamily="34" charset="0"/>
                <a:cs typeface="Arial-Rounded" panose="020B0500000000000000"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algn="just"/>
            <a:r>
              <a:rPr lang="vi-VN" sz="2400" dirty="0">
                <a:latin typeface="Arial-Rounded" panose="020B0500000000000000" pitchFamily="34" charset="0"/>
                <a:ea typeface="Arial-Rounded" panose="020B0500000000000000" pitchFamily="34" charset="0"/>
                <a:cs typeface="Arial-Rounded" panose="020B0500000000000000" pitchFamily="34"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algn="just"/>
            <a:r>
              <a:rPr lang="vi-VN" sz="2400" dirty="0">
                <a:latin typeface="Arial-Rounded" panose="020B0500000000000000" pitchFamily="34" charset="0"/>
                <a:ea typeface="Arial-Rounded" panose="020B0500000000000000" pitchFamily="34" charset="0"/>
                <a:cs typeface="Arial-Rounded" panose="020B0500000000000000" pitchFamily="34" charset="0"/>
              </a:rPr>
              <a:t>         Không lâu sau, sóc nhận được một lá thư do kiến gửi đến. Thư viết: “Sóc ơi, tớ cũng nhớ cậu!”.</a:t>
            </a:r>
          </a:p>
          <a:p>
            <a:pPr algn="just"/>
            <a:r>
              <a:rPr lang="vi-VN" sz="2400" dirty="0">
                <a:latin typeface="Arial-Rounded" panose="020B0500000000000000" pitchFamily="34" charset="0"/>
                <a:ea typeface="Arial-Rounded" panose="020B0500000000000000" pitchFamily="34" charset="0"/>
                <a:cs typeface="Arial-Rounded" panose="020B0500000000000000" pitchFamily="34" charset="0"/>
              </a:rPr>
              <a:t>					( Theo Tun Te-le-gan)</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9D462D13-89AF-4782-A88D-3F0212374010}"/>
              </a:ext>
            </a:extLst>
          </p:cNvPr>
          <p:cNvSpPr/>
          <p:nvPr/>
        </p:nvSpPr>
        <p:spPr>
          <a:xfrm>
            <a:off x="4199137" y="58275"/>
            <a:ext cx="3506680" cy="5948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err="1">
                <a:latin typeface="Arial-Rounded" panose="020B0500000000000000" pitchFamily="34" charset="0"/>
                <a:ea typeface="Arial-Rounded" panose="020B0500000000000000" pitchFamily="34" charset="0"/>
                <a:cs typeface="Arial-Rounded" panose="020B0500000000000000" pitchFamily="34" charset="0"/>
              </a:rPr>
              <a:t>Tớ</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nhớ</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cậu</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Cloud 6">
            <a:extLst>
              <a:ext uri="{FF2B5EF4-FFF2-40B4-BE49-F238E27FC236}">
                <a16:creationId xmlns:a16="http://schemas.microsoft.com/office/drawing/2014/main" id="{C5321507-B405-44BD-B1AC-6C9BF3ACB6E5}"/>
              </a:ext>
            </a:extLst>
          </p:cNvPr>
          <p:cNvSpPr/>
          <p:nvPr/>
        </p:nvSpPr>
        <p:spPr>
          <a:xfrm>
            <a:off x="9090734" y="142043"/>
            <a:ext cx="2743200" cy="80786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mẫu</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599138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t="40550" r="76094"/>
          <a:stretch/>
        </p:blipFill>
        <p:spPr>
          <a:xfrm flipH="1">
            <a:off x="5655897" y="2180463"/>
            <a:ext cx="6536102" cy="4677537"/>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6874" y="3759986"/>
            <a:ext cx="6818251" cy="2934101"/>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84636" t="839" r="381" b="75359"/>
          <a:stretch/>
        </p:blipFill>
        <p:spPr>
          <a:xfrm flipH="1">
            <a:off x="0" y="0"/>
            <a:ext cx="3505200" cy="1602363"/>
          </a:xfrm>
          <a:prstGeom prst="rect">
            <a:avLst/>
          </a:prstGeom>
        </p:spPr>
      </p:pic>
      <p:sp>
        <p:nvSpPr>
          <p:cNvPr id="8" name="椭圆 7"/>
          <p:cNvSpPr/>
          <p:nvPr/>
        </p:nvSpPr>
        <p:spPr>
          <a:xfrm>
            <a:off x="11009014" y="-797584"/>
            <a:ext cx="1595168" cy="1595168"/>
          </a:xfrm>
          <a:prstGeom prst="ellipse">
            <a:avLst/>
          </a:prstGeom>
          <a:solidFill>
            <a:srgbClr val="65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椭圆 9"/>
          <p:cNvSpPr/>
          <p:nvPr/>
        </p:nvSpPr>
        <p:spPr>
          <a:xfrm>
            <a:off x="3505200" y="902211"/>
            <a:ext cx="6615343" cy="1596293"/>
          </a:xfrm>
          <a:prstGeom prst="ellipse">
            <a:avLst/>
          </a:prstGeom>
          <a:solidFill>
            <a:srgbClr val="FEBA0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000" b="1" i="0" u="none" strike="noStrike" kern="1200" cap="none" spc="0" normalizeH="0" noProof="0" dirty="0">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00" b="1" i="0" u="none" strike="noStrike" kern="1200" cap="none" spc="0" normalizeH="0" noProof="0" dirty="0" err="1">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000" b="1" i="0" u="none" strike="noStrike" kern="1200" cap="none" spc="0" normalizeH="0" noProof="0" dirty="0">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00" b="1" i="0" u="none" strike="noStrike" kern="1200" cap="none" spc="0" normalizeH="0" noProof="0" dirty="0" err="1">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zh-CN" sz="4000" b="1" i="0" u="none" strike="noStrike" kern="1200" cap="none" spc="0" normalizeH="0" noProof="0" dirty="0">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00" b="1" i="0" u="none" strike="noStrike" kern="1200" cap="none" spc="0" normalizeH="0" noProof="0" dirty="0" err="1">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zh-CN" altLang="en-US" sz="4000" b="1" i="0" u="none" strike="noStrike" kern="1200" cap="none" spc="0" normalizeH="0" baseline="0" noProof="0" dirty="0">
              <a:ln w="0">
                <a:solidFill>
                  <a:prstClr val="black"/>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文本框 10"/>
          <p:cNvSpPr txBox="1"/>
          <p:nvPr/>
        </p:nvSpPr>
        <p:spPr>
          <a:xfrm>
            <a:off x="1230197" y="2581781"/>
            <a:ext cx="477283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5400">
                  <a:solidFill>
                    <a:prstClr val="black"/>
                  </a:solidFill>
                </a:ln>
                <a:solidFill>
                  <a:srgbClr val="FE622A"/>
                </a:solidFill>
                <a:effectLst/>
                <a:uLnTx/>
                <a:uFillTx/>
                <a:latin typeface="Arial-Rounded" panose="020B0500000000000000" pitchFamily="34" charset="0"/>
                <a:ea typeface="Arial-Rounded" panose="020B0500000000000000" pitchFamily="34" charset="0"/>
                <a:cs typeface="Arial-Rounded" panose="020B0500000000000000" pitchFamily="34" charset="0"/>
              </a:rPr>
              <a:t>nắn</a:t>
            </a:r>
            <a:r>
              <a:rPr kumimoji="0" lang="en-US" altLang="zh-CN" sz="7200" b="0" i="0" u="none" strike="noStrike" kern="1200" cap="none" spc="0" normalizeH="0" baseline="0" noProof="0" dirty="0">
                <a:ln w="25400">
                  <a:solidFill>
                    <a:prstClr val="black"/>
                  </a:solidFill>
                </a:ln>
                <a:solidFill>
                  <a:srgbClr val="FE622A"/>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7200" b="0" i="0" u="none" strike="noStrike" kern="1200" cap="none" spc="0" normalizeH="0" baseline="0" noProof="0" dirty="0" err="1">
                <a:ln w="25400">
                  <a:solidFill>
                    <a:prstClr val="black"/>
                  </a:solidFill>
                </a:ln>
                <a:solidFill>
                  <a:srgbClr val="FE622A"/>
                </a:solidFill>
                <a:effectLst/>
                <a:uLnTx/>
                <a:uFillTx/>
                <a:latin typeface="Arial-Rounded" panose="020B0500000000000000" pitchFamily="34" charset="0"/>
                <a:ea typeface="Arial-Rounded" panose="020B0500000000000000" pitchFamily="34" charset="0"/>
                <a:cs typeface="Arial-Rounded" panose="020B0500000000000000" pitchFamily="34" charset="0"/>
              </a:rPr>
              <a:t>nón</a:t>
            </a:r>
            <a:endParaRPr kumimoji="0" lang="zh-CN" altLang="en-US" sz="7200" b="0" i="0" u="none" strike="noStrike" kern="1200" cap="none" spc="0" normalizeH="0" baseline="0" noProof="0" dirty="0">
              <a:ln w="25400">
                <a:solidFill>
                  <a:prstClr val="black"/>
                </a:solidFill>
              </a:ln>
              <a:solidFill>
                <a:srgbClr val="FE622A"/>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文本框 10">
            <a:extLst>
              <a:ext uri="{FF2B5EF4-FFF2-40B4-BE49-F238E27FC236}">
                <a16:creationId xmlns:a16="http://schemas.microsoft.com/office/drawing/2014/main" id="{F325C0E0-B8FD-4166-BD69-64BBF8EB861F}"/>
              </a:ext>
            </a:extLst>
          </p:cNvPr>
          <p:cNvSpPr txBox="1"/>
          <p:nvPr/>
        </p:nvSpPr>
        <p:spPr>
          <a:xfrm>
            <a:off x="6376186" y="2576427"/>
            <a:ext cx="477283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7200" dirty="0">
                <a:ln w="25400">
                  <a:solidFill>
                    <a:prstClr val="black"/>
                  </a:solidFill>
                </a:ln>
                <a:solidFill>
                  <a:srgbClr val="FE622A"/>
                </a:solidFill>
                <a:latin typeface="Arial-Rounded" panose="020B0500000000000000" pitchFamily="34" charset="0"/>
                <a:ea typeface="Arial-Rounded" panose="020B0500000000000000" pitchFamily="34" charset="0"/>
                <a:cs typeface="Arial-Rounded" panose="020B0500000000000000" pitchFamily="34" charset="0"/>
              </a:rPr>
              <a:t>c</a:t>
            </a:r>
            <a:r>
              <a:rPr kumimoji="0" lang="en-US" altLang="zh-CN" sz="7200" b="0" i="0" u="none" strike="noStrike" kern="1200" cap="none" spc="0" normalizeH="0" baseline="0" noProof="0" dirty="0" err="1">
                <a:ln w="25400">
                  <a:solidFill>
                    <a:prstClr val="black"/>
                  </a:solidFill>
                </a:ln>
                <a:solidFill>
                  <a:srgbClr val="FE622A"/>
                </a:solidFill>
                <a:effectLst/>
                <a:uLnTx/>
                <a:uFillTx/>
                <a:latin typeface="Arial-Rounded" panose="020B0500000000000000" pitchFamily="34" charset="0"/>
                <a:ea typeface="Arial-Rounded" panose="020B0500000000000000" pitchFamily="34" charset="0"/>
                <a:cs typeface="Arial-Rounded" panose="020B0500000000000000" pitchFamily="34" charset="0"/>
              </a:rPr>
              <a:t>ặm</a:t>
            </a:r>
            <a:r>
              <a:rPr kumimoji="0" lang="en-US" altLang="zh-CN" sz="7200" b="0" i="0" u="none" strike="noStrike" kern="1200" cap="none" spc="0" normalizeH="0" baseline="0" noProof="0" dirty="0">
                <a:ln w="25400">
                  <a:solidFill>
                    <a:prstClr val="black"/>
                  </a:solidFill>
                </a:ln>
                <a:solidFill>
                  <a:srgbClr val="FE622A"/>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7200" b="0" i="0" u="none" strike="noStrike" kern="1200" cap="none" spc="0" normalizeH="0" baseline="0" noProof="0" dirty="0" err="1">
                <a:ln w="25400">
                  <a:solidFill>
                    <a:prstClr val="black"/>
                  </a:solidFill>
                </a:ln>
                <a:solidFill>
                  <a:srgbClr val="FE622A"/>
                </a:solidFill>
                <a:effectLst/>
                <a:uLnTx/>
                <a:uFillTx/>
                <a:latin typeface="Arial-Rounded" panose="020B0500000000000000" pitchFamily="34" charset="0"/>
                <a:ea typeface="Arial-Rounded" panose="020B0500000000000000" pitchFamily="34" charset="0"/>
                <a:cs typeface="Arial-Rounded" panose="020B0500000000000000" pitchFamily="34" charset="0"/>
              </a:rPr>
              <a:t>cụi</a:t>
            </a:r>
            <a:endParaRPr kumimoji="0" lang="zh-CN" altLang="en-US" sz="7200" b="0" i="0" u="none" strike="noStrike" kern="1200" cap="none" spc="0" normalizeH="0" baseline="0" noProof="0" dirty="0">
              <a:ln w="25400">
                <a:solidFill>
                  <a:prstClr val="black"/>
                </a:solidFill>
              </a:ln>
              <a:solidFill>
                <a:srgbClr val="FE622A"/>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960244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1"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childTnLst>
                          </p:cTn>
                        </p:par>
                        <p:par>
                          <p:cTn id="35" fill="hold">
                            <p:stCondLst>
                              <p:cond delay="4000"/>
                            </p:stCondLst>
                            <p:childTnLst>
                              <p:par>
                                <p:cTn id="36" presetID="53" presetClass="entr" presetSubtype="16"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 calcmode="lin" valueType="num">
                                      <p:cBhvr>
                                        <p:cTn id="47" dur="500" fill="hold"/>
                                        <p:tgtEl>
                                          <p:spTgt spid="11"/>
                                        </p:tgtEl>
                                        <p:attrNameLst>
                                          <p:attrName>style.rotation</p:attrName>
                                        </p:attrNameLst>
                                      </p:cBhvr>
                                      <p:tavLst>
                                        <p:tav tm="0">
                                          <p:val>
                                            <p:fltVal val="360"/>
                                          </p:val>
                                        </p:tav>
                                        <p:tav tm="100000">
                                          <p:val>
                                            <p:fltVal val="0"/>
                                          </p:val>
                                        </p:tav>
                                      </p:tavLst>
                                    </p:anim>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 calcmode="lin" valueType="num">
                                      <p:cBhvr>
                                        <p:cTn id="55" dur="500" fill="hold"/>
                                        <p:tgtEl>
                                          <p:spTgt spid="9"/>
                                        </p:tgtEl>
                                        <p:attrNameLst>
                                          <p:attrName>style.rotation</p:attrName>
                                        </p:attrNameLst>
                                      </p:cBhvr>
                                      <p:tavLst>
                                        <p:tav tm="0">
                                          <p:val>
                                            <p:fltVal val="360"/>
                                          </p:val>
                                        </p:tav>
                                        <p:tav tm="100000">
                                          <p:val>
                                            <p:fltVal val="0"/>
                                          </p:val>
                                        </p:tav>
                                      </p:tavLst>
                                    </p:anim>
                                    <p:animEffect transition="in" filter="fad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58AE90-FBCE-411E-90A8-965E1BD1CB65}"/>
              </a:ext>
            </a:extLst>
          </p:cNvPr>
          <p:cNvSpPr txBox="1"/>
          <p:nvPr/>
        </p:nvSpPr>
        <p:spPr>
          <a:xfrm>
            <a:off x="3011322" y="750558"/>
            <a:ext cx="5365827" cy="730200"/>
          </a:xfrm>
          <a:prstGeom prst="rect">
            <a:avLst/>
          </a:prstGeom>
          <a:noFill/>
        </p:spPr>
        <p:txBody>
          <a:bodyPr wrap="square" rtlCol="0">
            <a:spAutoFit/>
          </a:bodyPr>
          <a:lstStyle/>
          <a:p>
            <a:pPr algn="ctr">
              <a:lnSpc>
                <a:spcPct val="150000"/>
              </a:lnSpc>
            </a:pP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Giải</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nghĩa</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endPar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D2047509-AA8A-4B2D-AA9A-E90DEE0764C1}"/>
              </a:ext>
            </a:extLst>
          </p:cNvPr>
          <p:cNvSpPr/>
          <p:nvPr/>
        </p:nvSpPr>
        <p:spPr>
          <a:xfrm>
            <a:off x="3011321" y="1530796"/>
            <a:ext cx="5595465" cy="730200"/>
          </a:xfrm>
          <a:prstGeom prst="rect">
            <a:avLst/>
          </a:prstGeom>
        </p:spPr>
        <p:txBody>
          <a:bodyPr wrap="square">
            <a:spAutoFit/>
          </a:bodyPr>
          <a:lstStyle/>
          <a:p>
            <a:pPr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 nắn nót</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Oval 5">
            <a:extLst>
              <a:ext uri="{FF2B5EF4-FFF2-40B4-BE49-F238E27FC236}">
                <a16:creationId xmlns:a16="http://schemas.microsoft.com/office/drawing/2014/main" id="{D7DB2DE5-9B88-4BFA-98FB-4F889C26F01F}"/>
              </a:ext>
            </a:extLst>
          </p:cNvPr>
          <p:cNvSpPr/>
          <p:nvPr/>
        </p:nvSpPr>
        <p:spPr>
          <a:xfrm>
            <a:off x="2786737" y="189403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715C01A9-22D9-4A00-A0A8-7A2C126B4C5D}"/>
              </a:ext>
            </a:extLst>
          </p:cNvPr>
          <p:cNvSpPr txBox="1"/>
          <p:nvPr/>
        </p:nvSpPr>
        <p:spPr>
          <a:xfrm>
            <a:off x="4358126" y="1545865"/>
            <a:ext cx="7253866" cy="730200"/>
          </a:xfrm>
          <a:prstGeom prst="rect">
            <a:avLst/>
          </a:prstGeom>
          <a:noFill/>
        </p:spPr>
        <p:txBody>
          <a:bodyPr wrap="square" rtlCol="0">
            <a:spAutoFit/>
          </a:bodyPr>
          <a:lstStyle/>
          <a:p>
            <a:pPr>
              <a:lnSpc>
                <a:spcPct val="150000"/>
              </a:lnSpc>
            </a:pPr>
            <a:r>
              <a:rPr lang="vi-VN" sz="32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viết rất cẩn thận cho đẹp. </a:t>
            </a:r>
            <a:endParaRPr lang="en-US" sz="32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ectangle 7">
            <a:extLst>
              <a:ext uri="{FF2B5EF4-FFF2-40B4-BE49-F238E27FC236}">
                <a16:creationId xmlns:a16="http://schemas.microsoft.com/office/drawing/2014/main" id="{AF52C67A-88C8-4CC1-AD5D-3A8A1320D613}"/>
              </a:ext>
            </a:extLst>
          </p:cNvPr>
          <p:cNvSpPr/>
          <p:nvPr/>
        </p:nvSpPr>
        <p:spPr>
          <a:xfrm>
            <a:off x="4449051" y="2470896"/>
            <a:ext cx="7706627" cy="584775"/>
          </a:xfrm>
          <a:prstGeom prst="rect">
            <a:avLst/>
          </a:prstGeom>
        </p:spPr>
        <p:txBody>
          <a:bodyPr wrap="square">
            <a:spAutoFit/>
          </a:bodyPr>
          <a:lstStyle/>
          <a:p>
            <a:r>
              <a:rPr lang="vi-VN" sz="32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chăm chú, tập trung vào</a:t>
            </a:r>
            <a:r>
              <a:rPr lang="en-US" sz="32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đang</a:t>
            </a:r>
            <a:r>
              <a:rPr lang="en-US" sz="32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làm</a:t>
            </a:r>
            <a:endParaRPr lang="en-VN"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8">
            <a:extLst>
              <a:ext uri="{FF2B5EF4-FFF2-40B4-BE49-F238E27FC236}">
                <a16:creationId xmlns:a16="http://schemas.microsoft.com/office/drawing/2014/main" id="{65E40649-9F2B-44A9-9238-3DEF526F6FA0}"/>
              </a:ext>
            </a:extLst>
          </p:cNvPr>
          <p:cNvSpPr/>
          <p:nvPr/>
        </p:nvSpPr>
        <p:spPr>
          <a:xfrm>
            <a:off x="3011321" y="2325471"/>
            <a:ext cx="5595465" cy="730200"/>
          </a:xfrm>
          <a:prstGeom prst="rect">
            <a:avLst/>
          </a:prstGeom>
        </p:spPr>
        <p:txBody>
          <a:bodyPr wrap="square">
            <a:spAutoFit/>
          </a:bodyPr>
          <a:lstStyle/>
          <a:p>
            <a:pPr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 cặm cụi</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Oval 9">
            <a:extLst>
              <a:ext uri="{FF2B5EF4-FFF2-40B4-BE49-F238E27FC236}">
                <a16:creationId xmlns:a16="http://schemas.microsoft.com/office/drawing/2014/main" id="{F172ACCD-334D-4B76-9A13-E632D769F7A2}"/>
              </a:ext>
            </a:extLst>
          </p:cNvPr>
          <p:cNvSpPr/>
          <p:nvPr/>
        </p:nvSpPr>
        <p:spPr>
          <a:xfrm>
            <a:off x="2786737" y="265462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2" descr="Học Sinh Thcs Chăm Chú Lắng Nghe Và Ghi Chép Bài Hình ảnh | Định dạng hình  ảnh PNG 401807209| vn.lovepik.com">
            <a:extLst>
              <a:ext uri="{FF2B5EF4-FFF2-40B4-BE49-F238E27FC236}">
                <a16:creationId xmlns:a16="http://schemas.microsoft.com/office/drawing/2014/main" id="{3540D9ED-7A6D-46A5-929A-F0BD0B9B7F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7791" l="10000" r="93605">
                        <a14:foregroundMark x1="51512" y1="56977" x2="57907" y2="49651"/>
                        <a14:foregroundMark x1="28488" y1="91744" x2="38140" y2="96744"/>
                        <a14:foregroundMark x1="38140" y1="96744" x2="54302" y2="97326"/>
                        <a14:foregroundMark x1="54302" y1="97326" x2="79535" y2="92558"/>
                        <a14:foregroundMark x1="89419" y1="88023" x2="93605" y2="88372"/>
                        <a14:foregroundMark x1="87442" y1="94302" x2="86860" y2="97791"/>
                        <a14:foregroundMark x1="81163" y1="97209" x2="23953" y2="97209"/>
                        <a14:foregroundMark x1="23605" y1="97093" x2="19302" y2="95000"/>
                      </a14:backgroundRemoval>
                    </a14:imgEffect>
                  </a14:imgLayer>
                </a14:imgProps>
              </a:ext>
              <a:ext uri="{28A0092B-C50C-407E-A947-70E740481C1C}">
                <a14:useLocalDpi xmlns:a14="http://schemas.microsoft.com/office/drawing/2010/main" val="0"/>
              </a:ext>
            </a:extLst>
          </a:blip>
          <a:srcRect l="9456" t="43032"/>
          <a:stretch/>
        </p:blipFill>
        <p:spPr bwMode="auto">
          <a:xfrm>
            <a:off x="4358126" y="3015790"/>
            <a:ext cx="4166583" cy="2621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7381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5196A2-2623-4E2C-81BD-B29EC0D0B5B3}"/>
              </a:ext>
            </a:extLst>
          </p:cNvPr>
          <p:cNvSpPr/>
          <p:nvPr/>
        </p:nvSpPr>
        <p:spPr>
          <a:xfrm>
            <a:off x="2481932" y="2637740"/>
            <a:ext cx="5996762" cy="1296830"/>
          </a:xfrm>
          <a:prstGeom prst="rect">
            <a:avLst/>
          </a:prstGeom>
        </p:spPr>
        <p:txBody>
          <a:bodyPr wrap="square">
            <a:spAutoFit/>
          </a:bodyPr>
          <a:lstStyle/>
          <a:p>
            <a:pPr marL="266700" algn="just">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Cứ thế, cậu cặm cụi viết đi viết lại trong nhiều giờ liền.</a:t>
            </a:r>
          </a:p>
        </p:txBody>
      </p:sp>
      <p:sp>
        <p:nvSpPr>
          <p:cNvPr id="5" name="TextBox 4">
            <a:extLst>
              <a:ext uri="{FF2B5EF4-FFF2-40B4-BE49-F238E27FC236}">
                <a16:creationId xmlns:a16="http://schemas.microsoft.com/office/drawing/2014/main" id="{30C84986-EE5E-4FA2-9AB9-9D93E7FC42CA}"/>
              </a:ext>
            </a:extLst>
          </p:cNvPr>
          <p:cNvSpPr txBox="1"/>
          <p:nvPr/>
        </p:nvSpPr>
        <p:spPr>
          <a:xfrm>
            <a:off x="3193914" y="599693"/>
            <a:ext cx="5365827" cy="730200"/>
          </a:xfrm>
          <a:prstGeom prst="rect">
            <a:avLst/>
          </a:prstGeom>
          <a:noFill/>
        </p:spPr>
        <p:txBody>
          <a:bodyPr wrap="square" rtlCol="0">
            <a:spAutoFit/>
          </a:bodyPr>
          <a:lstStyle/>
          <a:p>
            <a:pPr algn="ctr">
              <a:lnSpc>
                <a:spcPct val="150000"/>
              </a:lnSpc>
            </a:pPr>
            <a:r>
              <a:rPr lang="vi-VN"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Ngắt nghỉ câu dài</a:t>
            </a:r>
            <a:endPar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98C573E4-C5F3-4BE8-9146-A9E5709375E8}"/>
              </a:ext>
            </a:extLst>
          </p:cNvPr>
          <p:cNvSpPr/>
          <p:nvPr/>
        </p:nvSpPr>
        <p:spPr>
          <a:xfrm>
            <a:off x="2439992" y="1507751"/>
            <a:ext cx="5996762" cy="1296830"/>
          </a:xfrm>
          <a:prstGeom prst="rect">
            <a:avLst/>
          </a:prstGeom>
        </p:spPr>
        <p:txBody>
          <a:bodyPr wrap="square">
            <a:spAutoFit/>
          </a:bodyPr>
          <a:lstStyle/>
          <a:p>
            <a:pPr marL="266700" algn="just">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Kiến không biết làm sao cho sóc biết mình rất nhớ bạn.</a:t>
            </a:r>
          </a:p>
        </p:txBody>
      </p:sp>
      <p:cxnSp>
        <p:nvCxnSpPr>
          <p:cNvPr id="7" name="Straight Connector 6">
            <a:extLst>
              <a:ext uri="{FF2B5EF4-FFF2-40B4-BE49-F238E27FC236}">
                <a16:creationId xmlns:a16="http://schemas.microsoft.com/office/drawing/2014/main" id="{6FF9C1E2-02F1-45D0-99D3-1DA169C1CB19}"/>
              </a:ext>
            </a:extLst>
          </p:cNvPr>
          <p:cNvCxnSpPr/>
          <p:nvPr/>
        </p:nvCxnSpPr>
        <p:spPr>
          <a:xfrm flipH="1">
            <a:off x="8343679" y="1617568"/>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2B713A-7D0E-46A6-BCC0-D090502A6E00}"/>
              </a:ext>
            </a:extLst>
          </p:cNvPr>
          <p:cNvCxnSpPr/>
          <p:nvPr/>
        </p:nvCxnSpPr>
        <p:spPr>
          <a:xfrm flipH="1">
            <a:off x="6415812" y="1632864"/>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DFE499E-852B-40CD-AF00-60B0677F56AF}"/>
              </a:ext>
            </a:extLst>
          </p:cNvPr>
          <p:cNvCxnSpPr/>
          <p:nvPr/>
        </p:nvCxnSpPr>
        <p:spPr>
          <a:xfrm flipH="1">
            <a:off x="3984977" y="2748685"/>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BEA00C2B-F75F-45F6-9BA2-9320ABE40E4D}"/>
              </a:ext>
            </a:extLst>
          </p:cNvPr>
          <p:cNvGrpSpPr/>
          <p:nvPr/>
        </p:nvGrpSpPr>
        <p:grpSpPr>
          <a:xfrm>
            <a:off x="5725711" y="3325255"/>
            <a:ext cx="230207" cy="470813"/>
            <a:chOff x="4944388" y="3399410"/>
            <a:chExt cx="230207" cy="470813"/>
          </a:xfrm>
        </p:grpSpPr>
        <p:cxnSp>
          <p:nvCxnSpPr>
            <p:cNvPr id="11" name="Straight Connector 10">
              <a:extLst>
                <a:ext uri="{FF2B5EF4-FFF2-40B4-BE49-F238E27FC236}">
                  <a16:creationId xmlns:a16="http://schemas.microsoft.com/office/drawing/2014/main" id="{4C8594E7-8DD6-4C02-BE5F-57945CF04C06}"/>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1A6873-F3DF-4B8D-9AF6-1D90486ABC12}"/>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34BCE74D-3C65-442F-80A7-2C77A7D51027}"/>
              </a:ext>
            </a:extLst>
          </p:cNvPr>
          <p:cNvCxnSpPr/>
          <p:nvPr/>
        </p:nvCxnSpPr>
        <p:spPr>
          <a:xfrm flipH="1">
            <a:off x="8417974" y="2729428"/>
            <a:ext cx="123882" cy="42801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2140AE55-C4BC-47EA-B868-BC9B4CD0B0BB}"/>
              </a:ext>
            </a:extLst>
          </p:cNvPr>
          <p:cNvSpPr/>
          <p:nvPr/>
        </p:nvSpPr>
        <p:spPr>
          <a:xfrm>
            <a:off x="2481932" y="1736017"/>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Oval 14">
            <a:extLst>
              <a:ext uri="{FF2B5EF4-FFF2-40B4-BE49-F238E27FC236}">
                <a16:creationId xmlns:a16="http://schemas.microsoft.com/office/drawing/2014/main" id="{6B60E4FA-412C-432E-B701-F6CDDD915142}"/>
              </a:ext>
            </a:extLst>
          </p:cNvPr>
          <p:cNvSpPr/>
          <p:nvPr/>
        </p:nvSpPr>
        <p:spPr>
          <a:xfrm>
            <a:off x="2523872" y="288574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6" name="Group 15">
            <a:extLst>
              <a:ext uri="{FF2B5EF4-FFF2-40B4-BE49-F238E27FC236}">
                <a16:creationId xmlns:a16="http://schemas.microsoft.com/office/drawing/2014/main" id="{01631F6C-3BCE-46DC-A441-6D891E3C0E01}"/>
              </a:ext>
            </a:extLst>
          </p:cNvPr>
          <p:cNvGrpSpPr/>
          <p:nvPr/>
        </p:nvGrpSpPr>
        <p:grpSpPr>
          <a:xfrm>
            <a:off x="5365209" y="2262937"/>
            <a:ext cx="230207" cy="470813"/>
            <a:chOff x="4944388" y="3399410"/>
            <a:chExt cx="230207" cy="470813"/>
          </a:xfrm>
        </p:grpSpPr>
        <p:cxnSp>
          <p:nvCxnSpPr>
            <p:cNvPr id="17" name="Straight Connector 16">
              <a:extLst>
                <a:ext uri="{FF2B5EF4-FFF2-40B4-BE49-F238E27FC236}">
                  <a16:creationId xmlns:a16="http://schemas.microsoft.com/office/drawing/2014/main" id="{5BFA9561-913D-4D68-942C-35AF22CD4CA5}"/>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8C8B7F4-906C-4F77-BF98-BDC80FE1FA86}"/>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6EF0EA8B-EBFF-48EC-9EF8-0B5F43187D32}"/>
              </a:ext>
            </a:extLst>
          </p:cNvPr>
          <p:cNvSpPr/>
          <p:nvPr/>
        </p:nvSpPr>
        <p:spPr>
          <a:xfrm>
            <a:off x="2481932" y="4105287"/>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0C8A7AB9-AC92-47BB-8DEB-C4B9DE6E43D3}"/>
              </a:ext>
            </a:extLst>
          </p:cNvPr>
          <p:cNvSpPr/>
          <p:nvPr/>
        </p:nvSpPr>
        <p:spPr>
          <a:xfrm>
            <a:off x="2523872" y="3794849"/>
            <a:ext cx="5996762" cy="1296830"/>
          </a:xfrm>
          <a:prstGeom prst="rect">
            <a:avLst/>
          </a:prstGeom>
        </p:spPr>
        <p:txBody>
          <a:bodyPr wrap="square">
            <a:spAutoFit/>
          </a:bodyPr>
          <a:lstStyle/>
          <a:p>
            <a:pPr marL="266700" algn="just">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Không lâu sau, sóc nhận được một lá thư do kiến gửi đến.</a:t>
            </a:r>
          </a:p>
        </p:txBody>
      </p:sp>
      <p:cxnSp>
        <p:nvCxnSpPr>
          <p:cNvPr id="21" name="Straight Connector 20">
            <a:extLst>
              <a:ext uri="{FF2B5EF4-FFF2-40B4-BE49-F238E27FC236}">
                <a16:creationId xmlns:a16="http://schemas.microsoft.com/office/drawing/2014/main" id="{4097E259-998B-4FA3-B493-78824AA96E41}"/>
              </a:ext>
            </a:extLst>
          </p:cNvPr>
          <p:cNvCxnSpPr/>
          <p:nvPr/>
        </p:nvCxnSpPr>
        <p:spPr>
          <a:xfrm flipH="1">
            <a:off x="5033116" y="3854300"/>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D9ED7E9-4D29-45B2-8C1A-F8CBF6CEDE70}"/>
              </a:ext>
            </a:extLst>
          </p:cNvPr>
          <p:cNvCxnSpPr/>
          <p:nvPr/>
        </p:nvCxnSpPr>
        <p:spPr>
          <a:xfrm flipH="1">
            <a:off x="3325544" y="4483929"/>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189F1E2-856E-4073-BB16-BAD17DF651F2}"/>
              </a:ext>
            </a:extLst>
          </p:cNvPr>
          <p:cNvGrpSpPr/>
          <p:nvPr/>
        </p:nvGrpSpPr>
        <p:grpSpPr>
          <a:xfrm>
            <a:off x="5774542" y="4509921"/>
            <a:ext cx="230207" cy="470813"/>
            <a:chOff x="4944388" y="3399410"/>
            <a:chExt cx="230207" cy="470813"/>
          </a:xfrm>
        </p:grpSpPr>
        <p:cxnSp>
          <p:nvCxnSpPr>
            <p:cNvPr id="24" name="Straight Connector 23">
              <a:extLst>
                <a:ext uri="{FF2B5EF4-FFF2-40B4-BE49-F238E27FC236}">
                  <a16:creationId xmlns:a16="http://schemas.microsoft.com/office/drawing/2014/main" id="{E2723B99-B981-41BE-846B-393ED101D86C}"/>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B314B98-2364-4C98-8093-0C7FF638BE6C}"/>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67463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07B140-F5C8-44FD-BAF2-10F819FDC7CF}"/>
              </a:ext>
            </a:extLst>
          </p:cNvPr>
          <p:cNvSpPr txBox="1"/>
          <p:nvPr/>
        </p:nvSpPr>
        <p:spPr>
          <a:xfrm>
            <a:off x="1065320" y="870012"/>
            <a:ext cx="1002289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lâu sau, sóc nhận được một lá thư do kiến gửi đến. Thư viết: “Sóc ơi, tớ cũng nhớ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Tun Te-le-gan)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9D462D13-89AF-4782-A88D-3F0212374010}"/>
              </a:ext>
            </a:extLst>
          </p:cNvPr>
          <p:cNvSpPr/>
          <p:nvPr/>
        </p:nvSpPr>
        <p:spPr>
          <a:xfrm>
            <a:off x="4199137" y="58275"/>
            <a:ext cx="3506680" cy="5948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Tớ</a:t>
            </a: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nhớ</a:t>
            </a: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Cloud 6">
            <a:extLst>
              <a:ext uri="{FF2B5EF4-FFF2-40B4-BE49-F238E27FC236}">
                <a16:creationId xmlns:a16="http://schemas.microsoft.com/office/drawing/2014/main" id="{C5321507-B405-44BD-B1AC-6C9BF3ACB6E5}"/>
              </a:ext>
            </a:extLst>
          </p:cNvPr>
          <p:cNvSpPr/>
          <p:nvPr/>
        </p:nvSpPr>
        <p:spPr>
          <a:xfrm>
            <a:off x="8123068" y="0"/>
            <a:ext cx="4190260" cy="94991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gồm</a:t>
            </a: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Rectangle: Rounded Corners 9">
            <a:extLst>
              <a:ext uri="{FF2B5EF4-FFF2-40B4-BE49-F238E27FC236}">
                <a16:creationId xmlns:a16="http://schemas.microsoft.com/office/drawing/2014/main" id="{F7C31979-8DB8-453E-A0B9-ADFE2E144088}"/>
              </a:ext>
            </a:extLst>
          </p:cNvPr>
          <p:cNvSpPr/>
          <p:nvPr/>
        </p:nvSpPr>
        <p:spPr>
          <a:xfrm>
            <a:off x="1065320" y="870012"/>
            <a:ext cx="10440141" cy="1198485"/>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4499DBF3-14AF-4142-9C5E-F94D353FC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59" y="870012"/>
            <a:ext cx="544360" cy="514407"/>
          </a:xfrm>
          <a:prstGeom prst="rect">
            <a:avLst/>
          </a:prstGeom>
        </p:spPr>
      </p:pic>
      <p:sp>
        <p:nvSpPr>
          <p:cNvPr id="12" name="Rectangle: Rounded Corners 11">
            <a:extLst>
              <a:ext uri="{FF2B5EF4-FFF2-40B4-BE49-F238E27FC236}">
                <a16:creationId xmlns:a16="http://schemas.microsoft.com/office/drawing/2014/main" id="{C740339B-8556-4350-9AD0-D534BC0E890E}"/>
              </a:ext>
            </a:extLst>
          </p:cNvPr>
          <p:cNvSpPr/>
          <p:nvPr/>
        </p:nvSpPr>
        <p:spPr>
          <a:xfrm>
            <a:off x="958719" y="2068497"/>
            <a:ext cx="10440141" cy="1360503"/>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3" name="Picture 12">
            <a:extLst>
              <a:ext uri="{FF2B5EF4-FFF2-40B4-BE49-F238E27FC236}">
                <a16:creationId xmlns:a16="http://schemas.microsoft.com/office/drawing/2014/main" id="{F12037A4-7B20-45D7-968B-DBC96329D404}"/>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14359" y="2068497"/>
            <a:ext cx="514406" cy="514406"/>
          </a:xfrm>
          <a:prstGeom prst="rect">
            <a:avLst/>
          </a:prstGeom>
        </p:spPr>
      </p:pic>
      <p:sp>
        <p:nvSpPr>
          <p:cNvPr id="14" name="Rectangle: Rounded Corners 13">
            <a:extLst>
              <a:ext uri="{FF2B5EF4-FFF2-40B4-BE49-F238E27FC236}">
                <a16:creationId xmlns:a16="http://schemas.microsoft.com/office/drawing/2014/main" id="{B79BA589-3A46-4DBD-8BAC-82C8F66609FC}"/>
              </a:ext>
            </a:extLst>
          </p:cNvPr>
          <p:cNvSpPr/>
          <p:nvPr/>
        </p:nvSpPr>
        <p:spPr>
          <a:xfrm>
            <a:off x="1086034" y="3533313"/>
            <a:ext cx="10440141" cy="2454675"/>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7DA81A5F-34C8-4067-9C7D-86189210E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315" y="3602350"/>
            <a:ext cx="510728" cy="510728"/>
          </a:xfrm>
          <a:prstGeom prst="rect">
            <a:avLst/>
          </a:prstGeom>
        </p:spPr>
      </p:pic>
      <p:grpSp>
        <p:nvGrpSpPr>
          <p:cNvPr id="16" name="Group 15">
            <a:extLst>
              <a:ext uri="{FF2B5EF4-FFF2-40B4-BE49-F238E27FC236}">
                <a16:creationId xmlns:a16="http://schemas.microsoft.com/office/drawing/2014/main" id="{780EE06F-5564-4DC9-9F53-977A647FADE7}"/>
              </a:ext>
            </a:extLst>
          </p:cNvPr>
          <p:cNvGrpSpPr/>
          <p:nvPr/>
        </p:nvGrpSpPr>
        <p:grpSpPr>
          <a:xfrm>
            <a:off x="741679" y="6012402"/>
            <a:ext cx="5139883" cy="769441"/>
            <a:chOff x="708943" y="6033135"/>
            <a:chExt cx="5825836" cy="769441"/>
          </a:xfrm>
        </p:grpSpPr>
        <p:sp>
          <p:nvSpPr>
            <p:cNvPr id="17" name="TextBox 16">
              <a:extLst>
                <a:ext uri="{FF2B5EF4-FFF2-40B4-BE49-F238E27FC236}">
                  <a16:creationId xmlns:a16="http://schemas.microsoft.com/office/drawing/2014/main" id="{AFC9574A-7D7E-4D7B-92C4-32B0E209FD19}"/>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8" name="TextBox 17">
              <a:extLst>
                <a:ext uri="{FF2B5EF4-FFF2-40B4-BE49-F238E27FC236}">
                  <a16:creationId xmlns:a16="http://schemas.microsoft.com/office/drawing/2014/main" id="{9F63D417-1397-4D13-92BE-BF76A819E3CD}"/>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Đọc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nối</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tiếp</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đoạn</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0074671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1"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1+#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0"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07B140-F5C8-44FD-BAF2-10F819FDC7CF}"/>
              </a:ext>
            </a:extLst>
          </p:cNvPr>
          <p:cNvSpPr txBox="1"/>
          <p:nvPr/>
        </p:nvSpPr>
        <p:spPr>
          <a:xfrm>
            <a:off x="1065320" y="870012"/>
            <a:ext cx="1002289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lâu sau, sóc nhận được một lá thư do kiến gửi đến. Thư viết: “Sóc ơi, tớ cũng nhớ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Tun Te-le-gan)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9D462D13-89AF-4782-A88D-3F0212374010}"/>
              </a:ext>
            </a:extLst>
          </p:cNvPr>
          <p:cNvSpPr/>
          <p:nvPr/>
        </p:nvSpPr>
        <p:spPr>
          <a:xfrm>
            <a:off x="4199137" y="58275"/>
            <a:ext cx="3506680" cy="5948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Tớ</a:t>
            </a: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nhớ</a:t>
            </a: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4499DBF3-14AF-4142-9C5E-F94D353FC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59" y="870012"/>
            <a:ext cx="544360" cy="514407"/>
          </a:xfrm>
          <a:prstGeom prst="rect">
            <a:avLst/>
          </a:prstGeom>
        </p:spPr>
      </p:pic>
      <p:pic>
        <p:nvPicPr>
          <p:cNvPr id="13" name="Picture 12">
            <a:extLst>
              <a:ext uri="{FF2B5EF4-FFF2-40B4-BE49-F238E27FC236}">
                <a16:creationId xmlns:a16="http://schemas.microsoft.com/office/drawing/2014/main" id="{F12037A4-7B20-45D7-968B-DBC96329D404}"/>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14359" y="2068497"/>
            <a:ext cx="514406" cy="514406"/>
          </a:xfrm>
          <a:prstGeom prst="rect">
            <a:avLst/>
          </a:prstGeom>
        </p:spPr>
      </p:pic>
      <p:pic>
        <p:nvPicPr>
          <p:cNvPr id="15" name="Picture 14">
            <a:extLst>
              <a:ext uri="{FF2B5EF4-FFF2-40B4-BE49-F238E27FC236}">
                <a16:creationId xmlns:a16="http://schemas.microsoft.com/office/drawing/2014/main" id="{7DA81A5F-34C8-4067-9C7D-86189210E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315" y="3602350"/>
            <a:ext cx="510728" cy="510728"/>
          </a:xfrm>
          <a:prstGeom prst="rect">
            <a:avLst/>
          </a:prstGeom>
        </p:spPr>
      </p:pic>
      <p:grpSp>
        <p:nvGrpSpPr>
          <p:cNvPr id="16" name="Group 15">
            <a:extLst>
              <a:ext uri="{FF2B5EF4-FFF2-40B4-BE49-F238E27FC236}">
                <a16:creationId xmlns:a16="http://schemas.microsoft.com/office/drawing/2014/main" id="{780EE06F-5564-4DC9-9F53-977A647FADE7}"/>
              </a:ext>
            </a:extLst>
          </p:cNvPr>
          <p:cNvGrpSpPr/>
          <p:nvPr/>
        </p:nvGrpSpPr>
        <p:grpSpPr>
          <a:xfrm>
            <a:off x="741679" y="6012402"/>
            <a:ext cx="5139883" cy="769441"/>
            <a:chOff x="708943" y="6033135"/>
            <a:chExt cx="5825836" cy="769441"/>
          </a:xfrm>
        </p:grpSpPr>
        <p:sp>
          <p:nvSpPr>
            <p:cNvPr id="17" name="TextBox 16">
              <a:extLst>
                <a:ext uri="{FF2B5EF4-FFF2-40B4-BE49-F238E27FC236}">
                  <a16:creationId xmlns:a16="http://schemas.microsoft.com/office/drawing/2014/main" id="{AFC9574A-7D7E-4D7B-92C4-32B0E209FD19}"/>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8" name="TextBox 17">
              <a:extLst>
                <a:ext uri="{FF2B5EF4-FFF2-40B4-BE49-F238E27FC236}">
                  <a16:creationId xmlns:a16="http://schemas.microsoft.com/office/drawing/2014/main" id="{9F63D417-1397-4D13-92BE-BF76A819E3CD}"/>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theo</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nhóm</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31197412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1548</Words>
  <Application>Microsoft Office PowerPoint</Application>
  <PresentationFormat>Widescreen</PresentationFormat>
  <Paragraphs>74</Paragraphs>
  <Slides>17</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Arial Rounded MT Bold</vt:lpstr>
      <vt:lpstr>Arial-Rounded</vt:lpstr>
      <vt:lpstr>Calibri</vt:lpstr>
      <vt:lpstr>等线</vt:lpstr>
      <vt:lpstr>等线 Light</vt:lpstr>
      <vt:lpstr>Times New Roman</vt:lpstr>
      <vt:lpstr>Wingdings</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Em sẽ nói với bạn thế nào khi - Bạn chuyển đến 1 ngôi trường khác - Tan học, em về trước còn bạn ở lại chờ bố mẹ</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cp:revision>
  <dcterms:created xsi:type="dcterms:W3CDTF">2021-07-29T10:11:41Z</dcterms:created>
  <dcterms:modified xsi:type="dcterms:W3CDTF">2022-11-17T15:10:57Z</dcterms:modified>
</cp:coreProperties>
</file>