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Cambay" panose="020B0604020202020204" charset="0"/>
      <p:regular r:id="rId28"/>
    </p:embeddedFont>
    <p:embeddedFont>
      <p:font typeface="Nunito" pitchFamily="2" charset="0"/>
      <p:regular r:id="rId29"/>
    </p:embeddedFont>
    <p:embeddedFont>
      <p:font typeface="Oswald" panose="02000503000000000000" pitchFamily="2"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03" autoAdjust="0"/>
  </p:normalViewPr>
  <p:slideViewPr>
    <p:cSldViewPr snapToGrid="0">
      <p:cViewPr varScale="1">
        <p:scale>
          <a:sx n="82" d="100"/>
          <a:sy n="82"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GV chiếu để học sinh soát lỗi.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GV chiếu để học sinh soát lỗi.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3"/>
          <p:cNvSpPr txBox="1">
            <a:spLocks noGrp="1"/>
          </p:cNvSpPr>
          <p:nvPr>
            <p:ph type="ctrTitle"/>
          </p:nvPr>
        </p:nvSpPr>
        <p:spPr>
          <a:xfrm flipH="1">
            <a:off x="3910100" y="1164294"/>
            <a:ext cx="4650000" cy="233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5200">
                <a:latin typeface="Oswald" panose="02000503000000000000"/>
                <a:ea typeface="Oswald" panose="02000503000000000000"/>
                <a:cs typeface="Oswald" panose="02000503000000000000"/>
                <a:sym typeface="Oswald" panose="02000503000000000000"/>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23"/>
          <p:cNvSpPr txBox="1">
            <a:spLocks noGrp="1"/>
          </p:cNvSpPr>
          <p:nvPr>
            <p:ph type="subTitle" idx="1"/>
          </p:nvPr>
        </p:nvSpPr>
        <p:spPr>
          <a:xfrm flipH="1">
            <a:off x="3910110" y="3575281"/>
            <a:ext cx="4650000" cy="475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3"/>
          <p:cNvGrpSpPr/>
          <p:nvPr/>
        </p:nvGrpSpPr>
        <p:grpSpPr>
          <a:xfrm rot="737522" flipH="1">
            <a:off x="-460919" y="-554989"/>
            <a:ext cx="3810397" cy="1467037"/>
            <a:chOff x="5546250" y="-194100"/>
            <a:chExt cx="3810300" cy="1467000"/>
          </a:xfrm>
        </p:grpSpPr>
        <p:sp>
          <p:nvSpPr>
            <p:cNvPr id="12" name="Google Shape;12;p23"/>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23"/>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14;p23"/>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 name="Google Shape;15;p23"/>
          <p:cNvGrpSpPr/>
          <p:nvPr/>
        </p:nvGrpSpPr>
        <p:grpSpPr>
          <a:xfrm flipH="1">
            <a:off x="7450757" y="-2077050"/>
            <a:ext cx="2973000" cy="2973000"/>
            <a:chOff x="-4916625" y="1638600"/>
            <a:chExt cx="2973000" cy="2973000"/>
          </a:xfrm>
        </p:grpSpPr>
        <p:sp>
          <p:nvSpPr>
            <p:cNvPr id="16" name="Google Shape;16;p23"/>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 name="Google Shape;17;p23"/>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8"/>
        <p:cNvGrpSpPr/>
        <p:nvPr/>
      </p:nvGrpSpPr>
      <p:grpSpPr>
        <a:xfrm>
          <a:off x="0" y="0"/>
          <a:ext cx="0" cy="0"/>
          <a:chOff x="0" y="0"/>
          <a:chExt cx="0" cy="0"/>
        </a:xfrm>
      </p:grpSpPr>
      <p:grpSp>
        <p:nvGrpSpPr>
          <p:cNvPr id="19" name="Google Shape;19;p24"/>
          <p:cNvGrpSpPr/>
          <p:nvPr/>
        </p:nvGrpSpPr>
        <p:grpSpPr>
          <a:xfrm rot="-737522">
            <a:off x="-2213520" y="-459414"/>
            <a:ext cx="3810397" cy="1467037"/>
            <a:chOff x="5546250" y="-194100"/>
            <a:chExt cx="3810300" cy="1467000"/>
          </a:xfrm>
        </p:grpSpPr>
        <p:sp>
          <p:nvSpPr>
            <p:cNvPr id="20" name="Google Shape;20;p24"/>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 name="Google Shape;21;p24"/>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 name="Google Shape;22;p24"/>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3" name="Google Shape;23;p24"/>
          <p:cNvGrpSpPr/>
          <p:nvPr/>
        </p:nvGrpSpPr>
        <p:grpSpPr>
          <a:xfrm flipH="1">
            <a:off x="8267506" y="-1114779"/>
            <a:ext cx="2358481" cy="2358481"/>
            <a:chOff x="-4916625" y="1638600"/>
            <a:chExt cx="2973000" cy="2973000"/>
          </a:xfrm>
        </p:grpSpPr>
        <p:sp>
          <p:nvSpPr>
            <p:cNvPr id="24" name="Google Shape;24;p24"/>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 name="Google Shape;25;p24"/>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6" name="Google Shape;26;p24"/>
          <p:cNvGrpSpPr/>
          <p:nvPr/>
        </p:nvGrpSpPr>
        <p:grpSpPr>
          <a:xfrm flipH="1">
            <a:off x="-1265344" y="3228704"/>
            <a:ext cx="2230388" cy="1954922"/>
            <a:chOff x="4660609" y="2703650"/>
            <a:chExt cx="2968311" cy="2602053"/>
          </a:xfrm>
        </p:grpSpPr>
        <p:sp>
          <p:nvSpPr>
            <p:cNvPr id="27" name="Google Shape;27;p24"/>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 name="Google Shape;28;p24"/>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 name="Google Shape;29;p24"/>
            <p:cNvSpPr/>
            <p:nvPr/>
          </p:nvSpPr>
          <p:spPr>
            <a:xfrm flipH="1">
              <a:off x="4660609"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 name="Google Shape;30;p24"/>
            <p:cNvSpPr/>
            <p:nvPr/>
          </p:nvSpPr>
          <p:spPr>
            <a:xfrm flipH="1">
              <a:off x="4883059"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31" name="Google Shape;31;p24"/>
          <p:cNvSpPr txBox="1">
            <a:spLocks noGrp="1"/>
          </p:cNvSpPr>
          <p:nvPr>
            <p:ph type="title"/>
          </p:nvPr>
        </p:nvSpPr>
        <p:spPr>
          <a:xfrm>
            <a:off x="1822546" y="15783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2" name="Google Shape;32;p24"/>
          <p:cNvSpPr txBox="1">
            <a:spLocks noGrp="1"/>
          </p:cNvSpPr>
          <p:nvPr>
            <p:ph type="title" idx="2"/>
          </p:nvPr>
        </p:nvSpPr>
        <p:spPr>
          <a:xfrm>
            <a:off x="838237" y="18664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3" name="Google Shape;33;p24"/>
          <p:cNvSpPr txBox="1">
            <a:spLocks noGrp="1"/>
          </p:cNvSpPr>
          <p:nvPr>
            <p:ph type="subTitle" idx="1"/>
          </p:nvPr>
        </p:nvSpPr>
        <p:spPr>
          <a:xfrm>
            <a:off x="1822546" y="2106000"/>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34" name="Google Shape;34;p24"/>
          <p:cNvSpPr txBox="1">
            <a:spLocks noGrp="1"/>
          </p:cNvSpPr>
          <p:nvPr>
            <p:ph type="title" idx="3"/>
          </p:nvPr>
        </p:nvSpPr>
        <p:spPr>
          <a:xfrm>
            <a:off x="5714070" y="15783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5" name="Google Shape;35;p24"/>
          <p:cNvSpPr txBox="1">
            <a:spLocks noGrp="1"/>
          </p:cNvSpPr>
          <p:nvPr>
            <p:ph type="title" idx="4"/>
          </p:nvPr>
        </p:nvSpPr>
        <p:spPr>
          <a:xfrm>
            <a:off x="4729725" y="18664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6" name="Google Shape;36;p24"/>
          <p:cNvSpPr txBox="1">
            <a:spLocks noGrp="1"/>
          </p:cNvSpPr>
          <p:nvPr>
            <p:ph type="subTitle" idx="5"/>
          </p:nvPr>
        </p:nvSpPr>
        <p:spPr>
          <a:xfrm>
            <a:off x="5714070" y="2106000"/>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37" name="Google Shape;37;p24"/>
          <p:cNvSpPr txBox="1">
            <a:spLocks noGrp="1"/>
          </p:cNvSpPr>
          <p:nvPr>
            <p:ph type="title" idx="6"/>
          </p:nvPr>
        </p:nvSpPr>
        <p:spPr>
          <a:xfrm>
            <a:off x="1822546" y="33677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8" name="Google Shape;38;p24"/>
          <p:cNvSpPr txBox="1">
            <a:spLocks noGrp="1"/>
          </p:cNvSpPr>
          <p:nvPr>
            <p:ph type="title" idx="7"/>
          </p:nvPr>
        </p:nvSpPr>
        <p:spPr>
          <a:xfrm>
            <a:off x="838237" y="36649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39" name="Google Shape;39;p24"/>
          <p:cNvSpPr txBox="1">
            <a:spLocks noGrp="1"/>
          </p:cNvSpPr>
          <p:nvPr>
            <p:ph type="subTitle" idx="8"/>
          </p:nvPr>
        </p:nvSpPr>
        <p:spPr>
          <a:xfrm>
            <a:off x="1822546" y="3895425"/>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40" name="Google Shape;40;p24"/>
          <p:cNvSpPr txBox="1">
            <a:spLocks noGrp="1"/>
          </p:cNvSpPr>
          <p:nvPr>
            <p:ph type="title" idx="9"/>
          </p:nvPr>
        </p:nvSpPr>
        <p:spPr>
          <a:xfrm>
            <a:off x="5714070" y="33677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41" name="Google Shape;41;p24"/>
          <p:cNvSpPr txBox="1">
            <a:spLocks noGrp="1"/>
          </p:cNvSpPr>
          <p:nvPr>
            <p:ph type="title" idx="13"/>
          </p:nvPr>
        </p:nvSpPr>
        <p:spPr>
          <a:xfrm>
            <a:off x="4729725" y="36649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a:endParaRPr/>
          </a:p>
        </p:txBody>
      </p:sp>
      <p:sp>
        <p:nvSpPr>
          <p:cNvPr id="42" name="Google Shape;42;p24"/>
          <p:cNvSpPr txBox="1">
            <a:spLocks noGrp="1"/>
          </p:cNvSpPr>
          <p:nvPr>
            <p:ph type="subTitle" idx="14"/>
          </p:nvPr>
        </p:nvSpPr>
        <p:spPr>
          <a:xfrm>
            <a:off x="5714070" y="3895425"/>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43" name="Google Shape;43;p24"/>
          <p:cNvSpPr txBox="1">
            <a:spLocks noGrp="1"/>
          </p:cNvSpPr>
          <p:nvPr>
            <p:ph type="title" idx="15"/>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4"/>
        <p:cNvGrpSpPr/>
        <p:nvPr/>
      </p:nvGrpSpPr>
      <p:grpSpPr>
        <a:xfrm>
          <a:off x="0" y="0"/>
          <a:ext cx="0" cy="0"/>
          <a:chOff x="0" y="0"/>
          <a:chExt cx="0" cy="0"/>
        </a:xfrm>
      </p:grpSpPr>
      <p:grpSp>
        <p:nvGrpSpPr>
          <p:cNvPr id="45" name="Google Shape;45;p25"/>
          <p:cNvGrpSpPr/>
          <p:nvPr/>
        </p:nvGrpSpPr>
        <p:grpSpPr>
          <a:xfrm rot="737522" flipH="1">
            <a:off x="5794681" y="3648661"/>
            <a:ext cx="3810397" cy="1467037"/>
            <a:chOff x="5546250" y="-194100"/>
            <a:chExt cx="3810300" cy="1467000"/>
          </a:xfrm>
        </p:grpSpPr>
        <p:sp>
          <p:nvSpPr>
            <p:cNvPr id="46" name="Google Shape;46;p25"/>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 name="Google Shape;47;p25"/>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 name="Google Shape;48;p25"/>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9" name="Google Shape;49;p25"/>
          <p:cNvSpPr/>
          <p:nvPr/>
        </p:nvSpPr>
        <p:spPr>
          <a:xfrm flipH="1">
            <a:off x="7453810" y="-360155"/>
            <a:ext cx="2015000" cy="2014847"/>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 name="Google Shape;50;p25"/>
          <p:cNvSpPr/>
          <p:nvPr/>
        </p:nvSpPr>
        <p:spPr>
          <a:xfrm flipH="1">
            <a:off x="7546567" y="-293586"/>
            <a:ext cx="1919013" cy="1865077"/>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1" name="Google Shape;51;p25"/>
          <p:cNvGrpSpPr/>
          <p:nvPr/>
        </p:nvGrpSpPr>
        <p:grpSpPr>
          <a:xfrm rot="10800000">
            <a:off x="7128994" y="0"/>
            <a:ext cx="2015006" cy="973274"/>
            <a:chOff x="6775594" y="539410"/>
            <a:chExt cx="2015006" cy="973274"/>
          </a:xfrm>
        </p:grpSpPr>
        <p:sp>
          <p:nvSpPr>
            <p:cNvPr id="52" name="Google Shape;52;p25"/>
            <p:cNvSpPr/>
            <p:nvPr/>
          </p:nvSpPr>
          <p:spPr>
            <a:xfrm flipH="1">
              <a:off x="6775594" y="539410"/>
              <a:ext cx="2015006" cy="970159"/>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 name="Google Shape;53;p25"/>
            <p:cNvSpPr/>
            <p:nvPr/>
          </p:nvSpPr>
          <p:spPr>
            <a:xfrm flipH="1">
              <a:off x="6982558" y="786750"/>
              <a:ext cx="1580213" cy="725934"/>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4" name="Google Shape;54;p25"/>
          <p:cNvGrpSpPr/>
          <p:nvPr/>
        </p:nvGrpSpPr>
        <p:grpSpPr>
          <a:xfrm>
            <a:off x="-547212" y="2985710"/>
            <a:ext cx="2312102" cy="2312102"/>
            <a:chOff x="-4916625" y="1638600"/>
            <a:chExt cx="2973000" cy="2973000"/>
          </a:xfrm>
        </p:grpSpPr>
        <p:sp>
          <p:nvSpPr>
            <p:cNvPr id="55" name="Google Shape;55;p25"/>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 name="Google Shape;56;p25"/>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57" name="Google Shape;57;p25"/>
          <p:cNvSpPr txBox="1">
            <a:spLocks noGrp="1"/>
          </p:cNvSpPr>
          <p:nvPr>
            <p:ph type="title"/>
          </p:nvPr>
        </p:nvSpPr>
        <p:spPr>
          <a:xfrm>
            <a:off x="1833900" y="2985512"/>
            <a:ext cx="54762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solidFill>
                  <a:schemeClr val="accent6"/>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58" name="Google Shape;58;p25"/>
          <p:cNvSpPr txBox="1">
            <a:spLocks noGrp="1"/>
          </p:cNvSpPr>
          <p:nvPr>
            <p:ph type="subTitle" idx="1"/>
          </p:nvPr>
        </p:nvSpPr>
        <p:spPr>
          <a:xfrm>
            <a:off x="1833900" y="1612288"/>
            <a:ext cx="5476200" cy="137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a:endParaRPr/>
          </a:p>
        </p:txBody>
      </p:sp>
      <p:grpSp>
        <p:nvGrpSpPr>
          <p:cNvPr id="59" name="Google Shape;59;p25"/>
          <p:cNvGrpSpPr/>
          <p:nvPr/>
        </p:nvGrpSpPr>
        <p:grpSpPr>
          <a:xfrm>
            <a:off x="502430" y="3949065"/>
            <a:ext cx="2312102" cy="2312102"/>
            <a:chOff x="-4916625" y="1638600"/>
            <a:chExt cx="2973000" cy="2973000"/>
          </a:xfrm>
        </p:grpSpPr>
        <p:sp>
          <p:nvSpPr>
            <p:cNvPr id="60" name="Google Shape;60;p25"/>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1" name="Google Shape;61;p25"/>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flipH="1">
            <a:off x="713100" y="1655375"/>
            <a:ext cx="3858900" cy="718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p26"/>
          <p:cNvSpPr txBox="1">
            <a:spLocks noGrp="1"/>
          </p:cNvSpPr>
          <p:nvPr>
            <p:ph type="subTitle" idx="1"/>
          </p:nvPr>
        </p:nvSpPr>
        <p:spPr>
          <a:xfrm flipH="1">
            <a:off x="713100" y="2445025"/>
            <a:ext cx="3858900" cy="1114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65" name="Google Shape;65;p26"/>
          <p:cNvGrpSpPr/>
          <p:nvPr/>
        </p:nvGrpSpPr>
        <p:grpSpPr>
          <a:xfrm flipH="1">
            <a:off x="6698718" y="3171335"/>
            <a:ext cx="3557512" cy="3265841"/>
            <a:chOff x="-1156750" y="1943625"/>
            <a:chExt cx="3238518" cy="2973000"/>
          </a:xfrm>
        </p:grpSpPr>
        <p:grpSp>
          <p:nvGrpSpPr>
            <p:cNvPr id="66" name="Google Shape;66;p26"/>
            <p:cNvGrpSpPr/>
            <p:nvPr/>
          </p:nvGrpSpPr>
          <p:grpSpPr>
            <a:xfrm>
              <a:off x="-1156750" y="1943625"/>
              <a:ext cx="2973000" cy="2973000"/>
              <a:chOff x="-4916625" y="1638600"/>
              <a:chExt cx="2973000" cy="2973000"/>
            </a:xfrm>
          </p:grpSpPr>
          <p:sp>
            <p:nvSpPr>
              <p:cNvPr id="67" name="Google Shape;67;p26"/>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8" name="Google Shape;68;p26"/>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9" name="Google Shape;69;p26"/>
            <p:cNvGrpSpPr/>
            <p:nvPr/>
          </p:nvGrpSpPr>
          <p:grpSpPr>
            <a:xfrm flipH="1">
              <a:off x="-588256" y="2467800"/>
              <a:ext cx="2670024" cy="1289657"/>
              <a:chOff x="5719422" y="2536068"/>
              <a:chExt cx="1791962" cy="865542"/>
            </a:xfrm>
          </p:grpSpPr>
          <p:sp>
            <p:nvSpPr>
              <p:cNvPr id="70" name="Google Shape;70;p26"/>
              <p:cNvSpPr/>
              <p:nvPr/>
            </p:nvSpPr>
            <p:spPr>
              <a:xfrm flipH="1">
                <a:off x="5719422" y="2536068"/>
                <a:ext cx="1791962" cy="862771"/>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 name="Google Shape;71;p26"/>
              <p:cNvSpPr/>
              <p:nvPr/>
            </p:nvSpPr>
            <p:spPr>
              <a:xfrm flipH="1">
                <a:off x="5903478" y="2756031"/>
                <a:ext cx="1405298" cy="645579"/>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3"/>
        <p:cNvGrpSpPr/>
        <p:nvPr/>
      </p:nvGrpSpPr>
      <p:grpSpPr>
        <a:xfrm>
          <a:off x="0" y="0"/>
          <a:ext cx="0" cy="0"/>
          <a:chOff x="0" y="0"/>
          <a:chExt cx="0" cy="0"/>
        </a:xfrm>
      </p:grpSpPr>
      <p:grpSp>
        <p:nvGrpSpPr>
          <p:cNvPr id="74" name="Google Shape;74;p28"/>
          <p:cNvGrpSpPr/>
          <p:nvPr/>
        </p:nvGrpSpPr>
        <p:grpSpPr>
          <a:xfrm>
            <a:off x="7846406" y="3228704"/>
            <a:ext cx="2336989" cy="1954922"/>
            <a:chOff x="4518740" y="2703650"/>
            <a:chExt cx="3110180" cy="2602053"/>
          </a:xfrm>
        </p:grpSpPr>
        <p:sp>
          <p:nvSpPr>
            <p:cNvPr id="75" name="Google Shape;75;p28"/>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6" name="Google Shape;76;p28"/>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7" name="Google Shape;77;p28"/>
            <p:cNvSpPr/>
            <p:nvPr/>
          </p:nvSpPr>
          <p:spPr>
            <a:xfrm flipH="1">
              <a:off x="4518740"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8" name="Google Shape;78;p28"/>
            <p:cNvSpPr/>
            <p:nvPr/>
          </p:nvSpPr>
          <p:spPr>
            <a:xfrm flipH="1">
              <a:off x="4741190"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79" name="Google Shape;79;p28"/>
          <p:cNvGrpSpPr/>
          <p:nvPr/>
        </p:nvGrpSpPr>
        <p:grpSpPr>
          <a:xfrm flipH="1">
            <a:off x="-817052" y="-189168"/>
            <a:ext cx="1537041" cy="1537041"/>
            <a:chOff x="6550407" y="-1703450"/>
            <a:chExt cx="2973000" cy="2973000"/>
          </a:xfrm>
        </p:grpSpPr>
        <p:grpSp>
          <p:nvGrpSpPr>
            <p:cNvPr id="80" name="Google Shape;80;p28"/>
            <p:cNvGrpSpPr/>
            <p:nvPr/>
          </p:nvGrpSpPr>
          <p:grpSpPr>
            <a:xfrm flipH="1">
              <a:off x="6550407" y="-1703450"/>
              <a:ext cx="2973000" cy="2973000"/>
              <a:chOff x="-4916625" y="1638600"/>
              <a:chExt cx="2973000" cy="2973000"/>
            </a:xfrm>
          </p:grpSpPr>
          <p:sp>
            <p:nvSpPr>
              <p:cNvPr id="81" name="Google Shape;81;p28"/>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2" name="Google Shape;82;p28"/>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83" name="Google Shape;83;p28"/>
            <p:cNvGrpSpPr/>
            <p:nvPr/>
          </p:nvGrpSpPr>
          <p:grpSpPr>
            <a:xfrm rot="1219181" flipH="1">
              <a:off x="7320588" y="-1209321"/>
              <a:ext cx="1432632" cy="1863095"/>
              <a:chOff x="3858200" y="2567325"/>
              <a:chExt cx="1036875" cy="1348425"/>
            </a:xfrm>
          </p:grpSpPr>
          <p:sp>
            <p:nvSpPr>
              <p:cNvPr id="84" name="Google Shape;84;p28"/>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5" name="Google Shape;85;p28"/>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 name="Google Shape;86;p28"/>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7" name="Google Shape;87;p28"/>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 name="Google Shape;88;p28"/>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9" name="Google Shape;89;p28"/>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 name="Google Shape;90;p28"/>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1" name="Google Shape;91;p28"/>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2" name="Google Shape;92;p28"/>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3" name="Google Shape;93;p28"/>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4" name="Google Shape;94;p28"/>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95" name="Google Shape;95;p28"/>
          <p:cNvGrpSpPr/>
          <p:nvPr/>
        </p:nvGrpSpPr>
        <p:grpSpPr>
          <a:xfrm rot="10800000" flipH="1">
            <a:off x="-552799" y="4327859"/>
            <a:ext cx="1265890" cy="1154344"/>
            <a:chOff x="-45950" y="1585175"/>
            <a:chExt cx="816177" cy="744306"/>
          </a:xfrm>
        </p:grpSpPr>
        <p:sp>
          <p:nvSpPr>
            <p:cNvPr id="96" name="Google Shape;96;p28"/>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 name="Google Shape;97;p28"/>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8" name="Google Shape;98;p28"/>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9" name="Google Shape;99;p28"/>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28"/>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p28"/>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 name="Google Shape;102;p28"/>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 name="Google Shape;103;p28"/>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 name="Google Shape;104;p28"/>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5" name="Google Shape;105;p28"/>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6" name="Google Shape;106;p28"/>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7" name="Google Shape;107;p28"/>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8" name="Google Shape;108;p28"/>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9" name="Google Shape;109;p28"/>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0" name="Google Shape;110;p28"/>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1" name="Google Shape;111;p28"/>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2" name="Google Shape;112;p28"/>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3" name="Google Shape;113;p28"/>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4" name="Google Shape;114;p28"/>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5" name="Google Shape;115;p28"/>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6" name="Google Shape;116;p28"/>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7" name="Google Shape;117;p28"/>
          <p:cNvGrpSpPr/>
          <p:nvPr/>
        </p:nvGrpSpPr>
        <p:grpSpPr>
          <a:xfrm flipH="1">
            <a:off x="8808948" y="3003737"/>
            <a:ext cx="686203" cy="578288"/>
            <a:chOff x="484625" y="768825"/>
            <a:chExt cx="564590" cy="475801"/>
          </a:xfrm>
        </p:grpSpPr>
        <p:sp>
          <p:nvSpPr>
            <p:cNvPr id="118" name="Google Shape;118;p28"/>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9" name="Google Shape;119;p28"/>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0" name="Google Shape;120;p28"/>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1" name="Google Shape;121;p28"/>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2" name="Google Shape;122;p28"/>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3" name="Google Shape;123;p28"/>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28"/>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5" name="Google Shape;125;p28"/>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28"/>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28"/>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28"/>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9" name="Google Shape;129;p28"/>
          <p:cNvGrpSpPr/>
          <p:nvPr/>
        </p:nvGrpSpPr>
        <p:grpSpPr>
          <a:xfrm flipH="1">
            <a:off x="-436902" y="2255613"/>
            <a:ext cx="1034114" cy="973079"/>
            <a:chOff x="970225" y="608125"/>
            <a:chExt cx="160375" cy="150900"/>
          </a:xfrm>
        </p:grpSpPr>
        <p:sp>
          <p:nvSpPr>
            <p:cNvPr id="130" name="Google Shape;130;p28"/>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1" name="Google Shape;131;p28"/>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2" name="Google Shape;132;p28"/>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3" name="Google Shape;133;p28"/>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34" name="Google Shape;134;p28"/>
          <p:cNvGrpSpPr/>
          <p:nvPr/>
        </p:nvGrpSpPr>
        <p:grpSpPr>
          <a:xfrm rot="-1356795" flipH="1">
            <a:off x="8704386" y="327557"/>
            <a:ext cx="621032" cy="807634"/>
            <a:chOff x="3858200" y="2567325"/>
            <a:chExt cx="1036875" cy="1348425"/>
          </a:xfrm>
        </p:grpSpPr>
        <p:sp>
          <p:nvSpPr>
            <p:cNvPr id="135" name="Google Shape;135;p28"/>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6" name="Google Shape;136;p28"/>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7" name="Google Shape;137;p28"/>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8" name="Google Shape;138;p28"/>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9" name="Google Shape;139;p28"/>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0" name="Google Shape;140;p28"/>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1" name="Google Shape;141;p28"/>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2" name="Google Shape;142;p28"/>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3" name="Google Shape;143;p28"/>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4" name="Google Shape;144;p28"/>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5" name="Google Shape;145;p28"/>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46"/>
        <p:cNvGrpSpPr/>
        <p:nvPr/>
      </p:nvGrpSpPr>
      <p:grpSpPr>
        <a:xfrm>
          <a:off x="0" y="0"/>
          <a:ext cx="0" cy="0"/>
          <a:chOff x="0" y="0"/>
          <a:chExt cx="0" cy="0"/>
        </a:xfrm>
      </p:grpSpPr>
      <p:grpSp>
        <p:nvGrpSpPr>
          <p:cNvPr id="147" name="Google Shape;147;p29"/>
          <p:cNvGrpSpPr/>
          <p:nvPr/>
        </p:nvGrpSpPr>
        <p:grpSpPr>
          <a:xfrm flipH="1">
            <a:off x="-959313" y="2942240"/>
            <a:ext cx="3745925" cy="2802398"/>
            <a:chOff x="4226998" y="3261450"/>
            <a:chExt cx="3064652" cy="2292725"/>
          </a:xfrm>
        </p:grpSpPr>
        <p:sp>
          <p:nvSpPr>
            <p:cNvPr id="148" name="Google Shape;148;p29"/>
            <p:cNvSpPr/>
            <p:nvPr/>
          </p:nvSpPr>
          <p:spPr>
            <a:xfrm flipH="1">
              <a:off x="4998750" y="32614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 name="Google Shape;149;p29"/>
            <p:cNvSpPr/>
            <p:nvPr/>
          </p:nvSpPr>
          <p:spPr>
            <a:xfrm flipH="1">
              <a:off x="5104300" y="33372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 name="Google Shape;150;p29"/>
            <p:cNvSpPr/>
            <p:nvPr/>
          </p:nvSpPr>
          <p:spPr>
            <a:xfrm flipH="1">
              <a:off x="4226998" y="4005308"/>
              <a:ext cx="2292906" cy="1103959"/>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 name="Google Shape;151;p29"/>
            <p:cNvSpPr/>
            <p:nvPr/>
          </p:nvSpPr>
          <p:spPr>
            <a:xfrm flipH="1">
              <a:off x="4462506" y="4286760"/>
              <a:ext cx="1798149" cy="826051"/>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2" name="Google Shape;152;p29"/>
          <p:cNvGrpSpPr/>
          <p:nvPr/>
        </p:nvGrpSpPr>
        <p:grpSpPr>
          <a:xfrm>
            <a:off x="7104558" y="-672065"/>
            <a:ext cx="2312102" cy="2312102"/>
            <a:chOff x="6550407" y="-1703450"/>
            <a:chExt cx="2973000" cy="2973000"/>
          </a:xfrm>
        </p:grpSpPr>
        <p:grpSp>
          <p:nvGrpSpPr>
            <p:cNvPr id="153" name="Google Shape;153;p29"/>
            <p:cNvGrpSpPr/>
            <p:nvPr/>
          </p:nvGrpSpPr>
          <p:grpSpPr>
            <a:xfrm flipH="1">
              <a:off x="6550407" y="-1703450"/>
              <a:ext cx="2973000" cy="2973000"/>
              <a:chOff x="-4916625" y="1638600"/>
              <a:chExt cx="2973000" cy="2973000"/>
            </a:xfrm>
          </p:grpSpPr>
          <p:sp>
            <p:nvSpPr>
              <p:cNvPr id="154" name="Google Shape;154;p29"/>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5" name="Google Shape;155;p29"/>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6" name="Google Shape;156;p29"/>
            <p:cNvGrpSpPr/>
            <p:nvPr/>
          </p:nvGrpSpPr>
          <p:grpSpPr>
            <a:xfrm rot="1219181" flipH="1">
              <a:off x="7320588" y="-1209321"/>
              <a:ext cx="1432632" cy="1863095"/>
              <a:chOff x="3858200" y="2567325"/>
              <a:chExt cx="1036875" cy="1348425"/>
            </a:xfrm>
          </p:grpSpPr>
          <p:sp>
            <p:nvSpPr>
              <p:cNvPr id="157" name="Google Shape;157;p29"/>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8" name="Google Shape;158;p29"/>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9" name="Google Shape;159;p29"/>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0" name="Google Shape;160;p29"/>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p29"/>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2" name="Google Shape;162;p29"/>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 name="Google Shape;163;p29"/>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4" name="Google Shape;164;p29"/>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5" name="Google Shape;165;p29"/>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6" name="Google Shape;166;p29"/>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7" name="Google Shape;167;p29"/>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68" name="Google Shape;168;p29"/>
          <p:cNvGrpSpPr/>
          <p:nvPr/>
        </p:nvGrpSpPr>
        <p:grpSpPr>
          <a:xfrm rot="-737522">
            <a:off x="-991558" y="-338764"/>
            <a:ext cx="3810397" cy="1467037"/>
            <a:chOff x="5546250" y="-194100"/>
            <a:chExt cx="3810300" cy="1467000"/>
          </a:xfrm>
        </p:grpSpPr>
        <p:sp>
          <p:nvSpPr>
            <p:cNvPr id="169" name="Google Shape;169;p29"/>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p29"/>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1" name="Google Shape;171;p29"/>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2" name="Google Shape;172;p29"/>
          <p:cNvGrpSpPr/>
          <p:nvPr/>
        </p:nvGrpSpPr>
        <p:grpSpPr>
          <a:xfrm>
            <a:off x="8395958" y="3385251"/>
            <a:ext cx="1034114" cy="973079"/>
            <a:chOff x="970225" y="608125"/>
            <a:chExt cx="160375" cy="150900"/>
          </a:xfrm>
        </p:grpSpPr>
        <p:sp>
          <p:nvSpPr>
            <p:cNvPr id="173" name="Google Shape;173;p29"/>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4" name="Google Shape;174;p29"/>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5" name="Google Shape;175;p29"/>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6" name="Google Shape;176;p29"/>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7" name="Google Shape;177;p29"/>
          <p:cNvGrpSpPr/>
          <p:nvPr/>
        </p:nvGrpSpPr>
        <p:grpSpPr>
          <a:xfrm flipH="1">
            <a:off x="2652428" y="-381637"/>
            <a:ext cx="1156523" cy="1054682"/>
            <a:chOff x="-45950" y="1585175"/>
            <a:chExt cx="816177" cy="744306"/>
          </a:xfrm>
        </p:grpSpPr>
        <p:sp>
          <p:nvSpPr>
            <p:cNvPr id="178" name="Google Shape;178;p29"/>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p29"/>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0" name="Google Shape;180;p29"/>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1" name="Google Shape;181;p29"/>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2" name="Google Shape;182;p29"/>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 name="Google Shape;183;p29"/>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4" name="Google Shape;184;p29"/>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5" name="Google Shape;185;p29"/>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6" name="Google Shape;186;p29"/>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7" name="Google Shape;187;p29"/>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8" name="Google Shape;188;p29"/>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9" name="Google Shape;189;p29"/>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9"/>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1" name="Google Shape;191;p29"/>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2" name="Google Shape;192;p29"/>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3" name="Google Shape;193;p29"/>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4" name="Google Shape;194;p29"/>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5" name="Google Shape;195;p29"/>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6" name="Google Shape;196;p29"/>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7" name="Google Shape;197;p29"/>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8" name="Google Shape;198;p29"/>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99" name="Google Shape;199;p29"/>
          <p:cNvGrpSpPr/>
          <p:nvPr/>
        </p:nvGrpSpPr>
        <p:grpSpPr>
          <a:xfrm flipH="1">
            <a:off x="4690596" y="4663396"/>
            <a:ext cx="883865" cy="744866"/>
            <a:chOff x="484625" y="768825"/>
            <a:chExt cx="564590" cy="475801"/>
          </a:xfrm>
        </p:grpSpPr>
        <p:sp>
          <p:nvSpPr>
            <p:cNvPr id="200" name="Google Shape;200;p29"/>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1" name="Google Shape;201;p29"/>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2" name="Google Shape;202;p29"/>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3" name="Google Shape;203;p29"/>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4" name="Google Shape;204;p29"/>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5" name="Google Shape;205;p29"/>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29"/>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7" name="Google Shape;207;p29"/>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8" name="Google Shape;208;p29"/>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9" name="Google Shape;209;p29"/>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0" name="Google Shape;210;p29"/>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11" name="Google Shape;211;p29"/>
          <p:cNvGrpSpPr/>
          <p:nvPr/>
        </p:nvGrpSpPr>
        <p:grpSpPr>
          <a:xfrm rot="-1356795" flipH="1">
            <a:off x="-4389" y="2615920"/>
            <a:ext cx="621032" cy="807634"/>
            <a:chOff x="3858200" y="2567325"/>
            <a:chExt cx="1036875" cy="1348425"/>
          </a:xfrm>
        </p:grpSpPr>
        <p:sp>
          <p:nvSpPr>
            <p:cNvPr id="212" name="Google Shape;212;p29"/>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3" name="Google Shape;213;p29"/>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4" name="Google Shape;214;p29"/>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5" name="Google Shape;215;p29"/>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6" name="Google Shape;216;p29"/>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7" name="Google Shape;217;p29"/>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8" name="Google Shape;218;p29"/>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p29"/>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0" name="Google Shape;220;p29"/>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1" name="Google Shape;221;p29"/>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2" name="Google Shape;222;p29"/>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3500"/>
              <a:buFont typeface="Oswald" panose="02000503000000000000"/>
              <a:buNone/>
              <a:defRPr sz="3500" b="1" i="0" u="none" strike="noStrike" cap="none">
                <a:solidFill>
                  <a:schemeClr val="dk1"/>
                </a:solidFill>
                <a:latin typeface="Oswald" panose="02000503000000000000"/>
                <a:ea typeface="Oswald" panose="02000503000000000000"/>
                <a:cs typeface="Oswald" panose="02000503000000000000"/>
                <a:sym typeface="Oswald" panose="02000503000000000000"/>
              </a:defRPr>
            </a:lvl1pPr>
            <a:lvl2pPr marR="0" lvl="1"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22"/>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15000"/>
              </a:lnSpc>
              <a:spcBef>
                <a:spcPts val="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1pPr>
            <a:lvl2pPr marL="914400" marR="0" lvl="1"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2pPr>
            <a:lvl3pPr marL="1371600" marR="0" lvl="2"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3pPr>
            <a:lvl4pPr marL="1828800" marR="0" lvl="3"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4pPr>
            <a:lvl5pPr marL="2286000" marR="0" lvl="4"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5pPr>
            <a:lvl6pPr marL="2743200" marR="0" lvl="5"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6pPr>
            <a:lvl7pPr marL="3200400" marR="0" lvl="6"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7pPr>
            <a:lvl8pPr marL="3657600" marR="0" lvl="7"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8pPr>
            <a:lvl9pPr marL="4114800" marR="0" lvl="8" indent="-317500" algn="l" rtl="0">
              <a:lnSpc>
                <a:spcPct val="115000"/>
              </a:lnSpc>
              <a:spcBef>
                <a:spcPts val="1600"/>
              </a:spcBef>
              <a:spcAft>
                <a:spcPts val="160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1"/>
          <p:cNvGrpSpPr/>
          <p:nvPr/>
        </p:nvGrpSpPr>
        <p:grpSpPr>
          <a:xfrm flipH="1">
            <a:off x="-1823697" y="1221955"/>
            <a:ext cx="4915395" cy="4052299"/>
            <a:chOff x="4998750" y="3149392"/>
            <a:chExt cx="2916975" cy="2404783"/>
          </a:xfrm>
        </p:grpSpPr>
        <p:sp>
          <p:nvSpPr>
            <p:cNvPr id="228" name="Google Shape;228;p1"/>
            <p:cNvSpPr/>
            <p:nvPr/>
          </p:nvSpPr>
          <p:spPr>
            <a:xfrm flipH="1">
              <a:off x="4998750" y="32614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9" name="Google Shape;229;p1"/>
            <p:cNvSpPr/>
            <p:nvPr/>
          </p:nvSpPr>
          <p:spPr>
            <a:xfrm flipH="1">
              <a:off x="5104300" y="33372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0" name="Google Shape;230;p1"/>
            <p:cNvSpPr/>
            <p:nvPr/>
          </p:nvSpPr>
          <p:spPr>
            <a:xfrm flipH="1">
              <a:off x="5749950" y="3149392"/>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1"/>
            <p:cNvSpPr/>
            <p:nvPr/>
          </p:nvSpPr>
          <p:spPr>
            <a:xfrm flipH="1">
              <a:off x="5972400" y="3415242"/>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232" name="Google Shape;232;p1"/>
          <p:cNvSpPr txBox="1">
            <a:spLocks noGrp="1"/>
          </p:cNvSpPr>
          <p:nvPr>
            <p:ph type="ctrTitle"/>
          </p:nvPr>
        </p:nvSpPr>
        <p:spPr>
          <a:xfrm flipH="1">
            <a:off x="3273372" y="580534"/>
            <a:ext cx="5557859" cy="86321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US" sz="4400">
                <a:latin typeface="Arial" panose="020B0604020202020204"/>
                <a:ea typeface="Arial" panose="020B0604020202020204"/>
                <a:cs typeface="Arial" panose="020B0604020202020204"/>
                <a:sym typeface="Arial" panose="020B0604020202020204"/>
              </a:rPr>
              <a:t>CHÍNH TẢ TUẦN 19</a:t>
            </a:r>
            <a:endParaRPr sz="4400">
              <a:solidFill>
                <a:schemeClr val="lt2"/>
              </a:solidFill>
              <a:latin typeface="Arial" panose="020B0604020202020204"/>
              <a:ea typeface="Arial" panose="020B0604020202020204"/>
              <a:cs typeface="Arial" panose="020B0604020202020204"/>
              <a:sym typeface="Arial" panose="020B0604020202020204"/>
            </a:endParaRPr>
          </a:p>
        </p:txBody>
      </p:sp>
      <p:sp>
        <p:nvSpPr>
          <p:cNvPr id="233" name="Google Shape;233;p1"/>
          <p:cNvSpPr txBox="1"/>
          <p:nvPr/>
        </p:nvSpPr>
        <p:spPr>
          <a:xfrm>
            <a:off x="3091615" y="2067784"/>
            <a:ext cx="6017895" cy="1197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lt2"/>
                </a:solidFill>
                <a:latin typeface="Arial" panose="020B0604020202020204"/>
                <a:ea typeface="Arial" panose="020B0604020202020204"/>
                <a:cs typeface="Arial" panose="020B0604020202020204"/>
                <a:sym typeface="Arial" panose="020B0604020202020204"/>
              </a:rPr>
              <a:t>NHÀ YÊU NƯỚC</a:t>
            </a:r>
            <a:br>
              <a:rPr lang="en-US" sz="3600" b="0" i="0" u="none" strike="noStrike" cap="none">
                <a:solidFill>
                  <a:schemeClr val="lt2"/>
                </a:solidFill>
                <a:latin typeface="Arial" panose="020B0604020202020204"/>
                <a:ea typeface="Arial" panose="020B0604020202020204"/>
                <a:cs typeface="Arial" panose="020B0604020202020204"/>
                <a:sym typeface="Arial" panose="020B0604020202020204"/>
              </a:rPr>
            </a:br>
            <a:r>
              <a:rPr lang="en-US" sz="3600" b="0" i="0" u="none" strike="noStrike" cap="none">
                <a:solidFill>
                  <a:schemeClr val="lt2"/>
                </a:solidFill>
                <a:latin typeface="Arial" panose="020B0604020202020204"/>
                <a:ea typeface="Arial" panose="020B0604020202020204"/>
                <a:cs typeface="Arial" panose="020B0604020202020204"/>
                <a:sym typeface="Arial" panose="020B0604020202020204"/>
              </a:rPr>
              <a:t> NGUYỄN TRUNG TRỰC</a:t>
            </a:r>
          </a:p>
        </p:txBody>
      </p:sp>
      <p:pic>
        <p:nvPicPr>
          <p:cNvPr id="234" name="Google Shape;234;p1"/>
          <p:cNvPicPr preferRelativeResize="0"/>
          <p:nvPr/>
        </p:nvPicPr>
        <p:blipFill rotWithShape="1">
          <a:blip r:embed="rId3"/>
          <a:srcRect l="7795" t="34663" r="15458" b="3790"/>
          <a:stretch>
            <a:fillRect/>
          </a:stretch>
        </p:blipFill>
        <p:spPr>
          <a:xfrm>
            <a:off x="-68243" y="1012139"/>
            <a:ext cx="3863765" cy="41313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0"/>
          <p:cNvSpPr/>
          <p:nvPr/>
        </p:nvSpPr>
        <p:spPr>
          <a:xfrm>
            <a:off x="168909" y="812800"/>
            <a:ext cx="8806181" cy="2763777"/>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40" name="Google Shape;340;p10"/>
          <p:cNvSpPr txBox="1"/>
          <p:nvPr/>
        </p:nvSpPr>
        <p:spPr>
          <a:xfrm>
            <a:off x="2935450" y="0"/>
            <a:ext cx="3130855" cy="728415"/>
          </a:xfrm>
          <a:prstGeom prst="rect">
            <a:avLst/>
          </a:prstGeom>
          <a:noFill/>
          <a:ln>
            <a:noFill/>
          </a:ln>
          <a:effectLst>
            <a:reflection stA="50000" endA="300" endPos="55000" sy="-100000" algn="bl" rotWithShape="0"/>
          </a:effectLst>
        </p:spPr>
        <p:txBody>
          <a:bodyPr spcFirstLastPara="1" wrap="square" lIns="162525" tIns="162525" rIns="162525" bIns="162525" anchor="t" anchorCtr="0">
            <a:no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en-US" sz="36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36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ý:</a:t>
            </a:r>
            <a:endParaRPr sz="36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341" name="Google Shape;341;p10"/>
          <p:cNvSpPr txBox="1"/>
          <p:nvPr/>
        </p:nvSpPr>
        <p:spPr>
          <a:xfrm flipH="1">
            <a:off x="-46675" y="1830392"/>
            <a:ext cx="9237348" cy="728592"/>
          </a:xfrm>
          <a:prstGeom prst="rect">
            <a:avLst/>
          </a:prstGeom>
          <a:noFill/>
          <a:ln>
            <a:noFill/>
          </a:ln>
        </p:spPr>
        <p:txBody>
          <a:bodyPr spcFirstLastPara="1" wrap="square" lIns="162525" tIns="162525" rIns="162525" bIns="162525" anchor="t" anchorCtr="0">
            <a:noAutofit/>
          </a:bodyPr>
          <a:lstStyle/>
          <a:p>
            <a:pPr marL="139700" marR="0" lvl="0" indent="0" algn="l"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hoa</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cái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đầu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ghi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dấu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vị</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trí</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
        <p:nvSpPr>
          <p:cNvPr id="342" name="Google Shape;342;p10"/>
          <p:cNvSpPr txBox="1"/>
          <p:nvPr/>
        </p:nvSpPr>
        <p:spPr>
          <a:xfrm flipH="1">
            <a:off x="-46675" y="984578"/>
            <a:ext cx="7994674" cy="948235"/>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cẩn</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thận</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ngồi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tư</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thế</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
        <p:nvSpPr>
          <p:cNvPr id="343" name="Google Shape;343;p10"/>
          <p:cNvSpPr txBox="1"/>
          <p:nvPr/>
        </p:nvSpPr>
        <p:spPr>
          <a:xfrm flipH="1">
            <a:off x="13333" y="2571750"/>
            <a:ext cx="9144000" cy="858277"/>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Đọc</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lại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để</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kiểm</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tra</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lỗi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500"/>
                                        <p:tgtEl>
                                          <p:spTgt spid="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xEl>
                                              <p:pRg st="0" end="0"/>
                                            </p:txEl>
                                          </p:spTgt>
                                        </p:tgtEl>
                                        <p:attrNameLst>
                                          <p:attrName>style.visibility</p:attrName>
                                        </p:attrNameLst>
                                      </p:cBhvr>
                                      <p:to>
                                        <p:strVal val="visible"/>
                                      </p:to>
                                    </p:set>
                                    <p:animEffect transition="in" filter="fade">
                                      <p:cBhvr>
                                        <p:cTn id="12" dur="500"/>
                                        <p:tgtEl>
                                          <p:spTgt spid="3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1">
                                            <p:txEl>
                                              <p:pRg st="0" end="0"/>
                                            </p:txEl>
                                          </p:spTgt>
                                        </p:tgtEl>
                                        <p:attrNameLst>
                                          <p:attrName>style.visibility</p:attrName>
                                        </p:attrNameLst>
                                      </p:cBhvr>
                                      <p:to>
                                        <p:strVal val="visible"/>
                                      </p:to>
                                    </p:set>
                                    <p:animEffect transition="in" filter="fade">
                                      <p:cBhvr>
                                        <p:cTn id="17" dur="500"/>
                                        <p:tgtEl>
                                          <p:spTgt spid="3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3">
                                            <p:txEl>
                                              <p:pRg st="0" end="0"/>
                                            </p:txEl>
                                          </p:spTgt>
                                        </p:tgtEl>
                                        <p:attrNameLst>
                                          <p:attrName>style.visibility</p:attrName>
                                        </p:attrNameLst>
                                      </p:cBhvr>
                                      <p:to>
                                        <p:strVal val="visible"/>
                                      </p:to>
                                    </p:set>
                                    <p:animEffect transition="in" filter="fade">
                                      <p:cBhvr>
                                        <p:cTn id="22" dur="500"/>
                                        <p:tgtEl>
                                          <p:spTgt spid="3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1"/>
          <p:cNvSpPr txBox="1">
            <a:spLocks noGrp="1"/>
          </p:cNvSpPr>
          <p:nvPr>
            <p:ph type="title"/>
          </p:nvPr>
        </p:nvSpPr>
        <p:spPr>
          <a:xfrm flipH="1">
            <a:off x="168909" y="94600"/>
            <a:ext cx="7863840" cy="718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600"/>
              <a:buNone/>
            </a:pPr>
            <a:r>
              <a:rPr lang="en-US" sz="3200" dirty="0">
                <a:solidFill>
                  <a:srgbClr val="FF0000"/>
                </a:solidFill>
                <a:latin typeface="Calibri" panose="020F0502020204030204"/>
                <a:ea typeface="Calibri" panose="020F0502020204030204"/>
                <a:cs typeface="Calibri" panose="020F0502020204030204"/>
                <a:sym typeface="Calibri" panose="020F0502020204030204"/>
              </a:rPr>
              <a:t>NHÀ YÊU NƯỚC NGUYỄN TRUNG TRỰC</a:t>
            </a:r>
            <a:endParaRPr sz="3200" dirty="0">
              <a:solidFill>
                <a:srgbClr val="FF0000"/>
              </a:solidFill>
              <a:latin typeface="Calibri" panose="020F0502020204030204"/>
              <a:ea typeface="Calibri" panose="020F0502020204030204"/>
              <a:cs typeface="Calibri" panose="020F0502020204030204"/>
              <a:sym typeface="Calibri" panose="020F0502020204030204"/>
            </a:endParaRPr>
          </a:p>
        </p:txBody>
      </p:sp>
      <p:grpSp>
        <p:nvGrpSpPr>
          <p:cNvPr id="349" name="Google Shape;349;p11"/>
          <p:cNvGrpSpPr/>
          <p:nvPr/>
        </p:nvGrpSpPr>
        <p:grpSpPr>
          <a:xfrm>
            <a:off x="168909" y="812800"/>
            <a:ext cx="8806181" cy="4132070"/>
            <a:chOff x="168909" y="812800"/>
            <a:chExt cx="8806181" cy="4132070"/>
          </a:xfrm>
        </p:grpSpPr>
        <p:sp>
          <p:nvSpPr>
            <p:cNvPr id="350" name="Google Shape;350;p11"/>
            <p:cNvSpPr/>
            <p:nvPr/>
          </p:nvSpPr>
          <p:spPr>
            <a:xfrm>
              <a:off x="168909" y="812800"/>
              <a:ext cx="8806181" cy="4132070"/>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51" name="Google Shape;351;p11"/>
            <p:cNvSpPr txBox="1"/>
            <p:nvPr/>
          </p:nvSpPr>
          <p:spPr>
            <a:xfrm>
              <a:off x="307974" y="893676"/>
              <a:ext cx="8528050" cy="39703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        Nguyễn Trung Trực sinh ra trong một gia đình làm nghề chài lưới trên sông Vàm Cỏ. Năm 23 tuổi, ông lãnh đạo cuộc nổi dậy ở phủ Tân An, nay thuộc tỉnh Long An. Đội quân khởi nghĩa do ông chỉ huy đã lập nên nhiều chiến công vang dội khắp vùng Tây Nam Bộ. Bị giặc bắt và đưa ra hành hình, ông khảng khái trả lời viên thống đốc Nam Kì: “Bao giờ người Tây nhổ hết cỏ nước Nam thì mới hết người Nam đánh Tây.”</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49"/>
                                        </p:tgtEl>
                                        <p:attrNameLst>
                                          <p:attrName>style.visibility</p:attrName>
                                        </p:attrNameLst>
                                      </p:cBhvr>
                                      <p:to>
                                        <p:strVal val="visible"/>
                                      </p:to>
                                    </p:set>
                                    <p:anim calcmode="lin" valueType="num">
                                      <p:cBhvr additive="base">
                                        <p:cTn id="12" dur="500"/>
                                        <p:tgtEl>
                                          <p:spTgt spid="349"/>
                                        </p:tgtEl>
                                        <p:attrNameLst>
                                          <p:attrName>ppt_w</p:attrName>
                                        </p:attrNameLst>
                                      </p:cBhvr>
                                      <p:tavLst>
                                        <p:tav tm="0">
                                          <p:val>
                                            <p:fltVal val="0"/>
                                          </p:val>
                                        </p:tav>
                                        <p:tav tm="100000">
                                          <p:val>
                                            <p:strVal val="#ppt_w"/>
                                          </p:val>
                                        </p:tav>
                                      </p:tavLst>
                                    </p:anim>
                                    <p:anim calcmode="lin" valueType="num">
                                      <p:cBhvr additive="base">
                                        <p:cTn id="13" dur="500"/>
                                        <p:tgtEl>
                                          <p:spTgt spid="3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2"/>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7" name="Google Shape;357;p12"/>
          <p:cNvSpPr txBox="1">
            <a:spLocks noGrp="1"/>
          </p:cNvSpPr>
          <p:nvPr>
            <p:ph type="title"/>
          </p:nvPr>
        </p:nvSpPr>
        <p:spPr>
          <a:xfrm>
            <a:off x="1799395" y="2571750"/>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err="1">
                <a:latin typeface="Times New Roman" panose="02020603050405020304" pitchFamily="18" charset="0"/>
                <a:cs typeface="Times New Roman" panose="02020603050405020304" pitchFamily="18" charset="0"/>
              </a:rPr>
              <a:t>Luyện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tập</a:t>
            </a:r>
            <a:endParaRPr sz="6000" dirty="0">
              <a:latin typeface="Times New Roman" panose="02020603050405020304" pitchFamily="18" charset="0"/>
              <a:cs typeface="Times New Roman" panose="02020603050405020304" pitchFamily="18" charset="0"/>
            </a:endParaRPr>
          </a:p>
        </p:txBody>
      </p:sp>
      <p:sp>
        <p:nvSpPr>
          <p:cNvPr id="358" name="Google Shape;358;p12"/>
          <p:cNvSpPr txBox="1">
            <a:spLocks noGrp="1"/>
          </p:cNvSpPr>
          <p:nvPr>
            <p:ph type="subTitle" idx="1"/>
          </p:nvPr>
        </p:nvSpPr>
        <p:spPr>
          <a:xfrm>
            <a:off x="1799395" y="1612288"/>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Hoạt</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động</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2</a:t>
            </a:r>
          </a:p>
        </p:txBody>
      </p:sp>
      <p:grpSp>
        <p:nvGrpSpPr>
          <p:cNvPr id="359" name="Google Shape;359;p12"/>
          <p:cNvGrpSpPr/>
          <p:nvPr/>
        </p:nvGrpSpPr>
        <p:grpSpPr>
          <a:xfrm>
            <a:off x="-547212" y="2985710"/>
            <a:ext cx="2312102" cy="2312102"/>
            <a:chOff x="-4916625" y="1638600"/>
            <a:chExt cx="2973000" cy="2973000"/>
          </a:xfrm>
        </p:grpSpPr>
        <p:sp>
          <p:nvSpPr>
            <p:cNvPr id="360" name="Google Shape;360;p12"/>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1" name="Google Shape;361;p12"/>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3"/>
          <p:cNvSpPr/>
          <p:nvPr/>
        </p:nvSpPr>
        <p:spPr>
          <a:xfrm>
            <a:off x="248920" y="985838"/>
            <a:ext cx="8646160" cy="3114674"/>
          </a:xfrm>
          <a:prstGeom prst="roundRect">
            <a:avLst>
              <a:gd name="adj" fmla="val 11033"/>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67" name="Google Shape;367;p13"/>
          <p:cNvSpPr/>
          <p:nvPr/>
        </p:nvSpPr>
        <p:spPr>
          <a:xfrm>
            <a:off x="203200" y="285750"/>
            <a:ext cx="8737600"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2800" b="1" i="0" u="sng"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2 (Trang 6 VBT TV)</a:t>
            </a:r>
            <a:r>
              <a:rPr lang="en-US" sz="2800" b="1" i="0" u="none"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p>
          <a:p>
            <a:pPr marL="0" marR="0" lvl="0" indent="0" algn="l" rtl="0">
              <a:lnSpc>
                <a:spcPct val="100000"/>
              </a:lnSpc>
              <a:spcBef>
                <a:spcPts val="0"/>
              </a:spcBef>
              <a:spcAft>
                <a:spcPts val="0"/>
              </a:spcAft>
              <a:buNone/>
            </a:pPr>
            <a:endParaRPr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0"/>
              </a:spcBef>
              <a:spcAft>
                <a:spcPts val="0"/>
              </a:spcAft>
              <a:buNone/>
            </a:pP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Tìm</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cái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thích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hợp</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với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mỗi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chỗ</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trống</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để</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hoàn</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chỉnh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thơ</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sau</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b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b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Biết</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rằng</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endParaRPr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1200"/>
              </a:spcBef>
              <a:spcAft>
                <a:spcPts val="0"/>
              </a:spcAft>
              <a:buNone/>
            </a:pP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BB1F00"/>
                </a:solidFill>
                <a:latin typeface="Times New Roman" panose="02020603050405020304" pitchFamily="18" charset="0"/>
                <a:ea typeface="Calibri" panose="020F0502020204030204"/>
                <a:cs typeface="Times New Roman" panose="02020603050405020304" pitchFamily="18" charset="0"/>
                <a:sym typeface="Calibri" panose="020F0502020204030204"/>
              </a:rPr>
              <a:t>r, d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hoặc</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BB1F00"/>
                </a:solidFill>
                <a:latin typeface="Times New Roman" panose="02020603050405020304" pitchFamily="18" charset="0"/>
                <a:ea typeface="Calibri" panose="020F0502020204030204"/>
                <a:cs typeface="Times New Roman" panose="02020603050405020304" pitchFamily="18" charset="0"/>
                <a:sym typeface="Calibri" panose="020F0502020204030204"/>
              </a:rPr>
              <a:t>gi</a:t>
            </a:r>
            <a:endParaRPr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1200"/>
              </a:spcBef>
              <a:spcAft>
                <a:spcPts val="0"/>
              </a:spcAft>
              <a:buNone/>
            </a:pP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3300B8"/>
                </a:solidFill>
                <a:latin typeface="Times New Roman" panose="02020603050405020304" pitchFamily="18" charset="0"/>
                <a:ea typeface="Calibri" panose="020F0502020204030204"/>
                <a:cs typeface="Times New Roman" panose="02020603050405020304" pitchFamily="18" charset="0"/>
                <a:sym typeface="Calibri" panose="020F0502020204030204"/>
              </a:rPr>
              <a:t>o</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hoặc</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3300B8"/>
                </a:solidFill>
                <a:latin typeface="Times New Roman" panose="02020603050405020304" pitchFamily="18" charset="0"/>
                <a:ea typeface="Calibri" panose="020F0502020204030204"/>
                <a:cs typeface="Times New Roman" panose="02020603050405020304" pitchFamily="18" charset="0"/>
                <a:sym typeface="Calibri" panose="020F0502020204030204"/>
              </a:rPr>
              <a:t>ô</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thêm</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dấu</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thanh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thích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hợp</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p>
        </p:txBody>
      </p:sp>
      <p:sp>
        <p:nvSpPr>
          <p:cNvPr id="368" name="Google Shape;368;p13"/>
          <p:cNvSpPr txBox="1"/>
          <p:nvPr/>
        </p:nvSpPr>
        <p:spPr>
          <a:xfrm>
            <a:off x="504664" y="2566113"/>
            <a:ext cx="359091" cy="4320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panose="020B0604020202020204"/>
                <a:ea typeface="Arial" panose="020B0604020202020204"/>
                <a:cs typeface="Arial" panose="020B0604020202020204"/>
                <a:sym typeface="Arial" panose="020B0604020202020204"/>
              </a:rPr>
              <a:t>1</a:t>
            </a:r>
          </a:p>
        </p:txBody>
      </p:sp>
      <p:sp>
        <p:nvSpPr>
          <p:cNvPr id="369" name="Google Shape;369;p13"/>
          <p:cNvSpPr txBox="1"/>
          <p:nvPr/>
        </p:nvSpPr>
        <p:spPr>
          <a:xfrm>
            <a:off x="504664" y="3194842"/>
            <a:ext cx="359091" cy="432000"/>
          </a:xfrm>
          <a:prstGeom prst="rect">
            <a:avLst/>
          </a:prstGeom>
          <a:solidFill>
            <a:srgbClr val="C3D7E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4"/>
          <p:cNvSpPr/>
          <p:nvPr/>
        </p:nvSpPr>
        <p:spPr>
          <a:xfrm>
            <a:off x="212220" y="100013"/>
            <a:ext cx="8738739" cy="4943475"/>
          </a:xfrm>
          <a:prstGeom prst="roundRect">
            <a:avLst>
              <a:gd name="adj" fmla="val 9499"/>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75" name="Google Shape;375;p14"/>
          <p:cNvSpPr txBox="1"/>
          <p:nvPr/>
        </p:nvSpPr>
        <p:spPr>
          <a:xfrm>
            <a:off x="427500" y="731243"/>
            <a:ext cx="9338179" cy="4727454"/>
          </a:xfrm>
          <a:prstGeom prst="rect">
            <a:avLst/>
          </a:prstGeom>
          <a:noFill/>
          <a:ln>
            <a:noFill/>
          </a:ln>
        </p:spPr>
        <p:txBody>
          <a:bodyPr spcFirstLastPara="1" wrap="square" lIns="91425" tIns="45700" rIns="91425" bIns="45700" anchor="b" anchorCtr="0">
            <a:noAutofit/>
          </a:bodyPr>
          <a:lstStyle/>
          <a:p>
            <a:pPr marL="0" marR="0" lvl="0" indent="0" algn="l" rtl="0">
              <a:lnSpc>
                <a:spcPct val="114000"/>
              </a:lnSpc>
              <a:spcBef>
                <a:spcPts val="0"/>
              </a:spcBef>
              <a:spcAft>
                <a:spcPts val="0"/>
              </a:spcAft>
              <a:buClr>
                <a:srgbClr val="000000"/>
              </a:buClr>
              <a:buSzPts val="2800"/>
              <a:buFont typeface="Arial" panose="020B0604020202020204"/>
              <a:buNone/>
            </a:pP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Tháng</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giêng</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của</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bé</a:t>
            </a:r>
            <a:br>
              <a:rPr lang="en-US" sz="2800" b="1" i="0" u="none" strike="noStrike" cap="none" dirty="0">
                <a:solidFill>
                  <a:srgbClr val="990000"/>
                </a:solidFill>
                <a:sym typeface="Arial" panose="020B0604020202020204"/>
              </a:rPr>
            </a:br>
            <a:r>
              <a:rPr lang="en-US" sz="2800" b="1" i="0" u="none" strike="noStrike" cap="none" dirty="0">
                <a:solidFill>
                  <a:srgbClr val="990000"/>
                </a:solidFill>
                <a:sym typeface="Arial" panose="020B0604020202020204"/>
              </a:rPr>
              <a:t>	</a:t>
            </a:r>
            <a:r>
              <a:rPr lang="en-US" sz="2800" b="1" i="0" u="none" strike="noStrike" cap="none" dirty="0" err="1">
                <a:solidFill>
                  <a:srgbClr val="1E1B1E"/>
                </a:solidFill>
                <a:sym typeface="Arial" panose="020B0604020202020204"/>
              </a:rPr>
              <a:t>Đồng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làng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vương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chút</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heo</a:t>
            </a:r>
            <a:r>
              <a:rPr lang="en-US" sz="2800" b="1" i="0" u="none" strike="noStrike" cap="none" dirty="0">
                <a:solidFill>
                  <a:srgbClr val="1E1B1E"/>
                </a:solidFill>
                <a:sym typeface="Arial" panose="020B0604020202020204"/>
              </a:rPr>
              <a:t> may</a:t>
            </a:r>
            <a:br>
              <a:rPr lang="en-US" sz="2800" b="1" i="0" u="none" strike="noStrike" cap="none" dirty="0">
                <a:solidFill>
                  <a:srgbClr val="1E1B1E"/>
                </a:solidFill>
                <a:sym typeface="Arial" panose="020B0604020202020204"/>
              </a:rPr>
            </a:br>
            <a:r>
              <a:rPr lang="en-US" sz="2800" b="1" i="0" u="none" strike="noStrike" cap="none" dirty="0" err="1">
                <a:solidFill>
                  <a:srgbClr val="1E1B1E"/>
                </a:solidFill>
                <a:sym typeface="Arial" panose="020B0604020202020204"/>
              </a:rPr>
              <a:t>Mầm</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cây</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tỉnh</a:t>
            </a:r>
            <a:r>
              <a:rPr lang="en-US" sz="2800" b="1" i="0" u="none" strike="noStrike" cap="none" dirty="0">
                <a:solidFill>
                  <a:srgbClr val="0000FF"/>
                </a:solidFill>
                <a:sym typeface="Arial" panose="020B0604020202020204"/>
              </a:rPr>
              <a:t> </a:t>
            </a:r>
            <a:r>
              <a:rPr lang="en-US" sz="2800" b="1" i="0" u="none" strike="noStrike" cap="none" dirty="0" err="1">
                <a:solidFill>
                  <a:srgbClr val="FF0000"/>
                </a:solidFill>
                <a:sym typeface="Arial" panose="020B0604020202020204"/>
              </a:rPr>
              <a:t>gi</a:t>
            </a:r>
            <a:r>
              <a:rPr lang="en-US" sz="2800" b="1" i="0" u="none" strike="noStrike" cap="none" dirty="0" err="1">
                <a:solidFill>
                  <a:schemeClr val="accent5"/>
                </a:solidFill>
                <a:sym typeface="Arial" panose="020B0604020202020204"/>
              </a:rPr>
              <a:t>ấc</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vườn</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đầy</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tiếng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chim</a:t>
            </a:r>
            <a:br>
              <a:rPr lang="en-US" sz="2800" b="1" i="0" u="none" strike="noStrike" cap="none" dirty="0">
                <a:solidFill>
                  <a:schemeClr val="accent5"/>
                </a:solidFill>
                <a:sym typeface="Arial" panose="020B0604020202020204"/>
              </a:rPr>
            </a:b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Hạt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mưa</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mải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miết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a:t>
            </a:r>
            <a:r>
              <a:rPr lang="en-US" sz="2800" b="1" i="0" u="none" strike="noStrike" cap="none" dirty="0" err="1">
                <a:solidFill>
                  <a:srgbClr val="3300B8"/>
                </a:solidFill>
                <a:sym typeface="Arial" panose="020B0604020202020204"/>
              </a:rPr>
              <a:t>ố</a:t>
            </a:r>
            <a:r>
              <a:rPr lang="en-US" sz="2800" b="1" i="0" u="none" strike="noStrike" cap="none" dirty="0" err="1">
                <a:solidFill>
                  <a:schemeClr val="accent5"/>
                </a:solidFill>
                <a:sym typeface="Arial" panose="020B0604020202020204"/>
              </a:rPr>
              <a:t>n</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tìm</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Cây</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đào</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trước</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cửa</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lim</a:t>
            </a:r>
            <a:r>
              <a:rPr lang="en-US" sz="2800" b="1" i="0" u="none" strike="noStrike" cap="none" dirty="0">
                <a:solidFill>
                  <a:schemeClr val="accent5"/>
                </a:solidFill>
                <a:sym typeface="Arial" panose="020B0604020202020204"/>
              </a:rPr>
              <a:t> </a:t>
            </a:r>
            <a:r>
              <a:rPr lang="en-US" sz="2800" b="1" i="0" u="none" strike="noStrike" cap="none" dirty="0">
                <a:solidFill>
                  <a:srgbClr val="FF0000"/>
                </a:solidFill>
                <a:sym typeface="Arial" panose="020B0604020202020204"/>
              </a:rPr>
              <a:t>d</a:t>
            </a:r>
            <a:r>
              <a:rPr lang="en-US" sz="2800" b="1" i="0" u="none" strike="noStrike" cap="none" dirty="0">
                <a:solidFill>
                  <a:schemeClr val="accent5"/>
                </a:solidFill>
                <a:sym typeface="Arial" panose="020B0604020202020204"/>
              </a:rPr>
              <a:t>im</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mắt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cười</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Quất</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g</a:t>
            </a:r>
            <a:r>
              <a:rPr lang="en-US" sz="2800" b="1" i="0" u="none" strike="noStrike" cap="none" dirty="0" err="1">
                <a:solidFill>
                  <a:srgbClr val="3300B8"/>
                </a:solidFill>
                <a:sym typeface="Arial" panose="020B0604020202020204"/>
              </a:rPr>
              <a:t>o</a:t>
            </a:r>
            <a:r>
              <a:rPr lang="en-US" sz="2800" b="1" i="0" u="none" strike="noStrike" cap="none" dirty="0" err="1">
                <a:solidFill>
                  <a:schemeClr val="accent5"/>
                </a:solidFill>
                <a:sym typeface="Arial" panose="020B0604020202020204"/>
              </a:rPr>
              <a:t>m</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từng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hạt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nắng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rơi</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Làm</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thành</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quả</a:t>
            </a:r>
            <a:r>
              <a:rPr lang="en-US" sz="2800" b="1" i="0" u="none" strike="noStrike" cap="none" dirty="0">
                <a:solidFill>
                  <a:schemeClr val="accent5"/>
                </a:solidFill>
                <a:sym typeface="Arial" panose="020B0604020202020204"/>
              </a:rPr>
              <a:t> - </a:t>
            </a:r>
            <a:r>
              <a:rPr lang="en-US" sz="2800" b="1" i="0" u="none" strike="noStrike" cap="none" dirty="0" err="1">
                <a:solidFill>
                  <a:schemeClr val="accent5"/>
                </a:solidFill>
                <a:sym typeface="Arial" panose="020B0604020202020204"/>
              </a:rPr>
              <a:t>những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mặt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trời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vàng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mơ</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Tháng</a:t>
            </a:r>
            <a:r>
              <a:rPr lang="en-US" sz="2800" b="1" i="0" u="none" strike="noStrike" cap="none" dirty="0">
                <a:solidFill>
                  <a:srgbClr val="0000FF"/>
                </a:solidFill>
                <a:sym typeface="Arial" panose="020B0604020202020204"/>
              </a:rPr>
              <a:t> </a:t>
            </a:r>
            <a:r>
              <a:rPr lang="en-US" sz="2800" b="1" i="0" u="none" strike="noStrike" cap="none" dirty="0" err="1">
                <a:solidFill>
                  <a:srgbClr val="FF0000"/>
                </a:solidFill>
                <a:sym typeface="Arial" panose="020B0604020202020204"/>
              </a:rPr>
              <a:t>gi</a:t>
            </a:r>
            <a:r>
              <a:rPr lang="en-US" sz="2800" b="1" i="0" u="none" strike="noStrike" cap="none" dirty="0" err="1">
                <a:solidFill>
                  <a:schemeClr val="accent5"/>
                </a:solidFill>
                <a:sym typeface="Arial" panose="020B0604020202020204"/>
              </a:rPr>
              <a:t>êng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đến</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tự</a:t>
            </a:r>
            <a:r>
              <a:rPr lang="en-US" sz="2800" b="1" i="0" u="none" strike="noStrike" cap="none" dirty="0">
                <a:solidFill>
                  <a:schemeClr val="accent5"/>
                </a:solidFill>
                <a:sym typeface="Arial" panose="020B0604020202020204"/>
              </a:rPr>
              <a:t> bao </a:t>
            </a:r>
            <a:r>
              <a:rPr lang="en-US" sz="2800" b="1" i="0" u="none" strike="noStrike" cap="none" dirty="0" err="1">
                <a:solidFill>
                  <a:schemeClr val="accent5"/>
                </a:solidFill>
                <a:sym typeface="Arial" panose="020B0604020202020204"/>
              </a:rPr>
              <a:t>giờ</a:t>
            </a:r>
            <a:r>
              <a:rPr lang="en-US" sz="2800" b="1" i="0" u="none" strike="noStrike" cap="none" dirty="0">
                <a:solidFill>
                  <a:schemeClr val="accent5"/>
                </a:solidFill>
                <a:sym typeface="Arial" panose="020B0604020202020204"/>
              </a:rPr>
              <a:t>?</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Đất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trời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viết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tiếp</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bài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thơ</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ng</a:t>
            </a:r>
            <a:r>
              <a:rPr lang="en-US" sz="2800" b="1" i="0" u="none" strike="noStrike" cap="none" dirty="0" err="1">
                <a:solidFill>
                  <a:srgbClr val="3300B8"/>
                </a:solidFill>
                <a:sym typeface="Arial" panose="020B0604020202020204"/>
              </a:rPr>
              <a:t>ọ</a:t>
            </a:r>
            <a:r>
              <a:rPr lang="en-US" sz="2800" b="1" i="0" u="none" strike="noStrike" cap="none" dirty="0" err="1">
                <a:solidFill>
                  <a:schemeClr val="accent5"/>
                </a:solidFill>
                <a:sym typeface="Arial" panose="020B0604020202020204"/>
              </a:rPr>
              <a:t>t</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ngào</a:t>
            </a:r>
            <a:r>
              <a:rPr lang="en-US" sz="2800" b="1" i="0" u="none" strike="noStrike" cap="none" dirty="0">
                <a:solidFill>
                  <a:schemeClr val="accent5"/>
                </a:solidFill>
                <a:sym typeface="Arial" panose="020B0604020202020204"/>
              </a:rPr>
              <a:t>.</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400" b="1" i="1" u="none" strike="noStrike" cap="none" dirty="0">
                <a:solidFill>
                  <a:schemeClr val="accent5"/>
                </a:solidFill>
                <a:sym typeface="Arial" panose="020B0604020202020204"/>
              </a:rPr>
              <a:t>Theo </a:t>
            </a:r>
            <a:r>
              <a:rPr lang="en-US" sz="2400" b="1" i="0" u="none" strike="noStrike" cap="none" dirty="0" err="1">
                <a:solidFill>
                  <a:srgbClr val="3300B8"/>
                </a:solidFill>
                <a:sym typeface="Arial" panose="020B0604020202020204"/>
              </a:rPr>
              <a:t>Đỗ</a:t>
            </a:r>
            <a:r>
              <a:rPr lang="en-US" sz="2400" b="1" i="0" u="none" strike="noStrike" cap="none" dirty="0">
                <a:solidFill>
                  <a:srgbClr val="3300B8"/>
                </a:solidFill>
                <a:sym typeface="Arial" panose="020B0604020202020204"/>
              </a:rPr>
              <a:t> Quang </a:t>
            </a:r>
            <a:r>
              <a:rPr lang="en-US" sz="2400" b="1" i="0" u="none" strike="noStrike" cap="none" dirty="0" err="1">
                <a:solidFill>
                  <a:srgbClr val="3300B8"/>
                </a:solidFill>
                <a:sym typeface="Arial" panose="020B0604020202020204"/>
              </a:rPr>
              <a:t>Huỳnh</a:t>
            </a:r>
            <a:br>
              <a:rPr lang="en-US" sz="2400" b="1" i="0" u="none" strike="noStrike" cap="none" dirty="0">
                <a:solidFill>
                  <a:srgbClr val="002060"/>
                </a:solidFill>
                <a:sym typeface="Arial" panose="020B0604020202020204"/>
              </a:rPr>
            </a:br>
            <a:endParaRPr sz="2400" b="1" i="0" u="none" strike="noStrike" cap="none" dirty="0">
              <a:solidFill>
                <a:srgbClr val="002060"/>
              </a:solidFill>
              <a:sym typeface="Arial" panose="020B0604020202020204"/>
            </a:endParaRPr>
          </a:p>
        </p:txBody>
      </p:sp>
      <p:grpSp>
        <p:nvGrpSpPr>
          <p:cNvPr id="376" name="Google Shape;376;p14"/>
          <p:cNvGrpSpPr/>
          <p:nvPr/>
        </p:nvGrpSpPr>
        <p:grpSpPr>
          <a:xfrm>
            <a:off x="4716418" y="1528387"/>
            <a:ext cx="385042" cy="523220"/>
            <a:chOff x="743553" y="1394732"/>
            <a:chExt cx="541778" cy="523220"/>
          </a:xfrm>
        </p:grpSpPr>
        <p:sp>
          <p:nvSpPr>
            <p:cNvPr id="377" name="Google Shape;377;p14"/>
            <p:cNvSpPr/>
            <p:nvPr/>
          </p:nvSpPr>
          <p:spPr>
            <a:xfrm>
              <a:off x="862479" y="1457985"/>
              <a:ext cx="303925" cy="401444"/>
            </a:xfrm>
            <a:prstGeom prst="rect">
              <a:avLst/>
            </a:prstGeom>
            <a:solidFill>
              <a:srgbClr val="C3D7E4"/>
            </a:solidFill>
            <a:ln w="25400" cap="flat" cmpd="sng">
              <a:solidFill>
                <a:srgbClr val="C3D7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78" name="Google Shape;378;p14"/>
            <p:cNvSpPr txBox="1"/>
            <p:nvPr/>
          </p:nvSpPr>
          <p:spPr>
            <a:xfrm>
              <a:off x="743553" y="1394732"/>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grpSp>
      <p:grpSp>
        <p:nvGrpSpPr>
          <p:cNvPr id="379" name="Google Shape;379;p14"/>
          <p:cNvGrpSpPr/>
          <p:nvPr/>
        </p:nvGrpSpPr>
        <p:grpSpPr>
          <a:xfrm>
            <a:off x="2810889" y="1131594"/>
            <a:ext cx="385042" cy="523220"/>
            <a:chOff x="3138294" y="1433375"/>
            <a:chExt cx="392926" cy="523220"/>
          </a:xfrm>
        </p:grpSpPr>
        <p:sp>
          <p:nvSpPr>
            <p:cNvPr id="380" name="Google Shape;380;p14"/>
            <p:cNvSpPr/>
            <p:nvPr/>
          </p:nvSpPr>
          <p:spPr>
            <a:xfrm>
              <a:off x="3144644" y="1494263"/>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81" name="Google Shape;381;p14"/>
            <p:cNvSpPr txBox="1"/>
            <p:nvPr/>
          </p:nvSpPr>
          <p:spPr>
            <a:xfrm>
              <a:off x="3138294" y="1433375"/>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FF0000"/>
                  </a:solidFill>
                  <a:latin typeface="Arial" panose="020B0604020202020204"/>
                  <a:ea typeface="Arial" panose="020B0604020202020204"/>
                  <a:cs typeface="Arial" panose="020B0604020202020204"/>
                  <a:sym typeface="Arial" panose="020B0604020202020204"/>
                </a:rPr>
                <a:t>1</a:t>
              </a:r>
            </a:p>
          </p:txBody>
        </p:sp>
      </p:grpSp>
      <p:grpSp>
        <p:nvGrpSpPr>
          <p:cNvPr id="382" name="Google Shape;382;p14"/>
          <p:cNvGrpSpPr/>
          <p:nvPr/>
        </p:nvGrpSpPr>
        <p:grpSpPr>
          <a:xfrm>
            <a:off x="4355819" y="2051709"/>
            <a:ext cx="330864" cy="523220"/>
            <a:chOff x="1008882" y="1433375"/>
            <a:chExt cx="451408" cy="523220"/>
          </a:xfrm>
        </p:grpSpPr>
        <p:sp>
          <p:nvSpPr>
            <p:cNvPr id="383" name="Google Shape;383;p14"/>
            <p:cNvSpPr/>
            <p:nvPr/>
          </p:nvSpPr>
          <p:spPr>
            <a:xfrm>
              <a:off x="1073714" y="1494263"/>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84" name="Google Shape;384;p14"/>
            <p:cNvSpPr txBox="1"/>
            <p:nvPr/>
          </p:nvSpPr>
          <p:spPr>
            <a:xfrm>
              <a:off x="1008882" y="1433375"/>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panose="020B0604020202020204"/>
                  <a:ea typeface="Arial" panose="020B0604020202020204"/>
                  <a:cs typeface="Arial" panose="020B0604020202020204"/>
                  <a:sym typeface="Arial" panose="020B0604020202020204"/>
                </a:rPr>
                <a:t>1</a:t>
              </a:r>
            </a:p>
          </p:txBody>
        </p:sp>
      </p:grpSp>
      <p:grpSp>
        <p:nvGrpSpPr>
          <p:cNvPr id="385" name="Google Shape;385;p14"/>
          <p:cNvGrpSpPr/>
          <p:nvPr/>
        </p:nvGrpSpPr>
        <p:grpSpPr>
          <a:xfrm>
            <a:off x="2484156" y="2571513"/>
            <a:ext cx="385042" cy="523220"/>
            <a:chOff x="3067043" y="1427604"/>
            <a:chExt cx="541778" cy="523220"/>
          </a:xfrm>
        </p:grpSpPr>
        <p:sp>
          <p:nvSpPr>
            <p:cNvPr id="386" name="Google Shape;386;p14"/>
            <p:cNvSpPr/>
            <p:nvPr/>
          </p:nvSpPr>
          <p:spPr>
            <a:xfrm>
              <a:off x="3144644" y="1494263"/>
              <a:ext cx="386576" cy="401444"/>
            </a:xfrm>
            <a:prstGeom prst="rect">
              <a:avLst/>
            </a:prstGeom>
            <a:solidFill>
              <a:srgbClr val="C3D7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87" name="Google Shape;387;p14"/>
            <p:cNvSpPr txBox="1"/>
            <p:nvPr/>
          </p:nvSpPr>
          <p:spPr>
            <a:xfrm>
              <a:off x="3067043" y="1427604"/>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grpSp>
      <p:grpSp>
        <p:nvGrpSpPr>
          <p:cNvPr id="388" name="Google Shape;388;p14"/>
          <p:cNvGrpSpPr/>
          <p:nvPr/>
        </p:nvGrpSpPr>
        <p:grpSpPr>
          <a:xfrm>
            <a:off x="2556212" y="3550176"/>
            <a:ext cx="385042" cy="523220"/>
            <a:chOff x="1295533" y="1628161"/>
            <a:chExt cx="392926" cy="523220"/>
          </a:xfrm>
        </p:grpSpPr>
        <p:sp>
          <p:nvSpPr>
            <p:cNvPr id="389" name="Google Shape;389;p14"/>
            <p:cNvSpPr/>
            <p:nvPr/>
          </p:nvSpPr>
          <p:spPr>
            <a:xfrm>
              <a:off x="1295533" y="1694985"/>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390" name="Google Shape;390;p14"/>
            <p:cNvSpPr txBox="1"/>
            <p:nvPr/>
          </p:nvSpPr>
          <p:spPr>
            <a:xfrm>
              <a:off x="1295533" y="1628161"/>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Arial" panose="020B0604020202020204"/>
                  <a:ea typeface="Arial" panose="020B0604020202020204"/>
                  <a:cs typeface="Arial" panose="020B0604020202020204"/>
                  <a:sym typeface="Arial" panose="020B0604020202020204"/>
                </a:rPr>
                <a:t>1</a:t>
              </a:r>
            </a:p>
          </p:txBody>
        </p:sp>
      </p:grpSp>
      <p:grpSp>
        <p:nvGrpSpPr>
          <p:cNvPr id="391" name="Google Shape;391;p14"/>
          <p:cNvGrpSpPr/>
          <p:nvPr/>
        </p:nvGrpSpPr>
        <p:grpSpPr>
          <a:xfrm>
            <a:off x="5004602" y="4073445"/>
            <a:ext cx="385042" cy="523220"/>
            <a:chOff x="3067043" y="1433375"/>
            <a:chExt cx="541778" cy="523220"/>
          </a:xfrm>
        </p:grpSpPr>
        <p:sp>
          <p:nvSpPr>
            <p:cNvPr id="392" name="Google Shape;392;p14"/>
            <p:cNvSpPr/>
            <p:nvPr/>
          </p:nvSpPr>
          <p:spPr>
            <a:xfrm>
              <a:off x="3144644" y="1494263"/>
              <a:ext cx="386576" cy="401444"/>
            </a:xfrm>
            <a:prstGeom prst="rect">
              <a:avLst/>
            </a:prstGeom>
            <a:solidFill>
              <a:srgbClr val="C3D7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93" name="Google Shape;393;p14"/>
            <p:cNvSpPr txBox="1"/>
            <p:nvPr/>
          </p:nvSpPr>
          <p:spPr>
            <a:xfrm>
              <a:off x="3067043" y="1433375"/>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2</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79"/>
                                        </p:tgtEl>
                                      </p:cBhvr>
                                    </p:animEffect>
                                    <p:set>
                                      <p:cBhvr>
                                        <p:cTn id="7" dur="1" fill="hold">
                                          <p:stCondLst>
                                            <p:cond delay="500"/>
                                          </p:stCondLst>
                                        </p:cTn>
                                        <p:tgtEl>
                                          <p:spTgt spid="37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76"/>
                                        </p:tgtEl>
                                      </p:cBhvr>
                                    </p:animEffect>
                                    <p:set>
                                      <p:cBhvr>
                                        <p:cTn id="12" dur="1" fill="hold">
                                          <p:stCondLst>
                                            <p:cond delay="500"/>
                                          </p:stCondLst>
                                        </p:cTn>
                                        <p:tgtEl>
                                          <p:spTgt spid="3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82"/>
                                        </p:tgtEl>
                                      </p:cBhvr>
                                    </p:animEffect>
                                    <p:set>
                                      <p:cBhvr>
                                        <p:cTn id="17" dur="1" fill="hold">
                                          <p:stCondLst>
                                            <p:cond delay="500"/>
                                          </p:stCondLst>
                                        </p:cTn>
                                        <p:tgtEl>
                                          <p:spTgt spid="38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85"/>
                                        </p:tgtEl>
                                      </p:cBhvr>
                                    </p:animEffect>
                                    <p:set>
                                      <p:cBhvr>
                                        <p:cTn id="22" dur="1" fill="hold">
                                          <p:stCondLst>
                                            <p:cond delay="500"/>
                                          </p:stCondLst>
                                        </p:cTn>
                                        <p:tgtEl>
                                          <p:spTgt spid="38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88"/>
                                        </p:tgtEl>
                                      </p:cBhvr>
                                    </p:animEffect>
                                    <p:set>
                                      <p:cBhvr>
                                        <p:cTn id="27" dur="1" fill="hold">
                                          <p:stCondLst>
                                            <p:cond delay="500"/>
                                          </p:stCondLst>
                                        </p:cTn>
                                        <p:tgtEl>
                                          <p:spTgt spid="38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91"/>
                                        </p:tgtEl>
                                      </p:cBhvr>
                                    </p:animEffect>
                                    <p:set>
                                      <p:cBhvr>
                                        <p:cTn id="32" dur="1" fill="hold">
                                          <p:stCondLst>
                                            <p:cond delay="500"/>
                                          </p:stCondLst>
                                        </p:cTn>
                                        <p:tgtEl>
                                          <p:spTgt spid="3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5"/>
          <p:cNvSpPr/>
          <p:nvPr/>
        </p:nvSpPr>
        <p:spPr>
          <a:xfrm>
            <a:off x="144812" y="1664053"/>
            <a:ext cx="8646160" cy="1082277"/>
          </a:xfrm>
          <a:prstGeom prst="roundRect">
            <a:avLst>
              <a:gd name="adj" fmla="val 16667"/>
            </a:avLst>
          </a:prstGeom>
          <a:solidFill>
            <a:srgbClr val="FED1C8"/>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99" name="Google Shape;399;p15"/>
          <p:cNvSpPr/>
          <p:nvPr/>
        </p:nvSpPr>
        <p:spPr>
          <a:xfrm>
            <a:off x="185452" y="1145893"/>
            <a:ext cx="87376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a:solidFill>
                  <a:srgbClr val="C00000"/>
                </a:solidFill>
                <a:latin typeface="Calibri" panose="020F0502020204030204"/>
                <a:ea typeface="Calibri" panose="020F0502020204030204"/>
                <a:cs typeface="Calibri" panose="020F0502020204030204"/>
                <a:sym typeface="Calibri" panose="020F0502020204030204"/>
              </a:rPr>
              <a:t>Bài 3a (Trang 7 VBT TV)</a:t>
            </a:r>
            <a:r>
              <a:rPr lang="en-US" sz="2800" b="1" i="0" u="none" strike="noStrike" cap="none">
                <a:solidFill>
                  <a:srgbClr val="C00000"/>
                </a:solidFill>
                <a:latin typeface="Calibri" panose="020F0502020204030204"/>
                <a:ea typeface="Calibri" panose="020F0502020204030204"/>
                <a:cs typeface="Calibri" panose="020F0502020204030204"/>
                <a:sym typeface="Calibri" panose="020F0502020204030204"/>
              </a:rPr>
              <a:t>: </a:t>
            </a:r>
          </a:p>
          <a:p>
            <a:pPr marL="0" marR="0" lvl="0" indent="0" algn="l" rtl="0">
              <a:lnSpc>
                <a:spcPct val="100000"/>
              </a:lnSpc>
              <a:spcBef>
                <a:spcPts val="0"/>
              </a:spcBef>
              <a:spcAft>
                <a:spcPts val="0"/>
              </a:spcAft>
              <a:buNone/>
            </a:pPr>
            <a:endParaRPr sz="2800" b="1" i="0" u="none" strike="noStrike" cap="none">
              <a:solidFill>
                <a:srgbClr val="2D292D"/>
              </a:solidFill>
              <a:latin typeface="Calibri" panose="020F0502020204030204"/>
              <a:ea typeface="Calibri" panose="020F0502020204030204"/>
              <a:cs typeface="Calibri" panose="020F0502020204030204"/>
              <a:sym typeface="Calibri" panose="020F0502020204030204"/>
            </a:endParaRPr>
          </a:p>
        </p:txBody>
      </p:sp>
      <p:sp>
        <p:nvSpPr>
          <p:cNvPr id="400" name="Google Shape;400;p15"/>
          <p:cNvSpPr txBox="1"/>
          <p:nvPr/>
        </p:nvSpPr>
        <p:spPr>
          <a:xfrm>
            <a:off x="303899" y="1728137"/>
            <a:ext cx="8327985"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rPr>
              <a:t>Tìm tiếng bắt đầu bằng </a:t>
            </a:r>
            <a:r>
              <a:rPr lang="en-US" sz="2800" b="1" i="1" u="none" strike="noStrike" cap="none">
                <a:solidFill>
                  <a:srgbClr val="FF0000"/>
                </a:solidFill>
                <a:latin typeface="Arial" panose="020B0604020202020204"/>
                <a:ea typeface="Arial" panose="020B0604020202020204"/>
                <a:cs typeface="Arial" panose="020B0604020202020204"/>
                <a:sym typeface="Arial" panose="020B0604020202020204"/>
              </a:rPr>
              <a:t>r</a:t>
            </a:r>
            <a:r>
              <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rPr>
              <a:t>, </a:t>
            </a:r>
            <a:r>
              <a:rPr lang="en-US" sz="2800" b="1" i="1" u="none" strike="noStrike" cap="none">
                <a:solidFill>
                  <a:srgbClr val="FF0000"/>
                </a:solidFill>
                <a:latin typeface="Arial" panose="020B0604020202020204"/>
                <a:ea typeface="Arial" panose="020B0604020202020204"/>
                <a:cs typeface="Arial" panose="020B0604020202020204"/>
                <a:sym typeface="Arial" panose="020B0604020202020204"/>
              </a:rPr>
              <a:t>d</a:t>
            </a:r>
            <a:r>
              <a:rPr lang="en-US" sz="2800" b="1" i="0" u="none" strike="noStrike" cap="none">
                <a:solidFill>
                  <a:schemeClr val="accent6"/>
                </a:solidFill>
                <a:latin typeface="Arial" panose="020B0604020202020204"/>
                <a:ea typeface="Arial" panose="020B0604020202020204"/>
                <a:cs typeface="Arial" panose="020B0604020202020204"/>
                <a:sym typeface="Arial" panose="020B0604020202020204"/>
              </a:rPr>
              <a:t> </a:t>
            </a:r>
            <a:r>
              <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rPr>
              <a:t>hay </a:t>
            </a:r>
            <a:r>
              <a:rPr lang="en-US" sz="2800" b="1" i="1" u="none" strike="noStrike" cap="none">
                <a:solidFill>
                  <a:srgbClr val="FF0000"/>
                </a:solidFill>
                <a:latin typeface="Arial" panose="020B0604020202020204"/>
                <a:ea typeface="Arial" panose="020B0604020202020204"/>
                <a:cs typeface="Arial" panose="020B0604020202020204"/>
                <a:sym typeface="Arial" panose="020B0604020202020204"/>
              </a:rPr>
              <a:t>gi</a:t>
            </a:r>
            <a:r>
              <a:rPr lang="en-US" sz="2800" b="1" i="1" u="none" strike="noStrike" cap="none">
                <a:solidFill>
                  <a:srgbClr val="C00000"/>
                </a:solidFill>
                <a:latin typeface="Arial" panose="020B0604020202020204"/>
                <a:ea typeface="Arial" panose="020B0604020202020204"/>
                <a:cs typeface="Arial" panose="020B0604020202020204"/>
                <a:sym typeface="Arial" panose="020B0604020202020204"/>
              </a:rPr>
              <a:t> </a:t>
            </a:r>
            <a:r>
              <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rPr>
              <a:t>thích hợp với mỗi ô trống:</a:t>
            </a:r>
            <a:endParaRPr sz="2800" b="1" i="0" u="none" strike="noStrike" cap="none">
              <a:solidFill>
                <a:srgbClr val="C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6"/>
          <p:cNvSpPr/>
          <p:nvPr/>
        </p:nvSpPr>
        <p:spPr>
          <a:xfrm>
            <a:off x="212220" y="270880"/>
            <a:ext cx="8738739" cy="4475418"/>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06" name="Google Shape;406;p16"/>
          <p:cNvSpPr txBox="1">
            <a:spLocks noGrp="1"/>
          </p:cNvSpPr>
          <p:nvPr>
            <p:ph type="title"/>
          </p:nvPr>
        </p:nvSpPr>
        <p:spPr>
          <a:xfrm>
            <a:off x="193041" y="167707"/>
            <a:ext cx="8584539" cy="459482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800" b="1">
                <a:solidFill>
                  <a:schemeClr val="accent6"/>
                </a:solidFill>
                <a:latin typeface="Arial" panose="020B0604020202020204"/>
                <a:ea typeface="Arial" panose="020B0604020202020204"/>
                <a:cs typeface="Arial" panose="020B0604020202020204"/>
                <a:sym typeface="Arial" panose="020B0604020202020204"/>
              </a:rPr>
              <a:t>                           </a:t>
            </a:r>
            <a:r>
              <a:rPr lang="en-US" sz="2800" b="1">
                <a:solidFill>
                  <a:srgbClr val="FF0000"/>
                </a:solidFill>
                <a:latin typeface="Arial" panose="020B0604020202020204"/>
                <a:ea typeface="Arial" panose="020B0604020202020204"/>
                <a:cs typeface="Arial" panose="020B0604020202020204"/>
                <a:sym typeface="Arial" panose="020B0604020202020204"/>
              </a:rPr>
              <a:t>Làm việc cho cả ba thời</a:t>
            </a:r>
            <a:br>
              <a:rPr lang="en-US" sz="2800" b="1">
                <a:solidFill>
                  <a:srgbClr val="0000FF"/>
                </a:solidFill>
                <a:latin typeface="Arial" panose="020B0604020202020204"/>
                <a:ea typeface="Arial" panose="020B0604020202020204"/>
                <a:cs typeface="Arial" panose="020B0604020202020204"/>
                <a:sym typeface="Arial" panose="020B0604020202020204"/>
              </a:rPr>
            </a:br>
            <a:r>
              <a:rPr lang="en-US" sz="2800" b="1">
                <a:solidFill>
                  <a:srgbClr val="990000"/>
                </a:solidFill>
                <a:latin typeface="Arial" panose="020B0604020202020204"/>
                <a:ea typeface="Arial" panose="020B0604020202020204"/>
                <a:cs typeface="Arial" panose="020B0604020202020204"/>
                <a:sym typeface="Arial" panose="020B0604020202020204"/>
              </a:rPr>
              <a:t>	</a:t>
            </a:r>
            <a:r>
              <a:rPr lang="en-US" sz="2800" b="1">
                <a:solidFill>
                  <a:srgbClr val="002060"/>
                </a:solidFill>
                <a:latin typeface="Arial" panose="020B0604020202020204"/>
                <a:ea typeface="Arial" panose="020B0604020202020204"/>
                <a:cs typeface="Arial" panose="020B0604020202020204"/>
                <a:sym typeface="Arial" panose="020B0604020202020204"/>
              </a:rPr>
              <a:t>Có một con ve thấy bác nông dân nọ làm việc miệt mài, từ sáng đến tối chẳng lúc nào ngơi, liền tò mò hỏi:</a:t>
            </a:r>
            <a:br>
              <a:rPr lang="en-US" sz="2800" b="1">
                <a:solidFill>
                  <a:srgbClr val="002060"/>
                </a:solidFill>
                <a:latin typeface="Arial" panose="020B0604020202020204"/>
                <a:ea typeface="Arial" panose="020B0604020202020204"/>
                <a:cs typeface="Arial" panose="020B0604020202020204"/>
                <a:sym typeface="Arial" panose="020B0604020202020204"/>
              </a:rPr>
            </a:br>
            <a:r>
              <a:rPr lang="en-US" sz="2800" b="1">
                <a:solidFill>
                  <a:srgbClr val="002060"/>
                </a:solidFill>
                <a:latin typeface="Arial" panose="020B0604020202020204"/>
                <a:ea typeface="Arial" panose="020B0604020202020204"/>
                <a:cs typeface="Arial" panose="020B0604020202020204"/>
                <a:sym typeface="Arial" panose="020B0604020202020204"/>
              </a:rPr>
              <a:t>	- Bác làm việc quần quật như thế để làm gì?</a:t>
            </a:r>
            <a:br>
              <a:rPr lang="en-US" sz="2800" b="1">
                <a:solidFill>
                  <a:srgbClr val="002060"/>
                </a:solidFill>
                <a:latin typeface="Arial" panose="020B0604020202020204"/>
                <a:ea typeface="Arial" panose="020B0604020202020204"/>
                <a:cs typeface="Arial" panose="020B0604020202020204"/>
                <a:sym typeface="Arial" panose="020B0604020202020204"/>
              </a:rPr>
            </a:br>
            <a:r>
              <a:rPr lang="en-US" sz="2800" b="1">
                <a:solidFill>
                  <a:srgbClr val="002060"/>
                </a:solidFill>
                <a:latin typeface="Arial" panose="020B0604020202020204"/>
                <a:ea typeface="Arial" panose="020B0604020202020204"/>
                <a:cs typeface="Arial" panose="020B0604020202020204"/>
                <a:sym typeface="Arial" panose="020B0604020202020204"/>
              </a:rPr>
              <a:t>	Bác nông dân đáp:</a:t>
            </a:r>
            <a:br>
              <a:rPr lang="en-US" sz="2800" b="1">
                <a:solidFill>
                  <a:srgbClr val="002060"/>
                </a:solidFill>
                <a:latin typeface="Arial" panose="020B0604020202020204"/>
                <a:ea typeface="Arial" panose="020B0604020202020204"/>
                <a:cs typeface="Arial" panose="020B0604020202020204"/>
                <a:sym typeface="Arial" panose="020B0604020202020204"/>
              </a:rPr>
            </a:br>
            <a:r>
              <a:rPr lang="en-US" sz="2800" b="1">
                <a:solidFill>
                  <a:srgbClr val="002060"/>
                </a:solidFill>
                <a:latin typeface="Arial" panose="020B0604020202020204"/>
                <a:ea typeface="Arial" panose="020B0604020202020204"/>
                <a:cs typeface="Arial" panose="020B0604020202020204"/>
                <a:sym typeface="Arial" panose="020B0604020202020204"/>
              </a:rPr>
              <a:t>	- Tôi làm cho cả ba thời nên không thể ngừng tay.</a:t>
            </a:r>
            <a:br>
              <a:rPr lang="en-US" sz="2800" b="1">
                <a:solidFill>
                  <a:srgbClr val="002060"/>
                </a:solidFill>
                <a:latin typeface="Arial" panose="020B0604020202020204"/>
                <a:ea typeface="Arial" panose="020B0604020202020204"/>
                <a:cs typeface="Arial" panose="020B0604020202020204"/>
                <a:sym typeface="Arial" panose="020B0604020202020204"/>
              </a:rPr>
            </a:br>
            <a:r>
              <a:rPr lang="en-US" sz="2800" b="1">
                <a:solidFill>
                  <a:srgbClr val="002060"/>
                </a:solidFill>
                <a:latin typeface="Arial" panose="020B0604020202020204"/>
                <a:ea typeface="Arial" panose="020B0604020202020204"/>
                <a:cs typeface="Arial" panose="020B0604020202020204"/>
                <a:sym typeface="Arial" panose="020B0604020202020204"/>
              </a:rPr>
              <a:t>	Ve nghĩ mãi không </a:t>
            </a:r>
            <a:r>
              <a:rPr lang="en-US" sz="2800" b="1">
                <a:solidFill>
                  <a:srgbClr val="FF523E"/>
                </a:solidFill>
                <a:latin typeface="Arial" panose="020B0604020202020204"/>
                <a:ea typeface="Arial" panose="020B0604020202020204"/>
                <a:cs typeface="Arial" panose="020B0604020202020204"/>
                <a:sym typeface="Arial" panose="020B0604020202020204"/>
              </a:rPr>
              <a:t>ra</a:t>
            </a:r>
            <a:r>
              <a:rPr lang="en-US" sz="2800" b="1">
                <a:solidFill>
                  <a:srgbClr val="002060"/>
                </a:solidFill>
                <a:latin typeface="Arial" panose="020B0604020202020204"/>
                <a:ea typeface="Arial" panose="020B0604020202020204"/>
                <a:cs typeface="Arial" panose="020B0604020202020204"/>
                <a:sym typeface="Arial" panose="020B0604020202020204"/>
              </a:rPr>
              <a:t>, lại hỏi:</a:t>
            </a:r>
            <a:br>
              <a:rPr lang="en-US" sz="2800" b="1">
                <a:solidFill>
                  <a:srgbClr val="002060"/>
                </a:solidFill>
                <a:latin typeface="Arial" panose="020B0604020202020204"/>
                <a:ea typeface="Arial" panose="020B0604020202020204"/>
                <a:cs typeface="Arial" panose="020B0604020202020204"/>
                <a:sym typeface="Arial" panose="020B0604020202020204"/>
              </a:rPr>
            </a:br>
            <a:r>
              <a:rPr lang="en-US" sz="2800" b="1">
                <a:solidFill>
                  <a:srgbClr val="002060"/>
                </a:solidFill>
                <a:latin typeface="Arial" panose="020B0604020202020204"/>
                <a:ea typeface="Arial" panose="020B0604020202020204"/>
                <a:cs typeface="Arial" panose="020B0604020202020204"/>
                <a:sym typeface="Arial" panose="020B0604020202020204"/>
              </a:rPr>
              <a:t>	- Thế nào là làm việc cho cả ba thời?</a:t>
            </a:r>
          </a:p>
        </p:txBody>
      </p:sp>
      <p:sp>
        <p:nvSpPr>
          <p:cNvPr id="407" name="Google Shape;407;p16"/>
          <p:cNvSpPr txBox="1"/>
          <p:nvPr/>
        </p:nvSpPr>
        <p:spPr>
          <a:xfrm>
            <a:off x="4383355" y="3652109"/>
            <a:ext cx="3960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07"/>
                                        </p:tgtEl>
                                      </p:cBhvr>
                                    </p:animEffect>
                                    <p:set>
                                      <p:cBhvr>
                                        <p:cTn id="7" dur="1" fill="hold">
                                          <p:stCondLst>
                                            <p:cond delay="1000"/>
                                          </p:stCondLst>
                                        </p:cTn>
                                        <p:tgtEl>
                                          <p:spTgt spid="4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7"/>
          <p:cNvSpPr/>
          <p:nvPr/>
        </p:nvSpPr>
        <p:spPr>
          <a:xfrm>
            <a:off x="212220" y="270880"/>
            <a:ext cx="8738739" cy="4475418"/>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13" name="Google Shape;413;p17"/>
          <p:cNvSpPr txBox="1">
            <a:spLocks noGrp="1"/>
          </p:cNvSpPr>
          <p:nvPr>
            <p:ph type="title"/>
          </p:nvPr>
        </p:nvSpPr>
        <p:spPr>
          <a:xfrm>
            <a:off x="212220" y="-529431"/>
            <a:ext cx="8670852" cy="6202362"/>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SzPts val="3600"/>
              <a:buNone/>
            </a:pPr>
            <a:r>
              <a:rPr lang="en-US" sz="2800" b="1">
                <a:solidFill>
                  <a:srgbClr val="002060"/>
                </a:solidFill>
                <a:latin typeface="Arial" panose="020B0604020202020204"/>
                <a:ea typeface="Arial" panose="020B0604020202020204"/>
                <a:cs typeface="Arial" panose="020B0604020202020204"/>
                <a:sym typeface="Arial" panose="020B0604020202020204"/>
              </a:rPr>
              <a:t>	</a:t>
            </a:r>
          </a:p>
        </p:txBody>
      </p:sp>
      <p:sp>
        <p:nvSpPr>
          <p:cNvPr id="414" name="Google Shape;414;p17"/>
          <p:cNvSpPr/>
          <p:nvPr/>
        </p:nvSpPr>
        <p:spPr>
          <a:xfrm>
            <a:off x="408355" y="605058"/>
            <a:ext cx="8289594" cy="3933384"/>
          </a:xfrm>
          <a:prstGeom prst="rect">
            <a:avLst/>
          </a:prstGeom>
          <a:noFill/>
          <a:ln>
            <a:noFill/>
          </a:ln>
        </p:spPr>
        <p:txBody>
          <a:bodyPr spcFirstLastPara="1" wrap="square" lIns="91425" tIns="45700" rIns="91425" bIns="45700" anchor="t" anchorCtr="0">
            <a:spAutoFit/>
          </a:bodyPr>
          <a:lstStyle/>
          <a:p>
            <a:pPr marL="0" marR="0" lvl="0" indent="360680" algn="just" rtl="0">
              <a:lnSpc>
                <a:spcPct val="110000"/>
              </a:lnSpc>
              <a:spcBef>
                <a:spcPts val="0"/>
              </a:spcBef>
              <a:spcAft>
                <a:spcPts val="0"/>
              </a:spcAft>
              <a:buNone/>
            </a:pP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Bác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nông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dân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ôn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tồn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giảng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FF523E"/>
                </a:solidFill>
                <a:latin typeface="Arial" panose="020B0604020202020204"/>
                <a:ea typeface="Arial" panose="020B0604020202020204"/>
                <a:cs typeface="Arial" panose="020B0604020202020204"/>
                <a:sym typeface="Arial" panose="020B0604020202020204"/>
              </a:rPr>
              <a:t>giải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a:t>
            </a:r>
          </a:p>
          <a:p>
            <a:pPr marL="0" marR="0" lvl="0" indent="360680" algn="just" rtl="0">
              <a:lnSpc>
                <a:spcPct val="110000"/>
              </a:lnSpc>
              <a:spcBef>
                <a:spcPts val="0"/>
              </a:spcBef>
              <a:spcAft>
                <a:spcPts val="0"/>
              </a:spcAft>
              <a:buNone/>
            </a:pP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Trước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hết</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phải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để</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nuôi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thân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Đó</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cho</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hiện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tại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Nhà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còn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bố</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mẹ</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FF523E"/>
                </a:solidFill>
                <a:latin typeface="Arial" panose="020B0604020202020204"/>
                <a:ea typeface="Arial" panose="020B0604020202020204"/>
                <a:cs typeface="Arial" panose="020B0604020202020204"/>
                <a:sym typeface="Arial" panose="020B0604020202020204"/>
              </a:rPr>
              <a:t>già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để</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phụng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dưỡng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bố</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mẹ</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vì</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quá</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khứ</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Còn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để</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nuôi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con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FF523E"/>
                </a:solidFill>
                <a:latin typeface="Arial" panose="020B0604020202020204"/>
                <a:ea typeface="Arial" panose="020B0604020202020204"/>
                <a:cs typeface="Arial" panose="020B0604020202020204"/>
                <a:sym typeface="Arial" panose="020B0604020202020204"/>
              </a:rPr>
              <a:t>dành</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dụm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cho</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tương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lai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Sau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này</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già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các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con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lại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nuôi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như</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bây</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giờ</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đang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phụng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dưỡng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cha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mẹ</a:t>
            </a:r>
            <a:endParaRPr sz="2800" b="1" i="0" u="none" strike="noStrike" cap="none" dirty="0">
              <a:solidFill>
                <a:srgbClr val="002060"/>
              </a:solidFill>
              <a:latin typeface="Arial" panose="020B0604020202020204"/>
              <a:ea typeface="Arial" panose="020B0604020202020204"/>
              <a:cs typeface="Arial" panose="020B0604020202020204"/>
              <a:sym typeface="Arial" panose="020B0604020202020204"/>
            </a:endParaRPr>
          </a:p>
          <a:p>
            <a:pPr marL="0" marR="0" lvl="0" indent="0" algn="r" rtl="0">
              <a:lnSpc>
                <a:spcPct val="100000"/>
              </a:lnSpc>
              <a:spcBef>
                <a:spcPts val="1200"/>
              </a:spcBef>
              <a:spcAft>
                <a:spcPts val="0"/>
              </a:spcAft>
              <a:buNone/>
            </a:pPr>
            <a:r>
              <a:rPr lang="en-US" sz="2400" b="1" i="0" u="none" strike="noStrike" cap="none" dirty="0">
                <a:solidFill>
                  <a:srgbClr val="002060"/>
                </a:solidFill>
                <a:latin typeface="Arial" panose="020B0604020202020204"/>
                <a:ea typeface="Arial" panose="020B0604020202020204"/>
                <a:cs typeface="Arial" panose="020B0604020202020204"/>
                <a:sym typeface="Arial" panose="020B0604020202020204"/>
              </a:rPr>
              <a:t>TRUYỆN VUI DÂN GIAN THẾ GIỚI</a:t>
            </a:r>
            <a:endParaRPr sz="12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415" name="Google Shape;415;p17"/>
          <p:cNvSpPr txBox="1"/>
          <p:nvPr/>
        </p:nvSpPr>
        <p:spPr>
          <a:xfrm>
            <a:off x="6084866" y="2571410"/>
            <a:ext cx="8853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16" name="Google Shape;416;p17"/>
          <p:cNvSpPr txBox="1"/>
          <p:nvPr/>
        </p:nvSpPr>
        <p:spPr>
          <a:xfrm>
            <a:off x="5507990" y="627380"/>
            <a:ext cx="681355" cy="5207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17" name="Google Shape;417;p17"/>
          <p:cNvSpPr txBox="1"/>
          <p:nvPr/>
        </p:nvSpPr>
        <p:spPr>
          <a:xfrm>
            <a:off x="467761" y="2067868"/>
            <a:ext cx="5400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16"/>
                                        </p:tgtEl>
                                      </p:cBhvr>
                                    </p:animEffect>
                                    <p:set>
                                      <p:cBhvr>
                                        <p:cTn id="7" dur="1" fill="hold">
                                          <p:stCondLst>
                                            <p:cond delay="1000"/>
                                          </p:stCondLst>
                                        </p:cTn>
                                        <p:tgtEl>
                                          <p:spTgt spid="4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17"/>
                                        </p:tgtEl>
                                      </p:cBhvr>
                                    </p:animEffect>
                                    <p:set>
                                      <p:cBhvr>
                                        <p:cTn id="12" dur="1" fill="hold">
                                          <p:stCondLst>
                                            <p:cond delay="1000"/>
                                          </p:stCondLst>
                                        </p:cTn>
                                        <p:tgtEl>
                                          <p:spTgt spid="4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15"/>
                                        </p:tgtEl>
                                      </p:cBhvr>
                                    </p:animEffect>
                                    <p:set>
                                      <p:cBhvr>
                                        <p:cTn id="17" dur="1" fill="hold">
                                          <p:stCondLst>
                                            <p:cond delay="1000"/>
                                          </p:stCondLst>
                                        </p:cTn>
                                        <p:tgtEl>
                                          <p:spTgt spid="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8"/>
          <p:cNvSpPr/>
          <p:nvPr/>
        </p:nvSpPr>
        <p:spPr>
          <a:xfrm>
            <a:off x="248920" y="1883972"/>
            <a:ext cx="8646160" cy="1082277"/>
          </a:xfrm>
          <a:prstGeom prst="roundRect">
            <a:avLst>
              <a:gd name="adj" fmla="val 16667"/>
            </a:avLst>
          </a:prstGeom>
          <a:solidFill>
            <a:srgbClr val="FED1C8"/>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23" name="Google Shape;423;p18"/>
          <p:cNvSpPr/>
          <p:nvPr/>
        </p:nvSpPr>
        <p:spPr>
          <a:xfrm>
            <a:off x="307308" y="1224782"/>
            <a:ext cx="87376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a:solidFill>
                  <a:srgbClr val="C00000"/>
                </a:solidFill>
                <a:latin typeface="Calibri" panose="020F0502020204030204"/>
                <a:ea typeface="Calibri" panose="020F0502020204030204"/>
                <a:cs typeface="Calibri" panose="020F0502020204030204"/>
                <a:sym typeface="Calibri" panose="020F0502020204030204"/>
              </a:rPr>
              <a:t>Bài 3b (Trang 7 VBT TV)</a:t>
            </a:r>
            <a:r>
              <a:rPr lang="en-US" sz="2800" b="1" i="0" u="none" strike="noStrike" cap="none">
                <a:solidFill>
                  <a:srgbClr val="C00000"/>
                </a:solidFill>
                <a:latin typeface="Calibri" panose="020F0502020204030204"/>
                <a:ea typeface="Calibri" panose="020F0502020204030204"/>
                <a:cs typeface="Calibri" panose="020F0502020204030204"/>
                <a:sym typeface="Calibri" panose="020F0502020204030204"/>
              </a:rPr>
              <a:t>: </a:t>
            </a:r>
          </a:p>
          <a:p>
            <a:pPr marL="0" marR="0" lvl="0" indent="0" algn="l" rtl="0">
              <a:lnSpc>
                <a:spcPct val="100000"/>
              </a:lnSpc>
              <a:spcBef>
                <a:spcPts val="0"/>
              </a:spcBef>
              <a:spcAft>
                <a:spcPts val="0"/>
              </a:spcAft>
              <a:buNone/>
            </a:pPr>
            <a:endParaRPr sz="2800" b="1" i="0" u="none" strike="noStrike" cap="none">
              <a:solidFill>
                <a:srgbClr val="2D292D"/>
              </a:solidFill>
              <a:latin typeface="Calibri" panose="020F0502020204030204"/>
              <a:ea typeface="Calibri" panose="020F0502020204030204"/>
              <a:cs typeface="Calibri" panose="020F0502020204030204"/>
              <a:sym typeface="Calibri" panose="020F0502020204030204"/>
            </a:endParaRPr>
          </a:p>
        </p:txBody>
      </p:sp>
      <p:sp>
        <p:nvSpPr>
          <p:cNvPr id="424" name="Google Shape;424;p18"/>
          <p:cNvSpPr txBox="1"/>
          <p:nvPr/>
        </p:nvSpPr>
        <p:spPr>
          <a:xfrm>
            <a:off x="408000" y="1948050"/>
            <a:ext cx="87375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Arial" panose="020B0604020202020204"/>
                <a:ea typeface="Arial" panose="020B0604020202020204"/>
                <a:cs typeface="Arial" panose="020B0604020202020204"/>
                <a:sym typeface="Arial" panose="020B0604020202020204"/>
              </a:rPr>
              <a:t>Tìm vần chứa </a:t>
            </a: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o</a:t>
            </a:r>
            <a:r>
              <a:rPr lang="en-US" sz="2800" b="1" i="0" u="none" strike="noStrike" cap="none">
                <a:solidFill>
                  <a:srgbClr val="000000"/>
                </a:solidFill>
                <a:latin typeface="Arial" panose="020B0604020202020204"/>
                <a:ea typeface="Arial" panose="020B0604020202020204"/>
                <a:cs typeface="Arial" panose="020B0604020202020204"/>
                <a:sym typeface="Arial" panose="020B0604020202020204"/>
              </a:rPr>
              <a:t> hay </a:t>
            </a: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ô</a:t>
            </a:r>
            <a:r>
              <a:rPr lang="en-US" sz="2800" b="1" i="0" u="none" strike="noStrike" cap="none">
                <a:solidFill>
                  <a:schemeClr val="accent6"/>
                </a:solidFill>
                <a:latin typeface="Arial" panose="020B0604020202020204"/>
                <a:ea typeface="Arial" panose="020B0604020202020204"/>
                <a:cs typeface="Arial" panose="020B0604020202020204"/>
                <a:sym typeface="Arial" panose="020B0604020202020204"/>
              </a:rPr>
              <a:t> </a:t>
            </a:r>
            <a:r>
              <a:rPr lang="en-US" sz="2800" b="1" i="0" u="none" strike="noStrike" cap="none">
                <a:solidFill>
                  <a:srgbClr val="000000"/>
                </a:solidFill>
                <a:latin typeface="Arial" panose="020B0604020202020204"/>
                <a:ea typeface="Arial" panose="020B0604020202020204"/>
                <a:cs typeface="Arial" panose="020B0604020202020204"/>
                <a:sym typeface="Arial" panose="020B0604020202020204"/>
              </a:rPr>
              <a:t>thích hợp với mỗi ô trống. Giải câu đố.</a:t>
            </a:r>
            <a:endParaRPr sz="2800" b="1" i="0" u="none" strike="noStrike" cap="none">
              <a:solidFill>
                <a:srgbClr val="C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9"/>
          <p:cNvSpPr/>
          <p:nvPr/>
        </p:nvSpPr>
        <p:spPr>
          <a:xfrm>
            <a:off x="212220" y="270879"/>
            <a:ext cx="8738739" cy="470491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30" name="Google Shape;430;p19"/>
          <p:cNvSpPr txBox="1">
            <a:spLocks noGrp="1"/>
          </p:cNvSpPr>
          <p:nvPr>
            <p:ph type="title"/>
          </p:nvPr>
        </p:nvSpPr>
        <p:spPr>
          <a:xfrm>
            <a:off x="193041" y="167707"/>
            <a:ext cx="8584539" cy="459482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800" b="1">
                <a:solidFill>
                  <a:schemeClr val="accent6"/>
                </a:solidFill>
                <a:latin typeface="Arial" panose="020B0604020202020204"/>
                <a:ea typeface="Arial" panose="020B0604020202020204"/>
                <a:cs typeface="Arial" panose="020B0604020202020204"/>
                <a:sym typeface="Arial" panose="020B0604020202020204"/>
              </a:rPr>
              <a:t>                           </a:t>
            </a:r>
            <a:endParaRPr sz="2800" b="1">
              <a:solidFill>
                <a:srgbClr val="002060"/>
              </a:solidFill>
              <a:latin typeface="Arial" panose="020B0604020202020204"/>
              <a:ea typeface="Arial" panose="020B0604020202020204"/>
              <a:cs typeface="Arial" panose="020B0604020202020204"/>
              <a:sym typeface="Arial" panose="020B0604020202020204"/>
            </a:endParaRPr>
          </a:p>
        </p:txBody>
      </p:sp>
      <p:sp>
        <p:nvSpPr>
          <p:cNvPr id="431" name="Google Shape;431;p19"/>
          <p:cNvSpPr txBox="1"/>
          <p:nvPr/>
        </p:nvSpPr>
        <p:spPr>
          <a:xfrm>
            <a:off x="1215342" y="361323"/>
            <a:ext cx="7361400" cy="11514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Hoa gì đơm lửa rực </a:t>
            </a:r>
            <a:r>
              <a:rPr lang="en-US" sz="3200" b="1" i="0" u="none" strike="noStrike" cap="none">
                <a:solidFill>
                  <a:srgbClr val="111111"/>
                </a:solidFill>
                <a:latin typeface="Arial" panose="020B0604020202020204"/>
                <a:ea typeface="Arial" panose="020B0604020202020204"/>
                <a:cs typeface="Arial" panose="020B0604020202020204"/>
                <a:sym typeface="Arial" panose="020B0604020202020204"/>
              </a:rPr>
              <a:t>h</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ồng</a:t>
            </a:r>
            <a:endParaRPr sz="3200" b="1" i="0" u="none" strike="noStrike" cap="none">
              <a:solidFill>
                <a:srgbClr val="3300B8"/>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Lớn lên hạt </a:t>
            </a:r>
            <a:r>
              <a:rPr lang="en-US" sz="3200" b="1" i="0" u="none" strike="noStrike" cap="none">
                <a:solidFill>
                  <a:srgbClr val="111111"/>
                </a:solidFill>
                <a:latin typeface="Arial" panose="020B0604020202020204"/>
                <a:ea typeface="Arial" panose="020B0604020202020204"/>
                <a:cs typeface="Arial" panose="020B0604020202020204"/>
                <a:sym typeface="Arial" panose="020B0604020202020204"/>
              </a:rPr>
              <a:t>ng</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ọc</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đầy </a:t>
            </a:r>
            <a:r>
              <a:rPr lang="en-US" sz="3200" b="1" i="0" u="none" strike="noStrike" cap="none">
                <a:solidFill>
                  <a:srgbClr val="2D292D"/>
                </a:solidFill>
                <a:latin typeface="Arial" panose="020B0604020202020204"/>
                <a:ea typeface="Arial" panose="020B0604020202020204"/>
                <a:cs typeface="Arial" panose="020B0604020202020204"/>
                <a:sym typeface="Arial" panose="020B0604020202020204"/>
              </a:rPr>
              <a:t>tr</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ong</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bị vàng?</a:t>
            </a:r>
          </a:p>
        </p:txBody>
      </p:sp>
      <p:sp>
        <p:nvSpPr>
          <p:cNvPr id="432" name="Google Shape;432;p19"/>
          <p:cNvSpPr txBox="1"/>
          <p:nvPr/>
        </p:nvSpPr>
        <p:spPr>
          <a:xfrm>
            <a:off x="5724440" y="411580"/>
            <a:ext cx="8328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3" name="Google Shape;433;p19"/>
          <p:cNvSpPr txBox="1"/>
          <p:nvPr/>
        </p:nvSpPr>
        <p:spPr>
          <a:xfrm>
            <a:off x="4139905" y="989135"/>
            <a:ext cx="5358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4" name="Google Shape;434;p19"/>
          <p:cNvSpPr txBox="1"/>
          <p:nvPr/>
        </p:nvSpPr>
        <p:spPr>
          <a:xfrm>
            <a:off x="1376523" y="2181465"/>
            <a:ext cx="6621600" cy="2284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Hoa nở trên mặt nước</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Lại mang hạt </a:t>
            </a:r>
            <a:r>
              <a:rPr lang="en-US" sz="3200" b="1" i="0" u="none" strike="noStrike" cap="none">
                <a:solidFill>
                  <a:srgbClr val="1E1B1E"/>
                </a:solidFill>
                <a:latin typeface="Arial" panose="020B0604020202020204"/>
                <a:ea typeface="Arial" panose="020B0604020202020204"/>
                <a:cs typeface="Arial" panose="020B0604020202020204"/>
                <a:sym typeface="Arial" panose="020B0604020202020204"/>
              </a:rPr>
              <a:t>tr</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ong </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mình</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Hương bay qua hồ </a:t>
            </a:r>
            <a:r>
              <a:rPr lang="en-US" sz="3200" b="1" i="0" u="none" strike="noStrike" cap="none">
                <a:solidFill>
                  <a:srgbClr val="2D292D"/>
                </a:solidFill>
                <a:latin typeface="Arial" panose="020B0604020202020204"/>
                <a:ea typeface="Arial" panose="020B0604020202020204"/>
                <a:cs typeface="Arial" panose="020B0604020202020204"/>
                <a:sym typeface="Arial" panose="020B0604020202020204"/>
              </a:rPr>
              <a:t>r</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ộng</a:t>
            </a:r>
            <a:endParaRPr sz="3200" b="1" i="0" u="none" strike="noStrike" cap="none">
              <a:solidFill>
                <a:srgbClr val="3300B8"/>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Lá đội đầu mướt xanh.</a:t>
            </a:r>
          </a:p>
        </p:txBody>
      </p:sp>
      <p:sp>
        <p:nvSpPr>
          <p:cNvPr id="435" name="Google Shape;435;p19"/>
          <p:cNvSpPr txBox="1"/>
          <p:nvPr/>
        </p:nvSpPr>
        <p:spPr>
          <a:xfrm>
            <a:off x="4603845" y="2801580"/>
            <a:ext cx="7233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6" name="Google Shape;436;p19"/>
          <p:cNvSpPr txBox="1"/>
          <p:nvPr/>
        </p:nvSpPr>
        <p:spPr>
          <a:xfrm>
            <a:off x="5615699" y="3363710"/>
            <a:ext cx="7677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7" name="Google Shape;437;p19"/>
          <p:cNvSpPr txBox="1"/>
          <p:nvPr/>
        </p:nvSpPr>
        <p:spPr>
          <a:xfrm>
            <a:off x="5615708" y="1560211"/>
            <a:ext cx="23823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0000"/>
                </a:solidFill>
                <a:latin typeface="Arial" panose="020B0604020202020204"/>
                <a:ea typeface="Arial" panose="020B0604020202020204"/>
                <a:cs typeface="Arial" panose="020B0604020202020204"/>
                <a:sym typeface="Arial" panose="020B0604020202020204"/>
              </a:rPr>
              <a:t>Là hoa lựu</a:t>
            </a:r>
            <a:endParaRPr sz="3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438" name="Google Shape;438;p19"/>
          <p:cNvSpPr txBox="1"/>
          <p:nvPr/>
        </p:nvSpPr>
        <p:spPr>
          <a:xfrm>
            <a:off x="6120158" y="1545104"/>
            <a:ext cx="27441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Là hoa gì?</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9" name="Google Shape;439;p19"/>
          <p:cNvSpPr txBox="1"/>
          <p:nvPr/>
        </p:nvSpPr>
        <p:spPr>
          <a:xfrm>
            <a:off x="5686974" y="4311243"/>
            <a:ext cx="2382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0000"/>
                </a:solidFill>
                <a:latin typeface="Arial" panose="020B0604020202020204"/>
                <a:ea typeface="Arial" panose="020B0604020202020204"/>
                <a:cs typeface="Arial" panose="020B0604020202020204"/>
                <a:sym typeface="Arial" panose="020B0604020202020204"/>
              </a:rPr>
              <a:t>Là hoa sen</a:t>
            </a:r>
            <a:endParaRPr sz="3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440" name="Google Shape;440;p19"/>
          <p:cNvSpPr txBox="1"/>
          <p:nvPr/>
        </p:nvSpPr>
        <p:spPr>
          <a:xfrm>
            <a:off x="5832658" y="4311239"/>
            <a:ext cx="2744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Là </a:t>
            </a:r>
            <a:r>
              <a:rPr lang="en-US" sz="3200" b="1"/>
              <a:t>cây</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gì?</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1" name="Google Shape;441;p19"/>
          <p:cNvSpPr txBox="1"/>
          <p:nvPr/>
        </p:nvSpPr>
        <p:spPr>
          <a:xfrm>
            <a:off x="5832415" y="977705"/>
            <a:ext cx="7677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32"/>
                                        </p:tgtEl>
                                      </p:cBhvr>
                                    </p:animEffect>
                                    <p:set>
                                      <p:cBhvr>
                                        <p:cTn id="7" dur="1" fill="hold">
                                          <p:stCondLst>
                                            <p:cond delay="1000"/>
                                          </p:stCondLst>
                                        </p:cTn>
                                        <p:tgtEl>
                                          <p:spTgt spid="4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33"/>
                                        </p:tgtEl>
                                      </p:cBhvr>
                                    </p:animEffect>
                                    <p:set>
                                      <p:cBhvr>
                                        <p:cTn id="12" dur="1" fill="hold">
                                          <p:stCondLst>
                                            <p:cond delay="1000"/>
                                          </p:stCondLst>
                                        </p:cTn>
                                        <p:tgtEl>
                                          <p:spTgt spid="4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41"/>
                                        </p:tgtEl>
                                      </p:cBhvr>
                                    </p:animEffect>
                                    <p:set>
                                      <p:cBhvr>
                                        <p:cTn id="17" dur="1" fill="hold">
                                          <p:stCondLst>
                                            <p:cond delay="1000"/>
                                          </p:stCondLst>
                                        </p:cTn>
                                        <p:tgtEl>
                                          <p:spTgt spid="44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38"/>
                                        </p:tgtEl>
                                      </p:cBhvr>
                                    </p:animEffect>
                                    <p:set>
                                      <p:cBhvr>
                                        <p:cTn id="22" dur="1" fill="hold">
                                          <p:stCondLst>
                                            <p:cond delay="500"/>
                                          </p:stCondLst>
                                        </p:cTn>
                                        <p:tgtEl>
                                          <p:spTgt spid="43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7"/>
                                        </p:tgtEl>
                                        <p:attrNameLst>
                                          <p:attrName>style.visibility</p:attrName>
                                        </p:attrNameLst>
                                      </p:cBhvr>
                                      <p:to>
                                        <p:strVal val="visible"/>
                                      </p:to>
                                    </p:set>
                                    <p:animEffect transition="in" filter="fade">
                                      <p:cBhvr>
                                        <p:cTn id="27" dur="1000"/>
                                        <p:tgtEl>
                                          <p:spTgt spid="4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435"/>
                                        </p:tgtEl>
                                      </p:cBhvr>
                                    </p:animEffect>
                                    <p:set>
                                      <p:cBhvr>
                                        <p:cTn id="32" dur="1" fill="hold">
                                          <p:stCondLst>
                                            <p:cond delay="1000"/>
                                          </p:stCondLst>
                                        </p:cTn>
                                        <p:tgtEl>
                                          <p:spTgt spid="4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436"/>
                                        </p:tgtEl>
                                      </p:cBhvr>
                                    </p:animEffect>
                                    <p:set>
                                      <p:cBhvr>
                                        <p:cTn id="37" dur="1" fill="hold">
                                          <p:stCondLst>
                                            <p:cond delay="1000"/>
                                          </p:stCondLst>
                                        </p:cTn>
                                        <p:tgtEl>
                                          <p:spTgt spid="43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40"/>
                                        </p:tgtEl>
                                      </p:cBhvr>
                                    </p:animEffect>
                                    <p:set>
                                      <p:cBhvr>
                                        <p:cTn id="42" dur="1" fill="hold">
                                          <p:stCondLst>
                                            <p:cond delay="500"/>
                                          </p:stCondLst>
                                        </p:cTn>
                                        <p:tgtEl>
                                          <p:spTgt spid="44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9"/>
                                        </p:tgtEl>
                                        <p:attrNameLst>
                                          <p:attrName>style.visibility</p:attrName>
                                        </p:attrNameLst>
                                      </p:cBhvr>
                                      <p:to>
                                        <p:strVal val="visible"/>
                                      </p:to>
                                    </p:set>
                                    <p:animEffect transition="in" filter="fade">
                                      <p:cBhvr>
                                        <p:cTn id="47"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
          <p:cNvSpPr txBox="1"/>
          <p:nvPr/>
        </p:nvSpPr>
        <p:spPr>
          <a:xfrm flipH="1">
            <a:off x="423983" y="1084333"/>
            <a:ext cx="8296034" cy="3837523"/>
          </a:xfrm>
          <a:prstGeom prst="rect">
            <a:avLst/>
          </a:prstGeom>
          <a:no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1/ Nghe -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Nhà</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yêu</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nước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p>
          <a:p>
            <a:pPr marL="0" marR="0" lvl="0" indent="0" algn="just" rtl="0">
              <a:lnSpc>
                <a:spcPct val="100000"/>
              </a:lnSpc>
              <a:spcBef>
                <a:spcPts val="0"/>
              </a:spcBef>
              <a:spcAft>
                <a:spcPts val="0"/>
              </a:spcAft>
              <a:buNone/>
            </a:pP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0"/>
              </a:spcBef>
              <a:spcAft>
                <a:spcPts val="0"/>
              </a:spcAft>
              <a:buClr>
                <a:schemeClr val="dk1"/>
              </a:buClr>
              <a:buSzPts val="1200"/>
              <a:buFont typeface="Nunito"/>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2/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Trình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bày</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thể</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loại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văn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xuôi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3200"/>
              </a:spcBef>
              <a:spcAft>
                <a:spcPts val="3200"/>
              </a:spcAft>
              <a:buClr>
                <a:schemeClr val="dk1"/>
              </a:buClr>
              <a:buSzPts val="1200"/>
              <a:buFont typeface="Nunito"/>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3/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Thực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hiện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xác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các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tập</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phân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biệt</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r/d/</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gi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o/ô.</a:t>
            </a: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240" name="Google Shape;240;p2"/>
          <p:cNvSpPr txBox="1">
            <a:spLocks noGrp="1"/>
          </p:cNvSpPr>
          <p:nvPr>
            <p:ph type="title" idx="4294967295"/>
          </p:nvPr>
        </p:nvSpPr>
        <p:spPr>
          <a:xfrm>
            <a:off x="720000" y="393716"/>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US" sz="4000">
                <a:solidFill>
                  <a:srgbClr val="FE4019"/>
                </a:solidFill>
                <a:latin typeface="Times New Roman" panose="02020603050405020304" pitchFamily="18" charset="0"/>
                <a:ea typeface="Calibri" panose="020F0502020204030204"/>
                <a:cs typeface="Times New Roman" panose="02020603050405020304" pitchFamily="18" charset="0"/>
                <a:sym typeface="Calibri" panose="020F0502020204030204"/>
              </a:rPr>
              <a:t>Yêu cầu cần đạt</a:t>
            </a:r>
            <a:endParaRPr sz="4000">
              <a:solidFill>
                <a:srgbClr val="FE401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xEl>
                                              <p:pRg st="0" end="0"/>
                                            </p:txEl>
                                          </p:spTgt>
                                        </p:tgtEl>
                                        <p:attrNameLst>
                                          <p:attrName>style.visibility</p:attrName>
                                        </p:attrNameLst>
                                      </p:cBhvr>
                                      <p:to>
                                        <p:strVal val="visible"/>
                                      </p:to>
                                    </p:set>
                                    <p:animEffect transition="in" filter="fade">
                                      <p:cBhvr>
                                        <p:cTn id="12" dur="500"/>
                                        <p:tgtEl>
                                          <p:spTgt spid="2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xEl>
                                              <p:pRg st="1" end="1"/>
                                            </p:txEl>
                                          </p:spTgt>
                                        </p:tgtEl>
                                        <p:attrNameLst>
                                          <p:attrName>style.visibility</p:attrName>
                                        </p:attrNameLst>
                                      </p:cBhvr>
                                      <p:to>
                                        <p:strVal val="visible"/>
                                      </p:to>
                                    </p:set>
                                    <p:animEffect transition="in" filter="fade">
                                      <p:cBhvr>
                                        <p:cTn id="17" dur="500"/>
                                        <p:tgtEl>
                                          <p:spTgt spid="2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9">
                                            <p:txEl>
                                              <p:pRg st="2" end="2"/>
                                            </p:txEl>
                                          </p:spTgt>
                                        </p:tgtEl>
                                        <p:attrNameLst>
                                          <p:attrName>style.visibility</p:attrName>
                                        </p:attrNameLst>
                                      </p:cBhvr>
                                      <p:to>
                                        <p:strVal val="visible"/>
                                      </p:to>
                                    </p:set>
                                    <p:animEffect transition="in" filter="fade">
                                      <p:cBhvr>
                                        <p:cTn id="22" dur="500"/>
                                        <p:tgtEl>
                                          <p:spTgt spid="2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9">
                                            <p:txEl>
                                              <p:pRg st="3" end="3"/>
                                            </p:txEl>
                                          </p:spTgt>
                                        </p:tgtEl>
                                        <p:attrNameLst>
                                          <p:attrName>style.visibility</p:attrName>
                                        </p:attrNameLst>
                                      </p:cBhvr>
                                      <p:to>
                                        <p:strVal val="visible"/>
                                      </p:to>
                                    </p:set>
                                    <p:animEffect transition="in" filter="fade">
                                      <p:cBhvr>
                                        <p:cTn id="27" dur="500"/>
                                        <p:tgtEl>
                                          <p:spTgt spid="2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0"/>
          <p:cNvSpPr txBox="1"/>
          <p:nvPr/>
        </p:nvSpPr>
        <p:spPr>
          <a:xfrm flipH="1">
            <a:off x="585823" y="1376565"/>
            <a:ext cx="8296034" cy="2152262"/>
          </a:xfrm>
          <a:prstGeom prst="rect">
            <a:avLst/>
          </a:prstGeom>
          <a:no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None/>
            </a:pP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1/ Nghe -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viết</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đúng</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bài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chính</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tả</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Nhà</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yêu</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nước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Nguyễn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Trung</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Trực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a:t>
            </a:r>
          </a:p>
          <a:p>
            <a:pPr marL="0" marR="0" lvl="0" indent="0" algn="just" rtl="0">
              <a:lnSpc>
                <a:spcPct val="100000"/>
              </a:lnSpc>
              <a:spcBef>
                <a:spcPts val="0"/>
              </a:spcBef>
              <a:spcAft>
                <a:spcPts val="0"/>
              </a:spcAft>
              <a:buNone/>
            </a:pPr>
            <a:endParaRPr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0"/>
              </a:spcBef>
              <a:spcAft>
                <a:spcPts val="0"/>
              </a:spcAft>
              <a:buClr>
                <a:schemeClr val="dk1"/>
              </a:buClr>
              <a:buSzPts val="1200"/>
              <a:buFont typeface="Nunito"/>
              <a:buNone/>
            </a:pP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2/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Trình</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bày</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đúng</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thể</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loại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văn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xuôi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a:t>
            </a:r>
            <a:endParaRPr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endParaRPr>
          </a:p>
          <a:p>
            <a:pPr marL="0" marR="0" lvl="0" indent="0" algn="just" rtl="0">
              <a:lnSpc>
                <a:spcPct val="100000"/>
              </a:lnSpc>
              <a:spcBef>
                <a:spcPts val="3200"/>
              </a:spcBef>
              <a:spcAft>
                <a:spcPts val="3200"/>
              </a:spcAft>
              <a:buClr>
                <a:schemeClr val="dk1"/>
              </a:buClr>
              <a:buSzPts val="1200"/>
              <a:buFont typeface="Nunito"/>
              <a:buNone/>
            </a:pP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3/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Thực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hiện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chính</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xác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các</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bài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tập</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phân</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biệt</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r/d/</a:t>
            </a:r>
            <a:r>
              <a:rPr lang="en-US" sz="3200" b="1" i="0" u="none" strike="noStrike" cap="none" dirty="0" err="1">
                <a:solidFill>
                  <a:schemeClr val="bg2"/>
                </a:solidFill>
                <a:latin typeface="Calibri" panose="020F0502020204030204"/>
                <a:ea typeface="Calibri" panose="020F0502020204030204"/>
                <a:cs typeface="Calibri" panose="020F0502020204030204"/>
                <a:sym typeface="Calibri" panose="020F0502020204030204"/>
              </a:rPr>
              <a:t>gi</a:t>
            </a:r>
            <a:r>
              <a:rPr lang="en-US"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rPr>
              <a:t>, o/ô.</a:t>
            </a:r>
            <a:endParaRPr sz="3200" b="1" i="0" u="none" strike="noStrike" cap="none" dirty="0">
              <a:solidFill>
                <a:schemeClr val="bg2"/>
              </a:solidFill>
              <a:latin typeface="Calibri" panose="020F0502020204030204"/>
              <a:ea typeface="Calibri" panose="020F0502020204030204"/>
              <a:cs typeface="Calibri" panose="020F0502020204030204"/>
              <a:sym typeface="Calibri" panose="020F0502020204030204"/>
            </a:endParaRPr>
          </a:p>
        </p:txBody>
      </p:sp>
      <p:sp>
        <p:nvSpPr>
          <p:cNvPr id="447" name="Google Shape;447;p20"/>
          <p:cNvSpPr/>
          <p:nvPr/>
        </p:nvSpPr>
        <p:spPr>
          <a:xfrm>
            <a:off x="1153262" y="476635"/>
            <a:ext cx="6837475" cy="584735"/>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panose="020B0604020202020204"/>
              <a:buNone/>
            </a:pPr>
            <a:r>
              <a:rPr lang="en-US" sz="3200" b="1" i="0" u="none" strike="noStrike" cap="none">
                <a:solidFill>
                  <a:schemeClr val="accent6"/>
                </a:solidFill>
                <a:latin typeface="Arial" panose="020B0604020202020204"/>
                <a:ea typeface="Arial" panose="020B0604020202020204"/>
                <a:cs typeface="Arial" panose="020B0604020202020204"/>
                <a:sym typeface="Arial" panose="020B0604020202020204"/>
              </a:rPr>
              <a:t>Đánh giá mục tiêu</a:t>
            </a:r>
            <a:endParaRPr sz="3200" b="1" i="0" u="none" strike="noStrike" cap="none">
              <a:solidFill>
                <a:schemeClr val="accent6"/>
              </a:solidFill>
              <a:latin typeface="Arial" panose="020B0604020202020204"/>
              <a:ea typeface="Arial" panose="020B0604020202020204"/>
              <a:cs typeface="Arial" panose="020B0604020202020204"/>
              <a:sym typeface="Arial" panose="020B0604020202020204"/>
            </a:endParaRPr>
          </a:p>
        </p:txBody>
      </p:sp>
      <p:pic>
        <p:nvPicPr>
          <p:cNvPr id="448" name="Google Shape;448;p20" descr="About us - ArmyHaus"/>
          <p:cNvPicPr preferRelativeResize="0"/>
          <p:nvPr/>
        </p:nvPicPr>
        <p:blipFill rotWithShape="1">
          <a:blip r:embed="rId3"/>
          <a:srcRect/>
          <a:stretch>
            <a:fillRect/>
          </a:stretch>
        </p:blipFill>
        <p:spPr>
          <a:xfrm>
            <a:off x="30200" y="1625122"/>
            <a:ext cx="515363" cy="495670"/>
          </a:xfrm>
          <a:prstGeom prst="rect">
            <a:avLst/>
          </a:prstGeom>
          <a:noFill/>
          <a:ln>
            <a:noFill/>
          </a:ln>
        </p:spPr>
      </p:pic>
      <p:pic>
        <p:nvPicPr>
          <p:cNvPr id="449" name="Google Shape;449;p20" descr="About us - ArmyHaus"/>
          <p:cNvPicPr preferRelativeResize="0"/>
          <p:nvPr/>
        </p:nvPicPr>
        <p:blipFill rotWithShape="1">
          <a:blip r:embed="rId3"/>
          <a:srcRect/>
          <a:stretch>
            <a:fillRect/>
          </a:stretch>
        </p:blipFill>
        <p:spPr>
          <a:xfrm>
            <a:off x="82581" y="3938976"/>
            <a:ext cx="524285" cy="504251"/>
          </a:xfrm>
          <a:prstGeom prst="rect">
            <a:avLst/>
          </a:prstGeom>
          <a:noFill/>
          <a:ln>
            <a:noFill/>
          </a:ln>
        </p:spPr>
      </p:pic>
      <p:pic>
        <p:nvPicPr>
          <p:cNvPr id="450" name="Google Shape;450;p20" descr="About us - ArmyHaus"/>
          <p:cNvPicPr preferRelativeResize="0"/>
          <p:nvPr/>
        </p:nvPicPr>
        <p:blipFill rotWithShape="1">
          <a:blip r:embed="rId3"/>
          <a:srcRect/>
          <a:stretch>
            <a:fillRect/>
          </a:stretch>
        </p:blipFill>
        <p:spPr>
          <a:xfrm>
            <a:off x="82581" y="3001827"/>
            <a:ext cx="515363" cy="4956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xEl>
                                              <p:pRg st="0" end="0"/>
                                            </p:txEl>
                                          </p:spTgt>
                                        </p:tgtEl>
                                        <p:attrNameLst>
                                          <p:attrName>style.visibility</p:attrName>
                                        </p:attrNameLst>
                                      </p:cBhvr>
                                      <p:to>
                                        <p:strVal val="visible"/>
                                      </p:to>
                                    </p:set>
                                    <p:animEffect transition="in" filter="fade">
                                      <p:cBhvr>
                                        <p:cTn id="7" dur="1000"/>
                                        <p:tgtEl>
                                          <p:spTgt spid="4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6">
                                            <p:txEl>
                                              <p:pRg st="0" end="0"/>
                                            </p:txEl>
                                          </p:spTgt>
                                        </p:tgtEl>
                                        <p:attrNameLst>
                                          <p:attrName>style.visibility</p:attrName>
                                        </p:attrNameLst>
                                      </p:cBhvr>
                                      <p:to>
                                        <p:strVal val="visible"/>
                                      </p:to>
                                    </p:set>
                                    <p:animEffect transition="in" filter="fade">
                                      <p:cBhvr>
                                        <p:cTn id="12" dur="500"/>
                                        <p:tgtEl>
                                          <p:spTgt spid="4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6">
                                            <p:txEl>
                                              <p:pRg st="1" end="1"/>
                                            </p:txEl>
                                          </p:spTgt>
                                        </p:tgtEl>
                                        <p:attrNameLst>
                                          <p:attrName>style.visibility</p:attrName>
                                        </p:attrNameLst>
                                      </p:cBhvr>
                                      <p:to>
                                        <p:strVal val="visible"/>
                                      </p:to>
                                    </p:set>
                                    <p:animEffect transition="in" filter="fade">
                                      <p:cBhvr>
                                        <p:cTn id="17" dur="500"/>
                                        <p:tgtEl>
                                          <p:spTgt spid="4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6">
                                            <p:txEl>
                                              <p:pRg st="2" end="2"/>
                                            </p:txEl>
                                          </p:spTgt>
                                        </p:tgtEl>
                                        <p:attrNameLst>
                                          <p:attrName>style.visibility</p:attrName>
                                        </p:attrNameLst>
                                      </p:cBhvr>
                                      <p:to>
                                        <p:strVal val="visible"/>
                                      </p:to>
                                    </p:set>
                                    <p:animEffect transition="in" filter="fade">
                                      <p:cBhvr>
                                        <p:cTn id="22" dur="500"/>
                                        <p:tgtEl>
                                          <p:spTgt spid="4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6">
                                            <p:txEl>
                                              <p:pRg st="3" end="3"/>
                                            </p:txEl>
                                          </p:spTgt>
                                        </p:tgtEl>
                                        <p:attrNameLst>
                                          <p:attrName>style.visibility</p:attrName>
                                        </p:attrNameLst>
                                      </p:cBhvr>
                                      <p:to>
                                        <p:strVal val="visible"/>
                                      </p:to>
                                    </p:set>
                                    <p:animEffect transition="in" filter="fade">
                                      <p:cBhvr>
                                        <p:cTn id="27" dur="500"/>
                                        <p:tgtEl>
                                          <p:spTgt spid="44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8"/>
                                        </p:tgtEl>
                                        <p:attrNameLst>
                                          <p:attrName>style.visibility</p:attrName>
                                        </p:attrNameLst>
                                      </p:cBhvr>
                                      <p:to>
                                        <p:strVal val="visible"/>
                                      </p:to>
                                    </p:set>
                                    <p:animEffect transition="in" filter="fade">
                                      <p:cBhvr>
                                        <p:cTn id="32" dur="500"/>
                                        <p:tgtEl>
                                          <p:spTgt spid="4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0"/>
                                        </p:tgtEl>
                                        <p:attrNameLst>
                                          <p:attrName>style.visibility</p:attrName>
                                        </p:attrNameLst>
                                      </p:cBhvr>
                                      <p:to>
                                        <p:strVal val="visible"/>
                                      </p:to>
                                    </p:set>
                                    <p:animEffect transition="in" filter="fade">
                                      <p:cBhvr>
                                        <p:cTn id="37" dur="500"/>
                                        <p:tgtEl>
                                          <p:spTgt spid="4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9"/>
                                        </p:tgtEl>
                                        <p:attrNameLst>
                                          <p:attrName>style.visibility</p:attrName>
                                        </p:attrNameLst>
                                      </p:cBhvr>
                                      <p:to>
                                        <p:strVal val="visible"/>
                                      </p:to>
                                    </p:set>
                                    <p:animEffect transition="in" filter="fade">
                                      <p:cBhvr>
                                        <p:cTn id="42"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1"/>
          <p:cNvSpPr/>
          <p:nvPr/>
        </p:nvSpPr>
        <p:spPr>
          <a:xfrm>
            <a:off x="1295100" y="324091"/>
            <a:ext cx="7571108" cy="4819409"/>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456" name="Google Shape;456;p21"/>
          <p:cNvGrpSpPr/>
          <p:nvPr/>
        </p:nvGrpSpPr>
        <p:grpSpPr>
          <a:xfrm>
            <a:off x="-547212" y="2985710"/>
            <a:ext cx="2312102" cy="2312102"/>
            <a:chOff x="-4916625" y="1638600"/>
            <a:chExt cx="2973000" cy="2973000"/>
          </a:xfrm>
        </p:grpSpPr>
        <p:sp>
          <p:nvSpPr>
            <p:cNvPr id="457" name="Google Shape;457;p21"/>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8" name="Google Shape;458;p21"/>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59" name="Google Shape;459;p21"/>
          <p:cNvSpPr txBox="1">
            <a:spLocks noGrp="1"/>
          </p:cNvSpPr>
          <p:nvPr>
            <p:ph type="title"/>
          </p:nvPr>
        </p:nvSpPr>
        <p:spPr>
          <a:xfrm>
            <a:off x="-141990" y="324091"/>
            <a:ext cx="10972800" cy="114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dirty="0">
                <a:solidFill>
                  <a:schemeClr val="dk2"/>
                </a:solidFill>
                <a:latin typeface="Calibri" panose="020F0502020204030204"/>
                <a:ea typeface="Calibri" panose="020F0502020204030204"/>
                <a:cs typeface="Calibri" panose="020F0502020204030204"/>
                <a:sym typeface="Calibri" panose="020F0502020204030204"/>
              </a:rPr>
              <a:t>DẶN DÒ</a:t>
            </a:r>
          </a:p>
        </p:txBody>
      </p:sp>
      <p:sp>
        <p:nvSpPr>
          <p:cNvPr id="2" name="Text Box 0"/>
          <p:cNvSpPr txBox="1"/>
          <p:nvPr/>
        </p:nvSpPr>
        <p:spPr>
          <a:xfrm>
            <a:off x="1972181" y="1684902"/>
            <a:ext cx="6601460" cy="2061210"/>
          </a:xfrm>
          <a:prstGeom prst="rect">
            <a:avLst/>
          </a:prstGeom>
          <a:noFill/>
        </p:spPr>
        <p:txBody>
          <a:bodyPr wrap="square" rtlCol="0" anchor="t">
            <a:spAutoFit/>
          </a:bodyPr>
          <a:lstStyle/>
          <a:p>
            <a:pPr lvl="0" algn="l"/>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Xem</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lại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bài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chính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tả</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Nhà</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yêu</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nước</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Nguyễn</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Trung</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Trực</a:t>
            </a:r>
            <a:endPar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lvl="0" algn="l"/>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Chuẩn</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bị</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bài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chính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tả</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b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b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Nghe –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viết</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Cánh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cam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lạc</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mẹ</a:t>
            </a:r>
            <a:endPar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p:nvPr/>
        </p:nvSpPr>
        <p:spPr>
          <a:xfrm>
            <a:off x="1295100" y="1170600"/>
            <a:ext cx="6553800" cy="2802300"/>
          </a:xfrm>
          <a:prstGeom prst="roundRect">
            <a:avLst>
              <a:gd name="adj" fmla="val 13095"/>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6" name="Google Shape;246;p3"/>
          <p:cNvSpPr txBox="1">
            <a:spLocks noGrp="1"/>
          </p:cNvSpPr>
          <p:nvPr>
            <p:ph type="title"/>
          </p:nvPr>
        </p:nvSpPr>
        <p:spPr>
          <a:xfrm>
            <a:off x="1799395" y="2571750"/>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a:t>Nghe – viết</a:t>
            </a:r>
            <a:endParaRPr sz="6000"/>
          </a:p>
        </p:txBody>
      </p:sp>
      <p:sp>
        <p:nvSpPr>
          <p:cNvPr id="247" name="Google Shape;247;p3"/>
          <p:cNvSpPr txBox="1">
            <a:spLocks noGrp="1"/>
          </p:cNvSpPr>
          <p:nvPr>
            <p:ph type="subTitle" idx="1"/>
          </p:nvPr>
        </p:nvSpPr>
        <p:spPr>
          <a:xfrm>
            <a:off x="1799395" y="1612288"/>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b="1">
                <a:latin typeface="Calibri" panose="020F0502020204030204"/>
                <a:ea typeface="Calibri" panose="020F0502020204030204"/>
                <a:cs typeface="Calibri" panose="020F0502020204030204"/>
                <a:sym typeface="Calibri" panose="020F0502020204030204"/>
              </a:rPr>
              <a:t>Hoạt động 1</a:t>
            </a:r>
          </a:p>
        </p:txBody>
      </p:sp>
      <p:grpSp>
        <p:nvGrpSpPr>
          <p:cNvPr id="248" name="Google Shape;248;p3"/>
          <p:cNvGrpSpPr/>
          <p:nvPr/>
        </p:nvGrpSpPr>
        <p:grpSpPr>
          <a:xfrm>
            <a:off x="-547212" y="2985710"/>
            <a:ext cx="2312102" cy="2312102"/>
            <a:chOff x="-4916625" y="1638600"/>
            <a:chExt cx="2973000" cy="2973000"/>
          </a:xfrm>
        </p:grpSpPr>
        <p:sp>
          <p:nvSpPr>
            <p:cNvPr id="249" name="Google Shape;249;p3"/>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0" name="Google Shape;250;p3"/>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animEffect transition="in" filter="fade">
                                      <p:cBhvr>
                                        <p:cTn id="7" dur="2000"/>
                                        <p:tgtEl>
                                          <p:spTgt spid="2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6"/>
                                        </p:tgtEl>
                                        <p:attrNameLst>
                                          <p:attrName>style.visibility</p:attrName>
                                        </p:attrNameLst>
                                      </p:cBhvr>
                                      <p:to>
                                        <p:strVal val="visible"/>
                                      </p:to>
                                    </p:set>
                                    <p:animEffect transition="in" filter="fade">
                                      <p:cBhvr>
                                        <p:cTn id="10"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flipH="1">
            <a:off x="307974" y="94600"/>
            <a:ext cx="7863840" cy="718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600"/>
              <a:buNone/>
            </a:pPr>
            <a:r>
              <a:rPr lang="en-US" sz="3200" dirty="0">
                <a:solidFill>
                  <a:srgbClr val="FF0000"/>
                </a:solidFill>
                <a:latin typeface="Calibri" panose="020F0502020204030204"/>
                <a:ea typeface="Calibri" panose="020F0502020204030204"/>
                <a:cs typeface="Calibri" panose="020F0502020204030204"/>
                <a:sym typeface="Calibri" panose="020F0502020204030204"/>
              </a:rPr>
              <a:t>NHÀ YÊU NƯỚC NGUYỄN TRUNG TRỰC</a:t>
            </a:r>
            <a:endParaRPr sz="3200" dirty="0">
              <a:solidFill>
                <a:srgbClr val="FF0000"/>
              </a:solidFill>
              <a:latin typeface="Calibri" panose="020F0502020204030204"/>
              <a:ea typeface="Calibri" panose="020F0502020204030204"/>
              <a:cs typeface="Calibri" panose="020F0502020204030204"/>
              <a:sym typeface="Calibri" panose="020F0502020204030204"/>
            </a:endParaRPr>
          </a:p>
        </p:txBody>
      </p:sp>
      <p:grpSp>
        <p:nvGrpSpPr>
          <p:cNvPr id="256" name="Google Shape;256;p4"/>
          <p:cNvGrpSpPr/>
          <p:nvPr/>
        </p:nvGrpSpPr>
        <p:grpSpPr>
          <a:xfrm>
            <a:off x="168909" y="812800"/>
            <a:ext cx="8806181" cy="4132070"/>
            <a:chOff x="168909" y="812800"/>
            <a:chExt cx="8806181" cy="4132070"/>
          </a:xfrm>
        </p:grpSpPr>
        <p:sp>
          <p:nvSpPr>
            <p:cNvPr id="257" name="Google Shape;257;p4"/>
            <p:cNvSpPr/>
            <p:nvPr/>
          </p:nvSpPr>
          <p:spPr>
            <a:xfrm>
              <a:off x="168909" y="812800"/>
              <a:ext cx="8806181" cy="4132070"/>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58" name="Google Shape;258;p4"/>
            <p:cNvSpPr txBox="1"/>
            <p:nvPr/>
          </p:nvSpPr>
          <p:spPr>
            <a:xfrm>
              <a:off x="307974" y="893676"/>
              <a:ext cx="8528050" cy="39703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Nguyễn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Trung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Trực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sinh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ra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trong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một</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gia</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đình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làm</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nghề</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chài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lưới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trên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sông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Vàm</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Cỏ</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Năm</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23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tuổi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ông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lãnh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đạo</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cuộc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nổi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dậy</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ở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phủ</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An, nay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thuộc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tỉnh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Long An.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Đội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quân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khởi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nghĩa</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do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ông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chỉ</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huy</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đã</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lập</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nên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nhiều</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chiến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công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vang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dội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khắp</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vùng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Bộ</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Bị</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giặc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bắt</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và</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đưa</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ra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hành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hình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ông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khảng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khái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trả</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lời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viên</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thống</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đốc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Kì</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“Bao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giờ</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người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nhổ</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hết</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cỏ</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nước</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thì</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mới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hết</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người</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đánh</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0" i="0" u="none" strike="noStrike" cap="none" dirty="0">
                  <a:solidFill>
                    <a:srgbClr val="111111"/>
                  </a:solidFill>
                  <a:latin typeface="Arial" panose="020B0604020202020204"/>
                  <a:ea typeface="Arial" panose="020B0604020202020204"/>
                  <a:cs typeface="Arial" panose="020B0604020202020204"/>
                  <a:sym typeface="Arial" panose="020B0604020202020204"/>
                </a:rPr>
                <a:t>.”</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anim calcmode="lin" valueType="num">
                                      <p:cBhvr additive="base">
                                        <p:cTn id="12" dur="500"/>
                                        <p:tgtEl>
                                          <p:spTgt spid="256"/>
                                        </p:tgtEl>
                                        <p:attrNameLst>
                                          <p:attrName>ppt_w</p:attrName>
                                        </p:attrNameLst>
                                      </p:cBhvr>
                                      <p:tavLst>
                                        <p:tav tm="0">
                                          <p:val>
                                            <p:fltVal val="0"/>
                                          </p:val>
                                        </p:tav>
                                        <p:tav tm="100000">
                                          <p:val>
                                            <p:strVal val="#ppt_w"/>
                                          </p:val>
                                        </p:tav>
                                      </p:tavLst>
                                    </p:anim>
                                    <p:anim calcmode="lin" valueType="num">
                                      <p:cBhvr additive="base">
                                        <p:cTn id="13" dur="500"/>
                                        <p:tgtEl>
                                          <p:spTgt spid="2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
          <p:cNvSpPr/>
          <p:nvPr/>
        </p:nvSpPr>
        <p:spPr>
          <a:xfrm>
            <a:off x="220402" y="893822"/>
            <a:ext cx="5606857" cy="307590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2" indent="0" algn="just" rtl="0">
              <a:lnSpc>
                <a:spcPct val="100000"/>
              </a:lnSpc>
              <a:spcBef>
                <a:spcPts val="0"/>
              </a:spcBef>
              <a:spcAft>
                <a:spcPts val="0"/>
              </a:spcAft>
              <a:buNone/>
            </a:pPr>
            <a:r>
              <a:rPr lang="en-US" sz="2800" b="1" i="0" u="none" strike="noStrike" cap="none">
                <a:solidFill>
                  <a:srgbClr val="111111"/>
                </a:solidFill>
                <a:latin typeface="Arial" panose="020B0604020202020204"/>
                <a:ea typeface="Arial" panose="020B0604020202020204"/>
                <a:cs typeface="Arial" panose="020B0604020202020204"/>
                <a:sym typeface="Arial" panose="020B0604020202020204"/>
              </a:rPr>
              <a:t>- Ông sinh ra trong một gia đình nghèo. Năm 23 tuổi, ông lãnh đạo cuộc nổi dậy ở phủ Tân An và lập nhiều chiến công. Ông bị giặc bắt và bị hành hình.</a:t>
            </a:r>
            <a:endParaRPr sz="2800" b="1"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sp>
        <p:nvSpPr>
          <p:cNvPr id="264" name="Google Shape;264;p5"/>
          <p:cNvSpPr/>
          <p:nvPr/>
        </p:nvSpPr>
        <p:spPr>
          <a:xfrm>
            <a:off x="220403" y="174819"/>
            <a:ext cx="6340418"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1" i="0" u="none" strike="noStrike" cap="none">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Em biết gì về Nguyễn Trung Trực?</a:t>
            </a:r>
            <a:endParaRPr sz="3200" b="1" i="0" u="none" strike="noStrike" cap="none">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265" name="Google Shape;265;p5"/>
          <p:cNvGrpSpPr/>
          <p:nvPr/>
        </p:nvGrpSpPr>
        <p:grpSpPr>
          <a:xfrm>
            <a:off x="4783429" y="893822"/>
            <a:ext cx="4534191" cy="4164278"/>
            <a:chOff x="4783429" y="893822"/>
            <a:chExt cx="4534191" cy="4164278"/>
          </a:xfrm>
        </p:grpSpPr>
        <p:pic>
          <p:nvPicPr>
            <p:cNvPr id="266" name="Google Shape;266;p5" descr="Danh nhân Anh hùng dân tộc Nguyễn Trung Trực - Báo Long An Online"/>
            <p:cNvPicPr preferRelativeResize="0"/>
            <p:nvPr/>
          </p:nvPicPr>
          <p:blipFill rotWithShape="1">
            <a:blip r:embed="rId3"/>
            <a:srcRect/>
            <a:stretch>
              <a:fillRect/>
            </a:stretch>
          </p:blipFill>
          <p:spPr>
            <a:xfrm>
              <a:off x="6120170" y="893822"/>
              <a:ext cx="2547114" cy="3075903"/>
            </a:xfrm>
            <a:prstGeom prst="rect">
              <a:avLst/>
            </a:prstGeom>
            <a:noFill/>
            <a:ln>
              <a:noFill/>
            </a:ln>
          </p:spPr>
        </p:pic>
        <p:sp>
          <p:nvSpPr>
            <p:cNvPr id="267" name="Google Shape;267;p5"/>
            <p:cNvSpPr txBox="1"/>
            <p:nvPr/>
          </p:nvSpPr>
          <p:spPr>
            <a:xfrm>
              <a:off x="4783429" y="4103993"/>
              <a:ext cx="453419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rPr>
                <a:t>NGUYỄN TRUNG TRỰC</a:t>
              </a:r>
            </a:p>
            <a:p>
              <a:pPr marL="0" marR="0" lvl="0" indent="0" algn="ctr" rtl="0">
                <a:lnSpc>
                  <a:spcPct val="100000"/>
                </a:lnSpc>
                <a:spcBef>
                  <a:spcPts val="0"/>
                </a:spcBef>
                <a:spcAft>
                  <a:spcPts val="0"/>
                </a:spcAft>
                <a:buNone/>
              </a:pPr>
              <a:r>
                <a:rPr lang="en-US" sz="2800" b="1" i="0" u="none" strike="noStrike" cap="none">
                  <a:solidFill>
                    <a:srgbClr val="002060"/>
                  </a:solidFill>
                  <a:latin typeface="Arial" panose="020B0604020202020204"/>
                  <a:ea typeface="Arial" panose="020B0604020202020204"/>
                  <a:cs typeface="Arial" panose="020B0604020202020204"/>
                  <a:sym typeface="Arial" panose="020B0604020202020204"/>
                </a:rPr>
                <a:t>(1838-1868)</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transition="in" filter="fade">
                                      <p:cBhvr>
                                        <p:cTn id="7" dur="1000"/>
                                        <p:tgtEl>
                                          <p:spTgt spid="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822"/>
                                        <p:tgtEl>
                                          <p:spTgt spid="2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3"/>
                                        </p:tgtEl>
                                        <p:attrNameLst>
                                          <p:attrName>style.visibility</p:attrName>
                                        </p:attrNameLst>
                                      </p:cBhvr>
                                      <p:to>
                                        <p:strVal val="visible"/>
                                      </p:to>
                                    </p:set>
                                    <p:animEffect transition="in" filter="fade">
                                      <p:cBhvr>
                                        <p:cTn id="17" dur="6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p:nvPr/>
        </p:nvSpPr>
        <p:spPr>
          <a:xfrm>
            <a:off x="4805204" y="1239888"/>
            <a:ext cx="3917157" cy="307590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2" indent="0" algn="just" rtl="0">
              <a:lnSpc>
                <a:spcPct val="100000"/>
              </a:lnSpc>
              <a:spcBef>
                <a:spcPts val="0"/>
              </a:spcBef>
              <a:spcAft>
                <a:spcPts val="0"/>
              </a:spcAft>
              <a:buNone/>
            </a:pP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Câu</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nói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“Bao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giờ</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người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nhổ</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hết</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cỏ</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nước</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thì</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mới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hết</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người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đánh</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a:t>
            </a:r>
            <a:endParaRPr sz="2800" b="1" i="0" u="none" strike="noStrike" cap="none" dirty="0">
              <a:solidFill>
                <a:srgbClr val="111111"/>
              </a:solidFill>
              <a:latin typeface="Arial" panose="020B0604020202020204"/>
              <a:ea typeface="Arial" panose="020B0604020202020204"/>
              <a:cs typeface="Arial" panose="020B0604020202020204"/>
              <a:sym typeface="Arial" panose="020B0604020202020204"/>
            </a:endParaRPr>
          </a:p>
        </p:txBody>
      </p:sp>
      <p:sp>
        <p:nvSpPr>
          <p:cNvPr id="273" name="Google Shape;273;p6"/>
          <p:cNvSpPr/>
          <p:nvPr/>
        </p:nvSpPr>
        <p:spPr>
          <a:xfrm>
            <a:off x="0" y="113223"/>
            <a:ext cx="8806181" cy="9540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Nhà</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yêu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nước</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đã</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có</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nói</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nào</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danh</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muôn</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đời</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pic>
        <p:nvPicPr>
          <p:cNvPr id="274" name="Google Shape;274;p6" descr="Trước lúc hy sinh, Nguyễn Trung Trực đã thể hiện khí tiết của mình bằng câu nói bất hủ: “Bao giờ người Tây nhổ hết cỏ nước Nam thì mới hết người Nam đánh Tây”. Ảnh: Internet"/>
          <p:cNvPicPr preferRelativeResize="0"/>
          <p:nvPr/>
        </p:nvPicPr>
        <p:blipFill rotWithShape="1">
          <a:blip r:embed="rId3"/>
          <a:srcRect/>
          <a:stretch>
            <a:fillRect/>
          </a:stretch>
        </p:blipFill>
        <p:spPr>
          <a:xfrm>
            <a:off x="562243" y="1435177"/>
            <a:ext cx="4009757" cy="26853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1000"/>
                                        <p:tgtEl>
                                          <p:spTgt spid="2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1000"/>
                                        <p:tgtEl>
                                          <p:spTgt spid="2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fade">
                                      <p:cBhvr>
                                        <p:cTn id="17" dur="6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0" name="Google Shape;280;p7"/>
          <p:cNvSpPr txBox="1">
            <a:spLocks noGrp="1"/>
          </p:cNvSpPr>
          <p:nvPr>
            <p:ph type="title"/>
          </p:nvPr>
        </p:nvSpPr>
        <p:spPr>
          <a:xfrm>
            <a:off x="1380722" y="2119361"/>
            <a:ext cx="6110038"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err="1">
                <a:solidFill>
                  <a:schemeClr val="bg2"/>
                </a:solidFill>
                <a:latin typeface="Times New Roman" panose="02020603050405020304" pitchFamily="18" charset="0"/>
                <a:cs typeface="Times New Roman" panose="02020603050405020304" pitchFamily="18" charset="0"/>
              </a:rPr>
              <a:t>Luyện</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viết</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từ</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khó</a:t>
            </a:r>
            <a:endParaRPr sz="6000" dirty="0">
              <a:solidFill>
                <a:schemeClr val="bg2"/>
              </a:solidFill>
              <a:latin typeface="Times New Roman" panose="02020603050405020304" pitchFamily="18" charset="0"/>
              <a:cs typeface="Times New Roman" panose="02020603050405020304" pitchFamily="18" charset="0"/>
            </a:endParaRPr>
          </a:p>
        </p:txBody>
      </p:sp>
      <p:grpSp>
        <p:nvGrpSpPr>
          <p:cNvPr id="281" name="Google Shape;281;p7"/>
          <p:cNvGrpSpPr/>
          <p:nvPr/>
        </p:nvGrpSpPr>
        <p:grpSpPr>
          <a:xfrm>
            <a:off x="-547212" y="2985710"/>
            <a:ext cx="2312102" cy="2312102"/>
            <a:chOff x="-4916625" y="1638600"/>
            <a:chExt cx="2973000" cy="2973000"/>
          </a:xfrm>
        </p:grpSpPr>
        <p:sp>
          <p:nvSpPr>
            <p:cNvPr id="282" name="Google Shape;282;p7"/>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7"/>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2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txBox="1">
            <a:spLocks noGrp="1"/>
          </p:cNvSpPr>
          <p:nvPr>
            <p:ph type="title"/>
          </p:nvPr>
        </p:nvSpPr>
        <p:spPr>
          <a:xfrm flipH="1">
            <a:off x="168909" y="135038"/>
            <a:ext cx="6015364" cy="718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Một</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số</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từ</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ngữ</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cần</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ý:</a:t>
            </a:r>
            <a:endParaRPr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289" name="Google Shape;289;p8"/>
          <p:cNvGrpSpPr/>
          <p:nvPr/>
        </p:nvGrpSpPr>
        <p:grpSpPr>
          <a:xfrm>
            <a:off x="168909" y="1273168"/>
            <a:ext cx="1683040" cy="506714"/>
            <a:chOff x="168909" y="812800"/>
            <a:chExt cx="8806181" cy="4132070"/>
          </a:xfrm>
        </p:grpSpPr>
        <p:sp>
          <p:nvSpPr>
            <p:cNvPr id="290" name="Google Shape;290;p8"/>
            <p:cNvSpPr/>
            <p:nvPr/>
          </p:nvSpPr>
          <p:spPr>
            <a:xfrm>
              <a:off x="168909" y="812800"/>
              <a:ext cx="8806181"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91" name="Google Shape;291;p8"/>
            <p:cNvSpPr txBox="1"/>
            <p:nvPr/>
          </p:nvSpPr>
          <p:spPr>
            <a:xfrm>
              <a:off x="307974" y="893676"/>
              <a:ext cx="8528050"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chài lưới</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292" name="Google Shape;292;p8"/>
          <p:cNvGrpSpPr/>
          <p:nvPr/>
        </p:nvGrpSpPr>
        <p:grpSpPr>
          <a:xfrm>
            <a:off x="2146256" y="1273168"/>
            <a:ext cx="1683040" cy="533138"/>
            <a:chOff x="168909" y="812800"/>
            <a:chExt cx="8806181" cy="4347548"/>
          </a:xfrm>
        </p:grpSpPr>
        <p:sp>
          <p:nvSpPr>
            <p:cNvPr id="293" name="Google Shape;293;p8"/>
            <p:cNvSpPr/>
            <p:nvPr/>
          </p:nvSpPr>
          <p:spPr>
            <a:xfrm>
              <a:off x="168909" y="812800"/>
              <a:ext cx="8806181"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94" name="Google Shape;294;p8"/>
            <p:cNvSpPr txBox="1"/>
            <p:nvPr/>
          </p:nvSpPr>
          <p:spPr>
            <a:xfrm>
              <a:off x="307973" y="893678"/>
              <a:ext cx="8528053"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nổi dậy</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295" name="Google Shape;295;p8"/>
          <p:cNvGrpSpPr/>
          <p:nvPr/>
        </p:nvGrpSpPr>
        <p:grpSpPr>
          <a:xfrm>
            <a:off x="4164114" y="1273168"/>
            <a:ext cx="2095394" cy="533138"/>
            <a:chOff x="168909" y="812800"/>
            <a:chExt cx="10963743" cy="4347548"/>
          </a:xfrm>
        </p:grpSpPr>
        <p:sp>
          <p:nvSpPr>
            <p:cNvPr id="296" name="Google Shape;296;p8"/>
            <p:cNvSpPr/>
            <p:nvPr/>
          </p:nvSpPr>
          <p:spPr>
            <a:xfrm>
              <a:off x="168909" y="812800"/>
              <a:ext cx="10963743"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97" name="Google Shape;297;p8"/>
            <p:cNvSpPr txBox="1"/>
            <p:nvPr/>
          </p:nvSpPr>
          <p:spPr>
            <a:xfrm>
              <a:off x="307963" y="893678"/>
              <a:ext cx="10824684"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khởi nghĩa</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298" name="Google Shape;298;p8"/>
          <p:cNvGrpSpPr/>
          <p:nvPr/>
        </p:nvGrpSpPr>
        <p:grpSpPr>
          <a:xfrm>
            <a:off x="6553815" y="1273168"/>
            <a:ext cx="2375826" cy="533138"/>
            <a:chOff x="168909" y="812800"/>
            <a:chExt cx="12431050" cy="4347548"/>
          </a:xfrm>
        </p:grpSpPr>
        <p:sp>
          <p:nvSpPr>
            <p:cNvPr id="299" name="Google Shape;299;p8"/>
            <p:cNvSpPr/>
            <p:nvPr/>
          </p:nvSpPr>
          <p:spPr>
            <a:xfrm>
              <a:off x="168909" y="812800"/>
              <a:ext cx="12431050"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0" name="Google Shape;300;p8"/>
            <p:cNvSpPr txBox="1"/>
            <p:nvPr/>
          </p:nvSpPr>
          <p:spPr>
            <a:xfrm>
              <a:off x="519924" y="893678"/>
              <a:ext cx="11504681"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khảng khái</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01" name="Google Shape;301;p8"/>
          <p:cNvGrpSpPr/>
          <p:nvPr/>
        </p:nvGrpSpPr>
        <p:grpSpPr>
          <a:xfrm>
            <a:off x="180273" y="2302399"/>
            <a:ext cx="3557293" cy="523220"/>
            <a:chOff x="168904" y="678199"/>
            <a:chExt cx="18612848" cy="4266671"/>
          </a:xfrm>
        </p:grpSpPr>
        <p:sp>
          <p:nvSpPr>
            <p:cNvPr id="302" name="Google Shape;302;p8"/>
            <p:cNvSpPr/>
            <p:nvPr/>
          </p:nvSpPr>
          <p:spPr>
            <a:xfrm>
              <a:off x="168904" y="812800"/>
              <a:ext cx="17466595"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3" name="Google Shape;303;p8"/>
            <p:cNvSpPr txBox="1"/>
            <p:nvPr/>
          </p:nvSpPr>
          <p:spPr>
            <a:xfrm>
              <a:off x="406723" y="678199"/>
              <a:ext cx="18375029" cy="42666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Nguyễn Trung Trực</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04" name="Google Shape;304;p8"/>
          <p:cNvGrpSpPr/>
          <p:nvPr/>
        </p:nvGrpSpPr>
        <p:grpSpPr>
          <a:xfrm>
            <a:off x="4000087" y="2289187"/>
            <a:ext cx="1721662" cy="536432"/>
            <a:chOff x="168909" y="570460"/>
            <a:chExt cx="9008264" cy="4374410"/>
          </a:xfrm>
        </p:grpSpPr>
        <p:sp>
          <p:nvSpPr>
            <p:cNvPr id="305" name="Google Shape;305;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6" name="Google Shape;306;p8"/>
            <p:cNvSpPr txBox="1"/>
            <p:nvPr/>
          </p:nvSpPr>
          <p:spPr>
            <a:xfrm>
              <a:off x="649120" y="570460"/>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Vàm Cỏ</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07" name="Google Shape;307;p8"/>
          <p:cNvGrpSpPr/>
          <p:nvPr/>
        </p:nvGrpSpPr>
        <p:grpSpPr>
          <a:xfrm>
            <a:off x="6230148" y="2289187"/>
            <a:ext cx="1830083" cy="523220"/>
            <a:chOff x="168909" y="812800"/>
            <a:chExt cx="9575556" cy="4266671"/>
          </a:xfrm>
        </p:grpSpPr>
        <p:sp>
          <p:nvSpPr>
            <p:cNvPr id="308" name="Google Shape;308;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09" name="Google Shape;309;p8"/>
            <p:cNvSpPr txBox="1"/>
            <p:nvPr/>
          </p:nvSpPr>
          <p:spPr>
            <a:xfrm>
              <a:off x="1216412" y="812800"/>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Tân An</a:t>
              </a:r>
            </a:p>
          </p:txBody>
        </p:sp>
      </p:grpSp>
      <p:grpSp>
        <p:nvGrpSpPr>
          <p:cNvPr id="310" name="Google Shape;310;p8"/>
          <p:cNvGrpSpPr/>
          <p:nvPr/>
        </p:nvGrpSpPr>
        <p:grpSpPr>
          <a:xfrm>
            <a:off x="185002" y="3153259"/>
            <a:ext cx="1684735" cy="523220"/>
            <a:chOff x="168909" y="678199"/>
            <a:chExt cx="8815050" cy="4266671"/>
          </a:xfrm>
        </p:grpSpPr>
        <p:sp>
          <p:nvSpPr>
            <p:cNvPr id="311" name="Google Shape;311;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12" name="Google Shape;312;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Long An</a:t>
              </a:r>
            </a:p>
          </p:txBody>
        </p:sp>
      </p:grpSp>
      <p:grpSp>
        <p:nvGrpSpPr>
          <p:cNvPr id="313" name="Google Shape;313;p8"/>
          <p:cNvGrpSpPr/>
          <p:nvPr/>
        </p:nvGrpSpPr>
        <p:grpSpPr>
          <a:xfrm>
            <a:off x="2228663" y="3169765"/>
            <a:ext cx="2498216" cy="523220"/>
            <a:chOff x="168904" y="678199"/>
            <a:chExt cx="13071432" cy="4266671"/>
          </a:xfrm>
        </p:grpSpPr>
        <p:sp>
          <p:nvSpPr>
            <p:cNvPr id="314" name="Google Shape;314;p8"/>
            <p:cNvSpPr/>
            <p:nvPr/>
          </p:nvSpPr>
          <p:spPr>
            <a:xfrm>
              <a:off x="168904" y="812799"/>
              <a:ext cx="12344679" cy="4132071"/>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15" name="Google Shape;315;p8"/>
            <p:cNvSpPr txBox="1"/>
            <p:nvPr/>
          </p:nvSpPr>
          <p:spPr>
            <a:xfrm>
              <a:off x="455906" y="678199"/>
              <a:ext cx="12784430"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Tây Nam Bộ</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16" name="Google Shape;316;p8"/>
          <p:cNvGrpSpPr/>
          <p:nvPr/>
        </p:nvGrpSpPr>
        <p:grpSpPr>
          <a:xfrm>
            <a:off x="5080947" y="3148653"/>
            <a:ext cx="1684735" cy="523220"/>
            <a:chOff x="168909" y="678199"/>
            <a:chExt cx="8815050" cy="4266671"/>
          </a:xfrm>
        </p:grpSpPr>
        <p:sp>
          <p:nvSpPr>
            <p:cNvPr id="317" name="Google Shape;317;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18" name="Google Shape;318;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Nam Kì</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19" name="Google Shape;319;p8"/>
          <p:cNvGrpSpPr/>
          <p:nvPr/>
        </p:nvGrpSpPr>
        <p:grpSpPr>
          <a:xfrm>
            <a:off x="2228663" y="4073876"/>
            <a:ext cx="1684735" cy="523220"/>
            <a:chOff x="168909" y="678199"/>
            <a:chExt cx="8815050" cy="4266671"/>
          </a:xfrm>
        </p:grpSpPr>
        <p:sp>
          <p:nvSpPr>
            <p:cNvPr id="320" name="Google Shape;320;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21" name="Google Shape;321;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Tây</a:t>
              </a:r>
              <a:endParaRPr sz="2800" b="0" i="0" u="none" strike="noStrike" cap="none">
                <a:solidFill>
                  <a:srgbClr val="111111"/>
                </a:solidFill>
                <a:latin typeface="Arial" panose="020B0604020202020204"/>
                <a:ea typeface="Arial" panose="020B0604020202020204"/>
                <a:cs typeface="Arial" panose="020B0604020202020204"/>
                <a:sym typeface="Arial" panose="020B0604020202020204"/>
              </a:endParaRPr>
            </a:p>
          </p:txBody>
        </p:sp>
      </p:grpSp>
      <p:grpSp>
        <p:nvGrpSpPr>
          <p:cNvPr id="322" name="Google Shape;322;p8"/>
          <p:cNvGrpSpPr/>
          <p:nvPr/>
        </p:nvGrpSpPr>
        <p:grpSpPr>
          <a:xfrm>
            <a:off x="183307" y="4111425"/>
            <a:ext cx="1684735" cy="523220"/>
            <a:chOff x="168909" y="678199"/>
            <a:chExt cx="8815050" cy="4266671"/>
          </a:xfrm>
        </p:grpSpPr>
        <p:sp>
          <p:nvSpPr>
            <p:cNvPr id="323" name="Google Shape;323;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24" name="Google Shape;324;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Arial" panose="020B0604020202020204"/>
                  <a:ea typeface="Arial" panose="020B0604020202020204"/>
                  <a:cs typeface="Arial" panose="020B0604020202020204"/>
                  <a:sym typeface="Arial" panose="020B0604020202020204"/>
                </a:rPr>
                <a:t>Nam</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0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89"/>
                                        </p:tgtEl>
                                        <p:attrNameLst>
                                          <p:attrName>style.visibility</p:attrName>
                                        </p:attrNameLst>
                                      </p:cBhvr>
                                      <p:to>
                                        <p:strVal val="visible"/>
                                      </p:to>
                                    </p:set>
                                    <p:anim calcmode="lin" valueType="num">
                                      <p:cBhvr additive="base">
                                        <p:cTn id="12" dur="500"/>
                                        <p:tgtEl>
                                          <p:spTgt spid="289"/>
                                        </p:tgtEl>
                                        <p:attrNameLst>
                                          <p:attrName>ppt_w</p:attrName>
                                        </p:attrNameLst>
                                      </p:cBhvr>
                                      <p:tavLst>
                                        <p:tav tm="0">
                                          <p:val>
                                            <p:fltVal val="0"/>
                                          </p:val>
                                        </p:tav>
                                        <p:tav tm="100000">
                                          <p:val>
                                            <p:strVal val="#ppt_w"/>
                                          </p:val>
                                        </p:tav>
                                      </p:tavLst>
                                    </p:anim>
                                    <p:anim calcmode="lin" valueType="num">
                                      <p:cBhvr additive="base">
                                        <p:cTn id="13" dur="500"/>
                                        <p:tgtEl>
                                          <p:spTgt spid="28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92"/>
                                        </p:tgtEl>
                                        <p:attrNameLst>
                                          <p:attrName>style.visibility</p:attrName>
                                        </p:attrNameLst>
                                      </p:cBhvr>
                                      <p:to>
                                        <p:strVal val="visible"/>
                                      </p:to>
                                    </p:set>
                                    <p:anim calcmode="lin" valueType="num">
                                      <p:cBhvr additive="base">
                                        <p:cTn id="18" dur="500"/>
                                        <p:tgtEl>
                                          <p:spTgt spid="292"/>
                                        </p:tgtEl>
                                        <p:attrNameLst>
                                          <p:attrName>ppt_w</p:attrName>
                                        </p:attrNameLst>
                                      </p:cBhvr>
                                      <p:tavLst>
                                        <p:tav tm="0">
                                          <p:val>
                                            <p:fltVal val="0"/>
                                          </p:val>
                                        </p:tav>
                                        <p:tav tm="100000">
                                          <p:val>
                                            <p:strVal val="#ppt_w"/>
                                          </p:val>
                                        </p:tav>
                                      </p:tavLst>
                                    </p:anim>
                                    <p:anim calcmode="lin" valueType="num">
                                      <p:cBhvr additive="base">
                                        <p:cTn id="19" dur="500"/>
                                        <p:tgtEl>
                                          <p:spTgt spid="29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95"/>
                                        </p:tgtEl>
                                        <p:attrNameLst>
                                          <p:attrName>style.visibility</p:attrName>
                                        </p:attrNameLst>
                                      </p:cBhvr>
                                      <p:to>
                                        <p:strVal val="visible"/>
                                      </p:to>
                                    </p:set>
                                    <p:anim calcmode="lin" valueType="num">
                                      <p:cBhvr additive="base">
                                        <p:cTn id="24" dur="500"/>
                                        <p:tgtEl>
                                          <p:spTgt spid="295"/>
                                        </p:tgtEl>
                                        <p:attrNameLst>
                                          <p:attrName>ppt_w</p:attrName>
                                        </p:attrNameLst>
                                      </p:cBhvr>
                                      <p:tavLst>
                                        <p:tav tm="0">
                                          <p:val>
                                            <p:fltVal val="0"/>
                                          </p:val>
                                        </p:tav>
                                        <p:tav tm="100000">
                                          <p:val>
                                            <p:strVal val="#ppt_w"/>
                                          </p:val>
                                        </p:tav>
                                      </p:tavLst>
                                    </p:anim>
                                    <p:anim calcmode="lin" valueType="num">
                                      <p:cBhvr additive="base">
                                        <p:cTn id="25" dur="500"/>
                                        <p:tgtEl>
                                          <p:spTgt spid="29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98"/>
                                        </p:tgtEl>
                                        <p:attrNameLst>
                                          <p:attrName>style.visibility</p:attrName>
                                        </p:attrNameLst>
                                      </p:cBhvr>
                                      <p:to>
                                        <p:strVal val="visible"/>
                                      </p:to>
                                    </p:set>
                                    <p:anim calcmode="lin" valueType="num">
                                      <p:cBhvr additive="base">
                                        <p:cTn id="30" dur="500"/>
                                        <p:tgtEl>
                                          <p:spTgt spid="298"/>
                                        </p:tgtEl>
                                        <p:attrNameLst>
                                          <p:attrName>ppt_w</p:attrName>
                                        </p:attrNameLst>
                                      </p:cBhvr>
                                      <p:tavLst>
                                        <p:tav tm="0">
                                          <p:val>
                                            <p:fltVal val="0"/>
                                          </p:val>
                                        </p:tav>
                                        <p:tav tm="100000">
                                          <p:val>
                                            <p:strVal val="#ppt_w"/>
                                          </p:val>
                                        </p:tav>
                                      </p:tavLst>
                                    </p:anim>
                                    <p:anim calcmode="lin" valueType="num">
                                      <p:cBhvr additive="base">
                                        <p:cTn id="31" dur="500"/>
                                        <p:tgtEl>
                                          <p:spTgt spid="298"/>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301"/>
                                        </p:tgtEl>
                                        <p:attrNameLst>
                                          <p:attrName>style.visibility</p:attrName>
                                        </p:attrNameLst>
                                      </p:cBhvr>
                                      <p:to>
                                        <p:strVal val="visible"/>
                                      </p:to>
                                    </p:set>
                                    <p:anim calcmode="lin" valueType="num">
                                      <p:cBhvr additive="base">
                                        <p:cTn id="36" dur="500"/>
                                        <p:tgtEl>
                                          <p:spTgt spid="301"/>
                                        </p:tgtEl>
                                        <p:attrNameLst>
                                          <p:attrName>ppt_w</p:attrName>
                                        </p:attrNameLst>
                                      </p:cBhvr>
                                      <p:tavLst>
                                        <p:tav tm="0">
                                          <p:val>
                                            <p:fltVal val="0"/>
                                          </p:val>
                                        </p:tav>
                                        <p:tav tm="100000">
                                          <p:val>
                                            <p:strVal val="#ppt_w"/>
                                          </p:val>
                                        </p:tav>
                                      </p:tavLst>
                                    </p:anim>
                                    <p:anim calcmode="lin" valueType="num">
                                      <p:cBhvr additive="base">
                                        <p:cTn id="37" dur="500"/>
                                        <p:tgtEl>
                                          <p:spTgt spid="301"/>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304"/>
                                        </p:tgtEl>
                                        <p:attrNameLst>
                                          <p:attrName>style.visibility</p:attrName>
                                        </p:attrNameLst>
                                      </p:cBhvr>
                                      <p:to>
                                        <p:strVal val="visible"/>
                                      </p:to>
                                    </p:set>
                                    <p:anim calcmode="lin" valueType="num">
                                      <p:cBhvr additive="base">
                                        <p:cTn id="42" dur="500"/>
                                        <p:tgtEl>
                                          <p:spTgt spid="304"/>
                                        </p:tgtEl>
                                        <p:attrNameLst>
                                          <p:attrName>ppt_w</p:attrName>
                                        </p:attrNameLst>
                                      </p:cBhvr>
                                      <p:tavLst>
                                        <p:tav tm="0">
                                          <p:val>
                                            <p:fltVal val="0"/>
                                          </p:val>
                                        </p:tav>
                                        <p:tav tm="100000">
                                          <p:val>
                                            <p:strVal val="#ppt_w"/>
                                          </p:val>
                                        </p:tav>
                                      </p:tavLst>
                                    </p:anim>
                                    <p:anim calcmode="lin" valueType="num">
                                      <p:cBhvr additive="base">
                                        <p:cTn id="43" dur="500"/>
                                        <p:tgtEl>
                                          <p:spTgt spid="304"/>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307"/>
                                        </p:tgtEl>
                                        <p:attrNameLst>
                                          <p:attrName>style.visibility</p:attrName>
                                        </p:attrNameLst>
                                      </p:cBhvr>
                                      <p:to>
                                        <p:strVal val="visible"/>
                                      </p:to>
                                    </p:set>
                                    <p:anim calcmode="lin" valueType="num">
                                      <p:cBhvr additive="base">
                                        <p:cTn id="48" dur="500"/>
                                        <p:tgtEl>
                                          <p:spTgt spid="307"/>
                                        </p:tgtEl>
                                        <p:attrNameLst>
                                          <p:attrName>ppt_w</p:attrName>
                                        </p:attrNameLst>
                                      </p:cBhvr>
                                      <p:tavLst>
                                        <p:tav tm="0">
                                          <p:val>
                                            <p:fltVal val="0"/>
                                          </p:val>
                                        </p:tav>
                                        <p:tav tm="100000">
                                          <p:val>
                                            <p:strVal val="#ppt_w"/>
                                          </p:val>
                                        </p:tav>
                                      </p:tavLst>
                                    </p:anim>
                                    <p:anim calcmode="lin" valueType="num">
                                      <p:cBhvr additive="base">
                                        <p:cTn id="49" dur="500"/>
                                        <p:tgtEl>
                                          <p:spTgt spid="307"/>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310"/>
                                        </p:tgtEl>
                                        <p:attrNameLst>
                                          <p:attrName>style.visibility</p:attrName>
                                        </p:attrNameLst>
                                      </p:cBhvr>
                                      <p:to>
                                        <p:strVal val="visible"/>
                                      </p:to>
                                    </p:set>
                                    <p:anim calcmode="lin" valueType="num">
                                      <p:cBhvr additive="base">
                                        <p:cTn id="54" dur="500"/>
                                        <p:tgtEl>
                                          <p:spTgt spid="310"/>
                                        </p:tgtEl>
                                        <p:attrNameLst>
                                          <p:attrName>ppt_w</p:attrName>
                                        </p:attrNameLst>
                                      </p:cBhvr>
                                      <p:tavLst>
                                        <p:tav tm="0">
                                          <p:val>
                                            <p:fltVal val="0"/>
                                          </p:val>
                                        </p:tav>
                                        <p:tav tm="100000">
                                          <p:val>
                                            <p:strVal val="#ppt_w"/>
                                          </p:val>
                                        </p:tav>
                                      </p:tavLst>
                                    </p:anim>
                                    <p:anim calcmode="lin" valueType="num">
                                      <p:cBhvr additive="base">
                                        <p:cTn id="55" dur="500"/>
                                        <p:tgtEl>
                                          <p:spTgt spid="310"/>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13"/>
                                        </p:tgtEl>
                                        <p:attrNameLst>
                                          <p:attrName>style.visibility</p:attrName>
                                        </p:attrNameLst>
                                      </p:cBhvr>
                                      <p:to>
                                        <p:strVal val="visible"/>
                                      </p:to>
                                    </p:set>
                                    <p:anim calcmode="lin" valueType="num">
                                      <p:cBhvr additive="base">
                                        <p:cTn id="60" dur="500"/>
                                        <p:tgtEl>
                                          <p:spTgt spid="313"/>
                                        </p:tgtEl>
                                        <p:attrNameLst>
                                          <p:attrName>ppt_w</p:attrName>
                                        </p:attrNameLst>
                                      </p:cBhvr>
                                      <p:tavLst>
                                        <p:tav tm="0">
                                          <p:val>
                                            <p:fltVal val="0"/>
                                          </p:val>
                                        </p:tav>
                                        <p:tav tm="100000">
                                          <p:val>
                                            <p:strVal val="#ppt_w"/>
                                          </p:val>
                                        </p:tav>
                                      </p:tavLst>
                                    </p:anim>
                                    <p:anim calcmode="lin" valueType="num">
                                      <p:cBhvr additive="base">
                                        <p:cTn id="61" dur="500"/>
                                        <p:tgtEl>
                                          <p:spTgt spid="313"/>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316"/>
                                        </p:tgtEl>
                                        <p:attrNameLst>
                                          <p:attrName>style.visibility</p:attrName>
                                        </p:attrNameLst>
                                      </p:cBhvr>
                                      <p:to>
                                        <p:strVal val="visible"/>
                                      </p:to>
                                    </p:set>
                                    <p:anim calcmode="lin" valueType="num">
                                      <p:cBhvr additive="base">
                                        <p:cTn id="66" dur="500"/>
                                        <p:tgtEl>
                                          <p:spTgt spid="316"/>
                                        </p:tgtEl>
                                        <p:attrNameLst>
                                          <p:attrName>ppt_w</p:attrName>
                                        </p:attrNameLst>
                                      </p:cBhvr>
                                      <p:tavLst>
                                        <p:tav tm="0">
                                          <p:val>
                                            <p:fltVal val="0"/>
                                          </p:val>
                                        </p:tav>
                                        <p:tav tm="100000">
                                          <p:val>
                                            <p:strVal val="#ppt_w"/>
                                          </p:val>
                                        </p:tav>
                                      </p:tavLst>
                                    </p:anim>
                                    <p:anim calcmode="lin" valueType="num">
                                      <p:cBhvr additive="base">
                                        <p:cTn id="67" dur="500"/>
                                        <p:tgtEl>
                                          <p:spTgt spid="316"/>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322"/>
                                        </p:tgtEl>
                                        <p:attrNameLst>
                                          <p:attrName>style.visibility</p:attrName>
                                        </p:attrNameLst>
                                      </p:cBhvr>
                                      <p:to>
                                        <p:strVal val="visible"/>
                                      </p:to>
                                    </p:set>
                                    <p:anim calcmode="lin" valueType="num">
                                      <p:cBhvr additive="base">
                                        <p:cTn id="72" dur="500"/>
                                        <p:tgtEl>
                                          <p:spTgt spid="322"/>
                                        </p:tgtEl>
                                        <p:attrNameLst>
                                          <p:attrName>ppt_w</p:attrName>
                                        </p:attrNameLst>
                                      </p:cBhvr>
                                      <p:tavLst>
                                        <p:tav tm="0">
                                          <p:val>
                                            <p:fltVal val="0"/>
                                          </p:val>
                                        </p:tav>
                                        <p:tav tm="100000">
                                          <p:val>
                                            <p:strVal val="#ppt_w"/>
                                          </p:val>
                                        </p:tav>
                                      </p:tavLst>
                                    </p:anim>
                                    <p:anim calcmode="lin" valueType="num">
                                      <p:cBhvr additive="base">
                                        <p:cTn id="73" dur="500"/>
                                        <p:tgtEl>
                                          <p:spTgt spid="322"/>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319"/>
                                        </p:tgtEl>
                                        <p:attrNameLst>
                                          <p:attrName>style.visibility</p:attrName>
                                        </p:attrNameLst>
                                      </p:cBhvr>
                                      <p:to>
                                        <p:strVal val="visible"/>
                                      </p:to>
                                    </p:set>
                                    <p:anim calcmode="lin" valueType="num">
                                      <p:cBhvr additive="base">
                                        <p:cTn id="78" dur="500"/>
                                        <p:tgtEl>
                                          <p:spTgt spid="319"/>
                                        </p:tgtEl>
                                        <p:attrNameLst>
                                          <p:attrName>ppt_w</p:attrName>
                                        </p:attrNameLst>
                                      </p:cBhvr>
                                      <p:tavLst>
                                        <p:tav tm="0">
                                          <p:val>
                                            <p:fltVal val="0"/>
                                          </p:val>
                                        </p:tav>
                                        <p:tav tm="100000">
                                          <p:val>
                                            <p:strVal val="#ppt_w"/>
                                          </p:val>
                                        </p:tav>
                                      </p:tavLst>
                                    </p:anim>
                                    <p:anim calcmode="lin" valueType="num">
                                      <p:cBhvr additive="base">
                                        <p:cTn id="79" dur="500"/>
                                        <p:tgtEl>
                                          <p:spTgt spid="3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9"/>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1" name="Google Shape;331;p9"/>
          <p:cNvSpPr txBox="1">
            <a:spLocks noGrp="1"/>
          </p:cNvSpPr>
          <p:nvPr>
            <p:ph type="title"/>
          </p:nvPr>
        </p:nvSpPr>
        <p:spPr>
          <a:xfrm>
            <a:off x="1738862" y="2157790"/>
            <a:ext cx="5666276"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a:solidFill>
                  <a:schemeClr val="bg2"/>
                </a:solidFill>
                <a:latin typeface="Times New Roman" panose="02020603050405020304" pitchFamily="18" charset="0"/>
                <a:cs typeface="Times New Roman" panose="02020603050405020304" pitchFamily="18" charset="0"/>
              </a:rPr>
              <a:t>Nghe - </a:t>
            </a:r>
            <a:r>
              <a:rPr lang="en-US" sz="6000" dirty="0" err="1">
                <a:solidFill>
                  <a:schemeClr val="bg2"/>
                </a:solidFill>
                <a:latin typeface="Times New Roman" panose="02020603050405020304" pitchFamily="18" charset="0"/>
                <a:cs typeface="Times New Roman" panose="02020603050405020304" pitchFamily="18" charset="0"/>
              </a:rPr>
              <a:t>viết</a:t>
            </a:r>
            <a:endParaRPr sz="6000" dirty="0">
              <a:solidFill>
                <a:schemeClr val="bg2"/>
              </a:solidFill>
              <a:latin typeface="Times New Roman" panose="02020603050405020304" pitchFamily="18" charset="0"/>
              <a:cs typeface="Times New Roman" panose="02020603050405020304" pitchFamily="18" charset="0"/>
            </a:endParaRPr>
          </a:p>
        </p:txBody>
      </p:sp>
      <p:grpSp>
        <p:nvGrpSpPr>
          <p:cNvPr id="332" name="Google Shape;332;p9"/>
          <p:cNvGrpSpPr/>
          <p:nvPr/>
        </p:nvGrpSpPr>
        <p:grpSpPr>
          <a:xfrm>
            <a:off x="-547212" y="2985710"/>
            <a:ext cx="2312102" cy="2312102"/>
            <a:chOff x="-4916625" y="1638600"/>
            <a:chExt cx="2973000" cy="2973000"/>
          </a:xfrm>
        </p:grpSpPr>
        <p:sp>
          <p:nvSpPr>
            <p:cNvPr id="333" name="Google Shape;333;p9"/>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4" name="Google Shape;334;p9"/>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2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NA Fingerprinting in Forensic Science Workshop by Slidesgo">
  <a:themeElements>
    <a:clrScheme name="Simple Light">
      <a:dk1>
        <a:srgbClr val="8989C9"/>
      </a:dk1>
      <a:lt1>
        <a:srgbClr val="FCEEE5"/>
      </a:lt1>
      <a:dk2>
        <a:srgbClr val="16004D"/>
      </a:dk2>
      <a:lt2>
        <a:srgbClr val="DF6D6D"/>
      </a:lt2>
      <a:accent1>
        <a:srgbClr val="FF8E77"/>
      </a:accent1>
      <a:accent2>
        <a:srgbClr val="FFB1A8"/>
      </a:accent2>
      <a:accent3>
        <a:srgbClr val="F1D2CE"/>
      </a:accent3>
      <a:accent4>
        <a:srgbClr val="9DBDD3"/>
      </a:accent4>
      <a:accent5>
        <a:srgbClr val="3C373D"/>
      </a:accent5>
      <a:accent6>
        <a:srgbClr val="FFFFFF"/>
      </a:accent6>
      <a:hlink>
        <a:srgbClr val="16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1039</Words>
  <Application>Microsoft Office PowerPoint</Application>
  <PresentationFormat>On-screen Show (16:9)</PresentationFormat>
  <Paragraphs>87</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Cambay</vt:lpstr>
      <vt:lpstr>Calibri</vt:lpstr>
      <vt:lpstr>Oswald SemiBold</vt:lpstr>
      <vt:lpstr>Bebas Neue</vt:lpstr>
      <vt:lpstr>Nunito</vt:lpstr>
      <vt:lpstr>Oswald</vt:lpstr>
      <vt:lpstr>Quicksand Medium</vt:lpstr>
      <vt:lpstr>Arial</vt:lpstr>
      <vt:lpstr>Times New Roman</vt:lpstr>
      <vt:lpstr>DNA Fingerprinting in Forensic Science Workshop by Slidesgo</vt:lpstr>
      <vt:lpstr>CHÍNH TẢ TUẦN 19</vt:lpstr>
      <vt:lpstr>Yêu cầu cần đạt</vt:lpstr>
      <vt:lpstr>Nghe – viết</vt:lpstr>
      <vt:lpstr>NHÀ YÊU NƯỚC NGUYỄN TRUNG TRỰC</vt:lpstr>
      <vt:lpstr>PowerPoint Presentation</vt:lpstr>
      <vt:lpstr>PowerPoint Presentation</vt:lpstr>
      <vt:lpstr>Luyện viết từ khó</vt:lpstr>
      <vt:lpstr>Một số từ ngữ cần lưu ý:</vt:lpstr>
      <vt:lpstr>Nghe - viết</vt:lpstr>
      <vt:lpstr>PowerPoint Presentation</vt:lpstr>
      <vt:lpstr>NHÀ YÊU NƯỚC NGUYỄN TRUNG TRỰC</vt:lpstr>
      <vt:lpstr>Luyện tập</vt:lpstr>
      <vt:lpstr>PowerPoint Presentation</vt:lpstr>
      <vt:lpstr>PowerPoint Presentation</vt:lpstr>
      <vt:lpstr>PowerPoint Presentation</vt:lpstr>
      <vt:lpstr>                           Làm việc cho cả ba thời  Có một con ve thấy bác nông dân nọ làm việc miệt mài, từ sáng đến tối chẳng lúc nào ngơi, liền tò mò hỏi:  - Bác làm việc quần quật như thế để làm gì?  Bác nông dân đáp:  - Tôi làm cho cả ba thời nên không thể ngừng tay.  Ve nghĩ mãi không ra, lại hỏi:  - Thế nào là làm việc cho cả ba thời?</vt:lpstr>
      <vt:lpstr> </vt:lpstr>
      <vt:lpstr>PowerPoint Presentation</vt:lpstr>
      <vt:lpstr>                           </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CHÍNH TẢ TUẦN 19</dc:title>
  <dc:creator/>
  <cp:lastModifiedBy>noi ha</cp:lastModifiedBy>
  <cp:revision>2</cp:revision>
  <dcterms:created xsi:type="dcterms:W3CDTF">2022-01-04T13:14:08Z</dcterms:created>
  <dcterms:modified xsi:type="dcterms:W3CDTF">2022-01-06T09:10:23Z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F4C6B7D9EB1644A2A5344F1AFD97199B</vt:lpwstr>
  </property>
  <property fmtid="{D5CDD505-2E9C-101B-9397-08002B2CF9AE}" pid="3" name="KSOProductBuildVer">
    <vt:lpwstr>1033-11.2.0.10426</vt:lpwstr>
  </property>
</Properties>
</file>