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78" r:id="rId3"/>
    <p:sldId id="299" r:id="rId4"/>
    <p:sldId id="300" r:id="rId5"/>
    <p:sldId id="289" r:id="rId6"/>
    <p:sldId id="301" r:id="rId7"/>
    <p:sldId id="291" r:id="rId8"/>
    <p:sldId id="288" r:id="rId9"/>
    <p:sldId id="295" r:id="rId10"/>
    <p:sldId id="293" r:id="rId11"/>
    <p:sldId id="297" r:id="rId12"/>
    <p:sldId id="298" r:id="rId13"/>
    <p:sldId id="302" r:id="rId14"/>
    <p:sldId id="303" r:id="rId15"/>
    <p:sldId id="270" r:id="rId16"/>
    <p:sldId id="304" r:id="rId17"/>
    <p:sldId id="305" r:id="rId18"/>
    <p:sldId id="306" r:id="rId19"/>
    <p:sldId id="307" r:id="rId20"/>
    <p:sldId id="308" r:id="rId21"/>
    <p:sldId id="309" r:id="rId22"/>
    <p:sldId id="310" r:id="rId23"/>
    <p:sldId id="311" r:id="rId24"/>
    <p:sldId id="257" r:id="rId25"/>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宋体" panose="02010600030101010101" pitchFamily="2" charset="-122"/>
      <p:regular r:id="rId32"/>
    </p:embeddedFont>
    <p:embeddedFont>
      <p:font typeface="#9Slide03 IcielUni Sans Heavy" panose="020B0604020202020204" charset="0"/>
      <p:bold r:id="rId33"/>
    </p:embeddedFont>
    <p:embeddedFont>
      <p:font typeface="UTM Nokia" panose="02040603050506020204" pitchFamily="18" charset="0"/>
      <p:regular r:id="rId34"/>
    </p:embeddedFont>
  </p:embeddedFontLst>
  <p:custDataLst>
    <p:tags r:id="rId35"/>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79" autoAdjust="0"/>
    <p:restoredTop sz="95915"/>
  </p:normalViewPr>
  <p:slideViewPr>
    <p:cSldViewPr>
      <p:cViewPr varScale="1">
        <p:scale>
          <a:sx n="98" d="100"/>
          <a:sy n="98" d="100"/>
        </p:scale>
        <p:origin x="-180" y="-102"/>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2022/1/3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2022/1/3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091D0A0-4637-429B-A013-7AEA0CD2B6E9}" type="slidenum">
              <a:rPr lang="zh-CN" altLang="en-US"/>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DD286E1B-6320-4C31-8D53-BC7A81249800}"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Quan sát tranh và TLCH: Tranh vẽ gì?</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4CB2CFDC-22CA-4CB9-87F1-972CFC08A955}"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smtClean="0"/>
              <a:t>GV Có thể cho HS suy nghĩ và trả lời bằng cách nhắn tin vào ô chat.</a:t>
            </a:r>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GV CHO HS XEM VIDEO (nếu còn thời gian)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254FE74-8004-42BD-BFC6-71FD42729384}" type="slidenum">
              <a:rPr lang="zh-CN" altLang="en-US"/>
              <a:pPr/>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39B010C-5D1A-43F6-9048-12D70F9EA648}" type="slidenum">
              <a:rPr lang="zh-CN" altLang="en-US"/>
              <a:pPr/>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file:///C:\Users\Huy%20Hoang\Desktop\L&#7898;P%205\HKII\Tu&#7847;n%2019\&#272;&#272;%20-%20Em%20y&#234;u%20qu&#234;%20h&#432;&#417;ng%20T1\Hello%20Vietnam%20-%20Pham%20Quynh%20Anh%20-%20Lyrics%20%5bKara%20+%20Vietsub%20HD%5d.mp4" TargetMode="Externa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5.xml"/><Relationship Id="rId11" Type="http://schemas.openxmlformats.org/officeDocument/2006/relationships/slide" Target="slide23.xml"/><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slide" Target="slide8.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C:\Users\Huy%20Hoang\Desktop\L&#7898;P%205\HKII\Tu&#7847;n%2019\&#272;&#272;%20-%20Em%20y&#234;u%20qu&#234;%20h&#432;&#417;ng%20T1\B&#224;i%20h&#225;t%20Qu&#234;%20h&#432;&#417;ng%20t&#432;&#417;i%20&#273;&#7865;p%20(1).mp4" TargetMode="Externa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wavAudioFile r:embed="rId1" name="10D8981B.wav"/>
          </p:nvPr>
        </p:nvPicPr>
        <p:blipFill>
          <a:blip r:embed="rId4">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rcRect l="20067" t="54201" r="56302" b="10802"/>
          <a:stretch>
            <a:fillRect/>
          </a:stretch>
        </p:blipFill>
        <p:spPr bwMode="auto">
          <a:xfrm>
            <a:off x="960438" y="2876550"/>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extLst>
          </p:cNvPr>
          <p:cNvSpPr/>
          <p:nvPr/>
        </p:nvSpPr>
        <p:spPr>
          <a:xfrm>
            <a:off x="2483768" y="408568"/>
            <a:ext cx="5069558" cy="1446550"/>
          </a:xfrm>
          <a:prstGeom prst="rect">
            <a:avLst/>
          </a:prstGeom>
          <a:noFill/>
        </p:spPr>
        <p:txBody>
          <a:bodyPr>
            <a:spAutoFit/>
          </a:bodyPr>
          <a:lstStyle/>
          <a:p>
            <a:pPr algn="ctr" eaLnBrk="1" fontAlgn="auto" hangingPunct="1">
              <a:spcBef>
                <a:spcPts val="0"/>
              </a:spcBef>
              <a:spcAft>
                <a:spcPts val="0"/>
              </a:spcAft>
              <a:defRPr/>
            </a:pPr>
            <a:r>
              <a:rPr lang="en-US" sz="4000" b="1" dirty="0">
                <a:ln w="22225">
                  <a:solidFill>
                    <a:schemeClr val="accent2"/>
                  </a:solidFill>
                  <a:prstDash val="solid"/>
                </a:ln>
                <a:solidFill>
                  <a:schemeClr val="accent6">
                    <a:lumMod val="60000"/>
                    <a:lumOff val="40000"/>
                  </a:schemeClr>
                </a:solidFill>
                <a:latin typeface="+mn-lt"/>
                <a:ea typeface="+mn-ea"/>
              </a:rPr>
              <a:t>ĐẠO ĐỨC</a:t>
            </a:r>
          </a:p>
          <a:p>
            <a:pPr algn="ctr" eaLnBrk="1" fontAlgn="auto" hangingPunct="1">
              <a:spcBef>
                <a:spcPts val="0"/>
              </a:spcBef>
              <a:spcAft>
                <a:spcPts val="0"/>
              </a:spcAft>
              <a:defRPr/>
            </a:pPr>
            <a:r>
              <a:rPr lang="en-US" sz="4800" b="1" dirty="0" err="1">
                <a:solidFill>
                  <a:sysClr val="windowText" lastClr="000000"/>
                </a:solidFill>
                <a:latin typeface="#9Slide03 IcielUni Sans Heavy" panose="00000500000000000000" pitchFamily="2" charset="0"/>
                <a:ea typeface="+mn-ea"/>
              </a:rPr>
              <a:t>Em</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yêu</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quê</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hương</a:t>
            </a:r>
            <a:endParaRPr lang="en-US" sz="4800" b="1" dirty="0">
              <a:solidFill>
                <a:sysClr val="windowText" lastClr="000000"/>
              </a:solidFill>
              <a:latin typeface="#9Slide03 IcielUni Sans Heavy" panose="00000500000000000000" pitchFamily="2" charset="0"/>
              <a:ea typeface="+mn-ea"/>
            </a:endParaRPr>
          </a:p>
        </p:txBody>
      </p:sp>
      <p:pic>
        <p:nvPicPr>
          <p:cNvPr id="11"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567059" y="1891010"/>
            <a:ext cx="123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a:t>(Tiết 1)</a:t>
            </a:r>
          </a:p>
        </p:txBody>
      </p:sp>
      <p:sp>
        <p:nvSpPr>
          <p:cNvPr id="9226" name="Rectangle 12"/>
          <p:cNvSpPr>
            <a:spLocks noChangeArrowheads="1"/>
          </p:cNvSpPr>
          <p:nvPr/>
        </p:nvSpPr>
        <p:spPr bwMode="auto">
          <a:xfrm>
            <a:off x="2527300" y="1058863"/>
            <a:ext cx="506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a:solidFill>
                  <a:srgbClr val="F5BA02"/>
                </a:solidFill>
                <a:latin typeface="#9Slide03 IcielUni Sans Heavy" charset="0"/>
              </a:rPr>
              <a:t>Em yêu quê hương</a:t>
            </a:r>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683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a:solidFill>
                  <a:srgbClr val="FFFF00"/>
                </a:solidFill>
                <a:cs typeface="Calibri" pitchFamily="34" charset="0"/>
              </a:rPr>
              <a:t>Hà gắn bó với cây đa như thế nào?</a:t>
            </a:r>
            <a:endParaRPr lang="en-US" altLang="en-US" sz="3600" b="1">
              <a:solidFill>
                <a:srgbClr val="FFFF00"/>
              </a:solidFill>
              <a:cs typeface="Calibri" pitchFamily="34"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extLst>
          </p:cNvPr>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extLst>
          </p:cNvPr>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ea typeface="+mn-ea"/>
                <a:cs typeface="Calibri" panose="020F0502020204030204" pitchFamily="34" charset="0"/>
              </a:rPr>
              <a:t>Bạn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Hà</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đóng</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góp</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tiền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để</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làm</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gì</a:t>
            </a:r>
            <a:r>
              <a:rPr lang="en-US" sz="3200" b="1" dirty="0">
                <a:solidFill>
                  <a:schemeClr val="accent6">
                    <a:lumMod val="50000"/>
                  </a:schemeClr>
                </a:solidFill>
                <a:ea typeface="+mn-ea"/>
                <a:cs typeface="Calibri" panose="020F0502020204030204" pitchFamily="34" charset="0"/>
              </a:rPr>
              <a:t>?</a:t>
            </a:r>
            <a:endParaRPr lang="x-none" sz="3200" b="1" dirty="0">
              <a:solidFill>
                <a:schemeClr val="accent6">
                  <a:lumMod val="50000"/>
                </a:schemeClr>
              </a:solidFill>
              <a:ea typeface="+mn-ea"/>
              <a:cs typeface="Calibri" panose="020F0502020204030204" pitchFamily="34" charset="0"/>
            </a:endParaRPr>
          </a:p>
        </p:txBody>
      </p:sp>
      <p:sp>
        <p:nvSpPr>
          <p:cNvPr id="5" name="Rectangle 4"/>
          <p:cNvSpPr>
            <a:spLocks noChangeArrowheads="1"/>
          </p:cNvSpPr>
          <p:nvPr/>
        </p:nvSpPr>
        <p:spPr bwMode="auto">
          <a:xfrm>
            <a:off x="2894013" y="1220788"/>
            <a:ext cx="4911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a:solidFill>
                  <a:srgbClr val="7030A0"/>
                </a:solidFill>
              </a:rPr>
              <a:t>Để chữa cho cây đa sau trận lụt.</a:t>
            </a:r>
            <a:endParaRPr lang="en-US" altLang="en-US" sz="4000" b="1">
              <a:solidFill>
                <a:srgbClr val="7030A0"/>
              </a:solidFill>
              <a:cs typeface="Calibri" pitchFamily="34" charset="0"/>
            </a:endParaRPr>
          </a:p>
        </p:txBody>
      </p:sp>
      <p:sp>
        <p:nvSpPr>
          <p:cNvPr id="8" name="Rectangle 7">
            <a:extLst>
              <a:ext uri="{FF2B5EF4-FFF2-40B4-BE49-F238E27FC236}"/>
            </a:extLst>
          </p:cNvPr>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ea typeface="+mn-ea"/>
              <a:cs typeface="Calibri" panose="020F0502020204030204" pitchFamily="34" charset="0"/>
            </a:endParaRPr>
          </a:p>
        </p:txBody>
      </p:sp>
      <p:sp>
        <p:nvSpPr>
          <p:cNvPr id="9" name="Right Arrow 8">
            <a:extLst>
              <a:ext uri="{FF2B5EF4-FFF2-40B4-BE49-F238E27FC236}"/>
            </a:extLst>
          </p:cNvPr>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357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a:solidFill>
                  <a:srgbClr val="7030A0"/>
                </a:solidFill>
                <a:cs typeface="Calibri" pitchFamily="34" charset="0"/>
              </a:rPr>
              <a:t>Bạn rất yêu quý quê hương.</a:t>
            </a:r>
            <a:endParaRPr lang="en-US" altLang="en-US" sz="2800" b="1">
              <a:solidFill>
                <a:srgbClr val="7030A0"/>
              </a:solidFill>
              <a:cs typeface="Calibri" pitchFamily="34" charset="0"/>
            </a:endParaRPr>
          </a:p>
        </p:txBody>
      </p:sp>
      <p:sp>
        <p:nvSpPr>
          <p:cNvPr id="12" name="Right Arrow 11">
            <a:extLst>
              <a:ext uri="{FF2B5EF4-FFF2-40B4-BE49-F238E27FC236}"/>
            </a:extLst>
          </p:cNvPr>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extLst>
          </p:cNvPr>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a:extLst>
              <a:ext uri="{FF2B5EF4-FFF2-40B4-BE49-F238E27FC236}"/>
            </a:extLst>
          </p:cNvPr>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ea typeface="+mn-ea"/>
              <a:cs typeface="Calibri" panose="020F0502020204030204" pitchFamily="34" charset="0"/>
            </a:endParaRPr>
          </a:p>
        </p:txBody>
      </p:sp>
      <p:sp>
        <p:nvSpPr>
          <p:cNvPr id="7" name="Rectangle 6">
            <a:extLst>
              <a:ext uri="{FF2B5EF4-FFF2-40B4-BE49-F238E27FC236}"/>
            </a:extLst>
          </p:cNvPr>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ea typeface="+mn-ea"/>
                <a:cs typeface="Calibri" panose="020F0502020204030204" pitchFamily="34" charset="0"/>
              </a:rPr>
              <a:t>Chúng ta phải gắn bó, yêu quý và bảo vệ quê hương.</a:t>
            </a:r>
            <a:endParaRPr lang="x-none" sz="3200" b="1" dirty="0">
              <a:solidFill>
                <a:srgbClr val="FF0000"/>
              </a:solidFill>
              <a:ea typeface="+mn-ea"/>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extLst>
          </p:cNvPr>
          <p:cNvSpPr txBox="1"/>
          <p:nvPr/>
        </p:nvSpPr>
        <p:spPr>
          <a:xfrm>
            <a:off x="1979613" y="1347788"/>
            <a:ext cx="5184775" cy="2935287"/>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mn-lt"/>
                <a:ea typeface="+mn-ea"/>
              </a:rPr>
              <a:t>S</a:t>
            </a:r>
            <a:r>
              <a:rPr lang="x-none" sz="3000" b="1" dirty="0">
                <a:solidFill>
                  <a:schemeClr val="accent2">
                    <a:lumMod val="50000"/>
                  </a:schemeClr>
                </a:solidFill>
                <a:latin typeface="+mn-lt"/>
                <a:ea typeface="+mn-ea"/>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mn-lt"/>
                <a:ea typeface="+mn-ea"/>
              </a:rPr>
              <a:t>ĐỖ TRUNG QUÂN</a:t>
            </a:r>
          </a:p>
        </p:txBody>
      </p:sp>
      <p:sp>
        <p:nvSpPr>
          <p:cNvPr id="5" name="Rectangle 4">
            <a:extLst>
              <a:ext uri="{FF2B5EF4-FFF2-40B4-BE49-F238E27FC236}"/>
            </a:extLst>
          </p:cNvPr>
          <p:cNvSpPr/>
          <p:nvPr/>
        </p:nvSpPr>
        <p:spPr>
          <a:xfrm>
            <a:off x="3419872" y="627534"/>
            <a:ext cx="2505814"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mn-lt"/>
                <a:ea typeface="+mn-ea"/>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627784" y="1635646"/>
            <a:ext cx="4537396" cy="1107996"/>
          </a:xfrm>
          <a:prstGeom prst="rect">
            <a:avLst/>
          </a:prstGeom>
          <a:noFill/>
        </p:spPr>
        <p:txBody>
          <a:bodyPr wrap="none">
            <a:spAutoFit/>
          </a:bodyPr>
          <a:lstStyle/>
          <a:p>
            <a:pPr algn="ctr" eaLnBrk="1" fontAlgn="auto" hangingPunct="1">
              <a:spcBef>
                <a:spcPts val="0"/>
              </a:spcBef>
              <a:spcAft>
                <a:spcPts val="0"/>
              </a:spcAft>
              <a:defRPr/>
            </a:pPr>
            <a:r>
              <a:rPr lang="en-US" sz="6600" b="1" smtClean="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THỰC HÀNH</a:t>
            </a:r>
            <a:endParaRPr lang="x-none" sz="6600" b="1" dirty="0">
              <a:ln w="22225">
                <a:solidFill>
                  <a:schemeClr val="accent2"/>
                </a:solidFill>
                <a:prstDash val="solid"/>
              </a:ln>
              <a:solidFill>
                <a:schemeClr val="accent6">
                  <a:lumMod val="60000"/>
                  <a:lumOff val="40000"/>
                </a:schemeClr>
              </a:solidFill>
              <a:latin typeface="+mn-lt"/>
              <a:ea typeface="+mn-ea"/>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extLst>
          </p:cNvPr>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cs typeface="Calibri" panose="020F0502020204030204" pitchFamily="34" charset="0"/>
              </a:rPr>
              <a:t>Bài</a:t>
            </a:r>
            <a:r>
              <a:rPr lang="en-US" sz="2800" b="1" dirty="0">
                <a:cs typeface="Calibri" panose="020F0502020204030204" pitchFamily="34" charset="0"/>
              </a:rPr>
              <a:t> </a:t>
            </a:r>
            <a:r>
              <a:rPr lang="en-US" sz="2800" b="1" dirty="0" err="1">
                <a:cs typeface="Calibri" panose="020F0502020204030204" pitchFamily="34" charset="0"/>
              </a:rPr>
              <a:t>tập</a:t>
            </a:r>
            <a:r>
              <a:rPr lang="en-US" sz="2800" b="1" dirty="0">
                <a:cs typeface="Calibri" panose="020F0502020204030204" pitchFamily="34" charset="0"/>
              </a:rPr>
              <a:t> 1: </a:t>
            </a:r>
            <a:r>
              <a:rPr lang="vi-VN" sz="2800" b="1" dirty="0">
                <a:latin typeface="Calibri" panose="020F0502020204030204" pitchFamily="34" charset="0"/>
                <a:cs typeface="Calibri" panose="020F0502020204030204" pitchFamily="34" charset="0"/>
              </a:rPr>
              <a:t>Theo em, những việc làm nào dưới đây thể hiện tình yêu quê hương?</a:t>
            </a:r>
            <a:endParaRPr lang="en-US" sz="2800" b="1" dirty="0">
              <a:cs typeface="Calibri" panose="020F0502020204030204" pitchFamily="34"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a:extLst>
                <a:ext uri="{FF2B5EF4-FFF2-40B4-BE49-F238E27FC236}"/>
              </a:extLst>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đ. Không thích về thăm quê.</a:t>
            </a:r>
            <a:endParaRPr lang="vi-VN" altLang="en-US" sz="2400" b="1">
              <a:solidFill>
                <a:srgbClr val="000000"/>
              </a:solidFill>
              <a:cs typeface="Calibri" pitchFamily="34" charset="0"/>
            </a:endParaRPr>
          </a:p>
        </p:txBody>
      </p:sp>
      <p:sp>
        <p:nvSpPr>
          <p:cNvPr id="16" name="Rectangle 15"/>
          <p:cNvSpPr>
            <a:spLocks noChangeArrowheads="1"/>
          </p:cNvSpPr>
          <p:nvPr/>
        </p:nvSpPr>
        <p:spPr bwMode="auto">
          <a:xfrm>
            <a:off x="646113" y="2986088"/>
            <a:ext cx="800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c. Giữ gìn và phát huy truyền thống tốt đẹp của quê hương. </a:t>
            </a:r>
          </a:p>
        </p:txBody>
      </p:sp>
      <p:sp>
        <p:nvSpPr>
          <p:cNvPr id="18" name="Rectangle 17"/>
          <p:cNvSpPr>
            <a:spLocks noChangeArrowheads="1"/>
          </p:cNvSpPr>
          <p:nvPr/>
        </p:nvSpPr>
        <p:spPr bwMode="auto">
          <a:xfrm>
            <a:off x="649288" y="1651000"/>
            <a:ext cx="8051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a. Nhớ về quê mỗi khi đi xa. </a:t>
            </a:r>
          </a:p>
        </p:txBody>
      </p:sp>
      <p:sp>
        <p:nvSpPr>
          <p:cNvPr id="21" name="Rectangle 20"/>
          <p:cNvSpPr>
            <a:spLocks noChangeArrowheads="1"/>
          </p:cNvSpPr>
          <p:nvPr/>
        </p:nvSpPr>
        <p:spPr bwMode="auto">
          <a:xfrm>
            <a:off x="646113" y="4313238"/>
            <a:ext cx="7077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e. Tham gia trồng cây ở đường làng, ngõ xóm.</a:t>
            </a:r>
            <a:endParaRPr lang="vi-VN" altLang="en-US" sz="2400" b="1">
              <a:solidFill>
                <a:srgbClr val="000000"/>
              </a:solidFill>
              <a:cs typeface="Calibri" pitchFamily="34" charset="0"/>
            </a:endParaRPr>
          </a:p>
        </p:txBody>
      </p:sp>
      <p:pic>
        <p:nvPicPr>
          <p:cNvPr id="22" name="Picture 21">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a:extLst>
              <a:ext uri="{FF2B5EF4-FFF2-40B4-BE49-F238E27FC236}"/>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extLst>
          </p:cNvPr>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hoạt động tuyên truyền </a:t>
            </a:r>
            <a:endParaRPr lang="en-US" altLang="en-US" sz="24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263" y="4002088"/>
            <a:ext cx="621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Tu bổ di tích, xây dựng các công trình công cộng</a:t>
            </a:r>
            <a:endParaRPr lang="en-US" altLang="en-US" sz="2400"/>
          </a:p>
        </p:txBody>
      </p:sp>
      <p:pic>
        <p:nvPicPr>
          <p:cNvPr id="3" name="Picture 2">
            <a:extLst>
              <a:ext uri="{FF2B5EF4-FFF2-40B4-BE49-F238E27FC236}"/>
            </a:extLst>
          </p:cNvPr>
          <p:cNvPicPr>
            <a:picLocks noChangeAspect="1"/>
          </p:cNvPicPr>
          <p:nvPr/>
        </p:nvPicPr>
        <p:blipFill>
          <a:blip r:embed="rId2"/>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extLst>
          </p:cNvPr>
          <p:cNvPicPr>
            <a:picLocks noChangeAspect="1"/>
          </p:cNvPicPr>
          <p:nvPr/>
        </p:nvPicPr>
        <p:blipFill>
          <a:blip r:embed="rId3"/>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11250" y="3992563"/>
            <a:ext cx="692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trồng cây, dọn dẹp ở đường làng, ngõ xóm.</a:t>
            </a:r>
            <a:endParaRPr lang="en-US" altLang="en-US" sz="2400"/>
          </a:p>
        </p:txBody>
      </p:sp>
      <p:pic>
        <p:nvPicPr>
          <p:cNvPr id="2" name="Picture 1">
            <a:extLst>
              <a:ext uri="{FF2B5EF4-FFF2-40B4-BE49-F238E27FC236}"/>
            </a:extLst>
          </p:cNvPr>
          <p:cNvPicPr>
            <a:picLocks noChangeAspect="1"/>
          </p:cNvPicPr>
          <p:nvPr/>
        </p:nvPicPr>
        <p:blipFill>
          <a:blip r:embed="rId2"/>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extLst>
          </p:cNvPr>
          <p:cNvPicPr>
            <a:picLocks noChangeAspect="1"/>
          </p:cNvPicPr>
          <p:nvPr/>
        </p:nvPicPr>
        <p:blipFill rotWithShape="1">
          <a:blip r:embed="rId3"/>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929562" y="1371421"/>
            <a:ext cx="3284875"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KẾT NỐI</a:t>
            </a:r>
            <a:endParaRPr lang="x-none" sz="7200" b="1" dirty="0">
              <a:ln w="22225">
                <a:solidFill>
                  <a:schemeClr val="accent2"/>
                </a:solidFill>
                <a:prstDash val="solid"/>
              </a:ln>
              <a:solidFill>
                <a:schemeClr val="accent6">
                  <a:lumMod val="60000"/>
                  <a:lumOff val="40000"/>
                </a:schemeClr>
              </a:solidFill>
              <a:latin typeface="+mn-lt"/>
              <a:ea typeface="+mn-ea"/>
            </a:endParaRPr>
          </a:p>
        </p:txBody>
      </p:sp>
      <p:pic>
        <p:nvPicPr>
          <p:cNvPr id="6" name="Graphic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9725"/>
            <a:ext cx="41703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extLst>
          </p:cNvPr>
          <p:cNvSpPr/>
          <p:nvPr/>
        </p:nvSpPr>
        <p:spPr>
          <a:xfrm>
            <a:off x="250825" y="195263"/>
            <a:ext cx="8569325" cy="4464050"/>
          </a:xfrm>
          <a:prstGeom prst="roundRect">
            <a:avLst/>
          </a:prstGeom>
          <a:solidFill>
            <a:schemeClr val="accent3">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3200" b="1" i="1" dirty="0">
                <a:solidFill>
                  <a:srgbClr val="FF0000"/>
                </a:solidFill>
                <a:latin typeface="Calibri" panose="020F0502020204030204" pitchFamily="34" charset="0"/>
                <a:cs typeface="Calibri" panose="020F0502020204030204" pitchFamily="34" charset="0"/>
              </a:rPr>
              <a:t>* Cách tiến hành:</a:t>
            </a:r>
            <a:endParaRPr lang="vi-VN" sz="3200" b="1" dirty="0">
              <a:solidFill>
                <a:srgbClr val="FF0000"/>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Thảo luận theo nhóm 4 dựa theo các ý sau:</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Quê bạn ở đâu? </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biết những gì về quê hương mình?</a:t>
            </a:r>
          </a:p>
          <a:p>
            <a:pPr algn="just"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đã và sẽ làm những việc gì để thể hiện tình yêu quê hương mình?</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Vietnam - Pham Quynh Anh - Lyrics [Kara + Vietsub HD].mp4">
            <a:hlinkClick r:id="" action="ppaction://media"/>
          </p:cNvPr>
          <p:cNvPicPr>
            <a:picLocks noRot="1" noChangeAspect="1"/>
          </p:cNvPicPr>
          <p:nvPr>
            <a:videoFile r:link="rId1"/>
          </p:nvPr>
        </p:nvPicPr>
        <p:blipFill>
          <a:blip r:embed="rId4"/>
          <a:stretch>
            <a:fillRect/>
          </a:stretch>
        </p:blipFill>
        <p:spPr>
          <a:xfrm>
            <a:off x="0" y="-267"/>
            <a:ext cx="9144000" cy="5157192"/>
          </a:xfrm>
          <a:prstGeom prst="rect">
            <a:avLst/>
          </a:prstGeom>
        </p:spPr>
      </p:pic>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40227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a:ext uri="{FF2B5EF4-FFF2-40B4-BE49-F238E27FC236}"/>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50"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a:ext uri="{FF2B5EF4-FFF2-40B4-BE49-F238E27FC236}"/>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a:ext uri="{FF2B5EF4-FFF2-40B4-BE49-F238E27FC236}"/>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48"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a:ext uri="{FF2B5EF4-FFF2-40B4-BE49-F238E27FC236}"/>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150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fill="hold" grpId="1" nodeType="clickEffect">
                                  <p:stCondLst>
                                    <p:cond delay="0"/>
                                  </p:stCondLst>
                                  <p:iterate type="lt">
                                    <p:tmPct val="0"/>
                                  </p:iterate>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9"/>
                                        </p:tgtEl>
                                        <p:attrNameLst>
                                          <p:attrName>style.color</p:attrName>
                                        </p:attrNameLst>
                                      </p:cBhvr>
                                      <p:to>
                                        <a:srgbClr val="FD0F0F"/>
                                      </p:to>
                                    </p:animClr>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5"/>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9"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1707654"/>
            <a:ext cx="4752528" cy="120555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altLang="zh-CN" sz="7200" b="1" dirty="0">
                <a:solidFill>
                  <a:srgbClr val="C00000"/>
                </a:solidFill>
                <a:effectLst>
                  <a:glow rad="152400">
                    <a:schemeClr val="bg1"/>
                  </a:glow>
                </a:effectLst>
                <a:latin typeface="华康海报体W12(P)" pitchFamily="82" charset="-122"/>
                <a:ea typeface="华康海报体W12(P)" pitchFamily="82" charset="-122"/>
              </a:rPr>
              <a:t>THANK YOU</a:t>
            </a:r>
            <a:endParaRPr lang="zh-CN" altLang="en-US" sz="7200" b="1" dirty="0">
              <a:solidFill>
                <a:srgbClr val="C00000"/>
              </a:solidFill>
              <a:effectLst>
                <a:glow rad="152400">
                  <a:schemeClr val="bg1"/>
                </a:glow>
              </a:effectLst>
              <a:latin typeface="华康海报体W12(P)" pitchFamily="82" charset="-122"/>
              <a:ea typeface="华康海报体W12(P)" pitchFamily="8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6707188" y="368776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7704138" y="34353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07950"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331913" y="37957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2940050" y="30765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4824413" y="35671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3000"/>
                                        <p:tgtEl>
                                          <p:spTgt spid="6"/>
                                        </p:tgtEl>
                                      </p:cBhvr>
                                    </p:animEffect>
                                    <p:anim calcmode="lin" valueType="num">
                                      <p:cBhvr>
                                        <p:cTn id="46" dur="3000" fill="hold"/>
                                        <p:tgtEl>
                                          <p:spTgt spid="6"/>
                                        </p:tgtEl>
                                        <p:attrNameLst>
                                          <p:attrName>ppt_x</p:attrName>
                                        </p:attrNameLst>
                                      </p:cBhvr>
                                      <p:tavLst>
                                        <p:tav tm="0">
                                          <p:val>
                                            <p:strVal val="#ppt_x"/>
                                          </p:val>
                                        </p:tav>
                                        <p:tav tm="100000">
                                          <p:val>
                                            <p:strVal val="#ppt_x"/>
                                          </p:val>
                                        </p:tav>
                                      </p:tavLst>
                                    </p:anim>
                                    <p:anim calcmode="lin" valueType="num">
                                      <p:cBhvr>
                                        <p:cTn id="4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a:extLst>
              <a:ext uri="{FF2B5EF4-FFF2-40B4-BE49-F238E27FC236}"/>
            </a:extLst>
          </p:cNvPr>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a:extLst>
              <a:ext uri="{FF2B5EF4-FFF2-40B4-BE49-F238E27FC236}"/>
            </a:extLst>
          </p:cNvPr>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a:extLst>
                <a:ext uri="{FF2B5EF4-FFF2-40B4-BE49-F238E27FC236}"/>
              </a:extLst>
            </p:cNvPr>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a:extLst>
                <a:ext uri="{FF2B5EF4-FFF2-40B4-BE49-F238E27FC236}"/>
              </a:extLst>
            </p:cNvPr>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a:extLst>
                <a:ext uri="{FF2B5EF4-FFF2-40B4-BE49-F238E27FC236}"/>
              </a:extLst>
            </p:cNvPr>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a:extLst>
                <a:ext uri="{FF2B5EF4-FFF2-40B4-BE49-F238E27FC236}"/>
              </a:extLst>
            </p:cNvPr>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a:extLst>
                <a:ext uri="{FF2B5EF4-FFF2-40B4-BE49-F238E27FC236}"/>
              </a:extLst>
            </p:cNvPr>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a:extLst>
                <a:ext uri="{FF2B5EF4-FFF2-40B4-BE49-F238E27FC236}"/>
              </a:extLst>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a:extLst>
                <a:ext uri="{FF2B5EF4-FFF2-40B4-BE49-F238E27FC236}"/>
              </a:extLst>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Khám</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phá</a:t>
              </a:r>
              <a:endParaRPr lang="en-US" sz="2100" b="1" dirty="0">
                <a:latin typeface="+mj-lt"/>
                <a:ea typeface="+mn-ea"/>
                <a:cs typeface="Arial" panose="020B0604020202020204" pitchFamily="34" charset="0"/>
              </a:endParaRPr>
            </a:p>
          </p:txBody>
        </p:sp>
      </p:grpSp>
      <p:grpSp>
        <p:nvGrpSpPr>
          <p:cNvPr id="20" name="Group 19"/>
          <p:cNvGrpSpPr>
            <a:grpSpLocks/>
          </p:cNvGrpSpPr>
          <p:nvPr/>
        </p:nvGrpSpPr>
        <p:grpSpPr bwMode="auto">
          <a:xfrm>
            <a:off x="4762500" y="2232025"/>
            <a:ext cx="1718022" cy="2005013"/>
            <a:chOff x="3824699" y="3739482"/>
            <a:chExt cx="2289882" cy="2673304"/>
          </a:xfrm>
        </p:grpSpPr>
        <p:sp>
          <p:nvSpPr>
            <p:cNvPr id="21" name="Rectangle: Rounded Corners 100">
              <a:hlinkClick r:id="rId6" action="ppaction://hlinksldjump"/>
              <a:extLst>
                <a:ext uri="{FF2B5EF4-FFF2-40B4-BE49-F238E27FC236}"/>
              </a:extLst>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a:extLst>
                <a:ext uri="{FF2B5EF4-FFF2-40B4-BE49-F238E27FC236}"/>
              </a:extLst>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smtClean="0">
                  <a:latin typeface="+mj-lt"/>
                  <a:ea typeface="+mn-ea"/>
                  <a:cs typeface="Arial" panose="020B0604020202020204" pitchFamily="34" charset="0"/>
                </a:rPr>
                <a:t>Thực hành</a:t>
              </a:r>
              <a:endParaRPr lang="en-US" sz="2100" b="1" dirty="0">
                <a:latin typeface="+mj-lt"/>
                <a:ea typeface="+mn-ea"/>
                <a:cs typeface="Arial" panose="020B0604020202020204" pitchFamily="34"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a:extLst>
                <a:ext uri="{FF2B5EF4-FFF2-40B4-BE49-F238E27FC236}"/>
              </a:extLst>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extLst>
            </p:cNvPr>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Khởi</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động</a:t>
              </a:r>
              <a:endParaRPr lang="en-US" sz="2100" b="1" dirty="0">
                <a:latin typeface="+mj-lt"/>
                <a:ea typeface="+mn-ea"/>
                <a:cs typeface="Arial" panose="020B0604020202020204" pitchFamily="34" charset="0"/>
              </a:endParaRPr>
            </a:p>
          </p:txBody>
        </p:sp>
      </p:grpSp>
      <p:grpSp>
        <p:nvGrpSpPr>
          <p:cNvPr id="28" name="Group 27"/>
          <p:cNvGrpSpPr>
            <a:grpSpLocks/>
          </p:cNvGrpSpPr>
          <p:nvPr/>
        </p:nvGrpSpPr>
        <p:grpSpPr bwMode="auto">
          <a:xfrm>
            <a:off x="6602413" y="2252663"/>
            <a:ext cx="1747837" cy="2051050"/>
            <a:chOff x="8732343" y="3729624"/>
            <a:chExt cx="2328721" cy="2735132"/>
          </a:xfrm>
        </p:grpSpPr>
        <p:sp>
          <p:nvSpPr>
            <p:cNvPr id="29" name="Rectangle: Rounded Corners 102">
              <a:extLst>
                <a:ext uri="{FF2B5EF4-FFF2-40B4-BE49-F238E27FC236}"/>
              </a:extLst>
            </p:cNvPr>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extLst>
            </p:cNvPr>
            <p:cNvSpPr txBox="1"/>
            <p:nvPr/>
          </p:nvSpPr>
          <p:spPr>
            <a:xfrm>
              <a:off x="9233620" y="5480362"/>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Liên</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hệ</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thực</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tế</a:t>
              </a:r>
              <a:endParaRPr lang="en-US" sz="2100" b="1" dirty="0">
                <a:latin typeface="+mj-lt"/>
                <a:ea typeface="+mn-ea"/>
                <a:cs typeface="Arial" panose="020B0604020202020204" pitchFamily="34"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a:extLst>
                <a:ext uri="{FF2B5EF4-FFF2-40B4-BE49-F238E27FC236}"/>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463391" y="1347614"/>
            <a:ext cx="4397358"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KHỞI ĐỘNG</a:t>
            </a:r>
            <a:endParaRPr lang="x-none" sz="6600" b="1" dirty="0">
              <a:ln w="22225">
                <a:solidFill>
                  <a:schemeClr val="accent2"/>
                </a:solidFill>
                <a:prstDash val="solid"/>
              </a:ln>
              <a:solidFill>
                <a:schemeClr val="accent2">
                  <a:lumMod val="40000"/>
                  <a:lumOff val="60000"/>
                </a:schemeClr>
              </a:solidFill>
              <a:latin typeface="+mn-lt"/>
              <a:ea typeface="+mn-ea"/>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1).mp4">
            <a:hlinkClick r:id="" action="ppaction://media"/>
          </p:cNvPr>
          <p:cNvPicPr>
            <a:picLocks noRot="1" noChangeAspect="1"/>
          </p:cNvPicPr>
          <p:nvPr>
            <a:videoFile r:link="rId1"/>
          </p:nvPr>
        </p:nvPicPr>
        <p:blipFill>
          <a:blip r:embed="rId4"/>
          <a:stretch>
            <a:fillRect/>
          </a:stretch>
        </p:blipFill>
        <p:spPr>
          <a:xfrm>
            <a:off x="323528" y="260331"/>
            <a:ext cx="8640960" cy="437448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extLst>
          </p:cNvPr>
          <p:cNvSpPr/>
          <p:nvPr/>
        </p:nvSpPr>
        <p:spPr>
          <a:xfrm>
            <a:off x="2492625" y="1604666"/>
            <a:ext cx="4479111"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KHÁM PHÁ</a:t>
            </a:r>
            <a:endParaRPr lang="x-none" sz="7200" b="1" dirty="0">
              <a:ln w="22225">
                <a:solidFill>
                  <a:schemeClr val="accent2"/>
                </a:solidFill>
                <a:prstDash val="solid"/>
              </a:ln>
              <a:solidFill>
                <a:schemeClr val="accent2">
                  <a:lumMod val="40000"/>
                  <a:lumOff val="60000"/>
                </a:schemeClr>
              </a:solidFill>
              <a:latin typeface="+mn-lt"/>
              <a:ea typeface="+mn-ea"/>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8288"/>
            <a:ext cx="7151766" cy="46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extLst>
          </p:cNvPr>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rPr>
              <a:t>Cây đa làng em</a:t>
            </a:r>
          </a:p>
          <a:p>
            <a:pPr algn="just" eaLnBrk="1" fontAlgn="auto" hangingPunct="1">
              <a:spcBef>
                <a:spcPts val="0"/>
              </a:spcBef>
              <a:spcAft>
                <a:spcPts val="0"/>
              </a:spcAft>
              <a:defRPr/>
            </a:pPr>
            <a:r>
              <a:rPr lang="x-none" sz="2000" dirty="0">
                <a:solidFill>
                  <a:schemeClr val="tx1"/>
                </a:solidFill>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rPr>
              <a:t>Theo</a:t>
            </a:r>
            <a:r>
              <a:rPr lang="x-none" sz="2000" dirty="0">
                <a:solidFill>
                  <a:schemeClr val="tx1"/>
                </a:solidFill>
              </a:rPr>
              <a:t> MINH KIM TRÚC</a:t>
            </a:r>
          </a:p>
        </p:txBody>
      </p:sp>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414588" y="842963"/>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mn-lt"/>
                <a:ea typeface="+mn-ea"/>
              </a:rPr>
              <a:t>“</a:t>
            </a:r>
            <a:r>
              <a:rPr lang="en-US" sz="2800" b="1" dirty="0" err="1">
                <a:latin typeface="+mn-lt"/>
                <a:ea typeface="+mn-ea"/>
              </a:rPr>
              <a:t>Không</a:t>
            </a:r>
            <a:r>
              <a:rPr lang="en-US" sz="2800" b="1" dirty="0">
                <a:latin typeface="+mn-lt"/>
                <a:ea typeface="+mn-ea"/>
              </a:rPr>
              <a:t> ai </a:t>
            </a:r>
            <a:r>
              <a:rPr lang="en-US" sz="2800" b="1" dirty="0" err="1">
                <a:latin typeface="+mn-lt"/>
                <a:ea typeface="+mn-ea"/>
              </a:rPr>
              <a:t>nhớ</a:t>
            </a:r>
            <a:r>
              <a:rPr lang="en-US" sz="2800" b="1" dirty="0">
                <a:latin typeface="+mn-lt"/>
                <a:ea typeface="+mn-ea"/>
              </a:rPr>
              <a:t> </a:t>
            </a:r>
            <a:r>
              <a:rPr lang="en-US" sz="2800" b="1" dirty="0" err="1">
                <a:latin typeface="+mn-lt"/>
                <a:ea typeface="+mn-ea"/>
              </a:rPr>
              <a:t>cây</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có</a:t>
            </a:r>
            <a:r>
              <a:rPr lang="en-US" sz="2800" b="1" dirty="0">
                <a:latin typeface="+mn-lt"/>
                <a:ea typeface="+mn-ea"/>
              </a:rPr>
              <a:t> </a:t>
            </a:r>
            <a:r>
              <a:rPr lang="en-US" sz="2800" b="1" dirty="0" err="1">
                <a:latin typeface="+mn-lt"/>
                <a:ea typeface="+mn-ea"/>
              </a:rPr>
              <a:t>tự</a:t>
            </a:r>
            <a:r>
              <a:rPr lang="en-US" sz="2800" b="1" dirty="0">
                <a:latin typeface="+mn-lt"/>
                <a:ea typeface="+mn-ea"/>
              </a:rPr>
              <a:t> bao </a:t>
            </a:r>
            <a:r>
              <a:rPr lang="en-US" sz="2800" b="1" dirty="0" err="1">
                <a:latin typeface="+mn-lt"/>
                <a:ea typeface="+mn-ea"/>
              </a:rPr>
              <a:t>giờ</a:t>
            </a:r>
            <a:r>
              <a:rPr lang="en-US" sz="2800" b="1" dirty="0">
                <a:latin typeface="+mn-lt"/>
                <a:ea typeface="+mn-ea"/>
              </a:rPr>
              <a:t>, </a:t>
            </a:r>
            <a:r>
              <a:rPr lang="en-US" sz="2800" b="1" dirty="0" err="1">
                <a:latin typeface="+mn-lt"/>
                <a:ea typeface="+mn-ea"/>
              </a:rPr>
              <a:t>bởi</a:t>
            </a:r>
            <a:r>
              <a:rPr lang="en-US" sz="2800" b="1" dirty="0">
                <a:latin typeface="+mn-lt"/>
                <a:ea typeface="+mn-ea"/>
              </a:rPr>
              <a:t> </a:t>
            </a:r>
            <a:r>
              <a:rPr lang="en-US" sz="2800" b="1" dirty="0" err="1">
                <a:latin typeface="+mn-lt"/>
                <a:ea typeface="+mn-ea"/>
              </a:rPr>
              <a:t>khi</a:t>
            </a:r>
            <a:r>
              <a:rPr lang="en-US" sz="2800" b="1" dirty="0">
                <a:latin typeface="+mn-lt"/>
                <a:ea typeface="+mn-ea"/>
              </a:rPr>
              <a:t> </a:t>
            </a:r>
            <a:r>
              <a:rPr lang="en-US" sz="2800" b="1" dirty="0" err="1">
                <a:latin typeface="+mn-lt"/>
                <a:ea typeface="+mn-ea"/>
              </a:rPr>
              <a:t>họ</a:t>
            </a:r>
            <a:r>
              <a:rPr lang="en-US" sz="2800" b="1" dirty="0">
                <a:latin typeface="+mn-lt"/>
                <a:ea typeface="+mn-ea"/>
              </a:rPr>
              <a:t> </a:t>
            </a:r>
            <a:r>
              <a:rPr lang="en-US" sz="2800" b="1" dirty="0" err="1">
                <a:latin typeface="+mn-lt"/>
                <a:ea typeface="+mn-ea"/>
              </a:rPr>
              <a:t>sinh</a:t>
            </a:r>
            <a:r>
              <a:rPr lang="en-US" sz="2800" b="1" dirty="0">
                <a:latin typeface="+mn-lt"/>
                <a:ea typeface="+mn-ea"/>
              </a:rPr>
              <a:t> ra </a:t>
            </a:r>
            <a:r>
              <a:rPr lang="en-US" sz="2800" b="1" dirty="0" err="1">
                <a:latin typeface="+mn-lt"/>
                <a:ea typeface="+mn-ea"/>
              </a:rPr>
              <a:t>thì</a:t>
            </a:r>
            <a:r>
              <a:rPr lang="en-US" sz="2800" b="1" dirty="0">
                <a:latin typeface="+mn-lt"/>
                <a:ea typeface="+mn-ea"/>
              </a:rPr>
              <a:t> </a:t>
            </a:r>
            <a:r>
              <a:rPr lang="en-US" sz="2800" b="1" dirty="0" err="1">
                <a:latin typeface="+mn-lt"/>
                <a:ea typeface="+mn-ea"/>
              </a:rPr>
              <a:t>đã</a:t>
            </a:r>
            <a:r>
              <a:rPr lang="en-US" sz="2800" b="1" dirty="0">
                <a:latin typeface="+mn-lt"/>
                <a:ea typeface="+mn-ea"/>
              </a:rPr>
              <a:t> </a:t>
            </a:r>
            <a:r>
              <a:rPr lang="en-US" sz="2800" b="1" dirty="0" err="1">
                <a:latin typeface="+mn-lt"/>
                <a:ea typeface="+mn-ea"/>
              </a:rPr>
              <a:t>thấy</a:t>
            </a:r>
            <a:r>
              <a:rPr lang="en-US" sz="2800" b="1" dirty="0">
                <a:latin typeface="+mn-lt"/>
                <a:ea typeface="+mn-ea"/>
              </a:rPr>
              <a:t> “</a:t>
            </a:r>
            <a:r>
              <a:rPr lang="en-US" sz="2800" b="1" dirty="0" err="1">
                <a:latin typeface="+mn-lt"/>
                <a:ea typeface="+mn-ea"/>
              </a:rPr>
              <a:t>Ông</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rồi</a:t>
            </a:r>
            <a:r>
              <a:rPr lang="en-US" sz="2800" b="1" dirty="0">
                <a:latin typeface="+mn-lt"/>
                <a:ea typeface="+mn-ea"/>
              </a:rPr>
              <a:t>.”</a:t>
            </a:r>
            <a:endParaRPr lang="x-none" sz="2800" b="1" dirty="0">
              <a:latin typeface="+mn-lt"/>
              <a:ea typeface="+mn-e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extLst>
          </p:cNvPr>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Vì</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sao</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dân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làng</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lại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gắn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bó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với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5" name="Rectangle 14">
            <a:extLst>
              <a:ext uri="{FF2B5EF4-FFF2-40B4-BE49-F238E27FC236}"/>
            </a:extLst>
          </p:cNvPr>
          <p:cNvSpPr/>
          <p:nvPr/>
        </p:nvSpPr>
        <p:spPr>
          <a:xfrm>
            <a:off x="2406650" y="2686050"/>
            <a:ext cx="6635750" cy="954088"/>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ea typeface="+mn-ea"/>
                <a:cs typeface="Calibri" panose="020F0502020204030204" pitchFamily="34" charset="0"/>
              </a:rPr>
              <a:t>Vì cây đa là biểu tượng của quê hương. Cây đa đem lại nhiều lợi ích cho mọi người.</a:t>
            </a:r>
            <a:endParaRPr lang="x-none" sz="2800" b="1" dirty="0">
              <a:ea typeface="+mn-ea"/>
              <a:cs typeface="Calibri" panose="020F0502020204030204" pitchFamily="34" charset="0"/>
            </a:endParaRPr>
          </a:p>
        </p:txBody>
      </p:sp>
      <p:sp>
        <p:nvSpPr>
          <p:cNvPr id="16" name="Rectangle 15">
            <a:extLst>
              <a:ext uri="{FF2B5EF4-FFF2-40B4-BE49-F238E27FC236}"/>
            </a:extLst>
          </p:cNvPr>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từ</a:t>
            </a:r>
            <a:r>
              <a:rPr lang="en-US" sz="2800" b="1" dirty="0">
                <a:solidFill>
                  <a:schemeClr val="accent6">
                    <a:lumMod val="50000"/>
                  </a:schemeClr>
                </a:solidFill>
                <a:latin typeface="+mn-lt"/>
                <a:ea typeface="+mn-ea"/>
              </a:rPr>
              <a:t> bao </a:t>
            </a:r>
            <a:r>
              <a:rPr lang="en-US" sz="2800" b="1" dirty="0" err="1">
                <a:solidFill>
                  <a:schemeClr val="accent6">
                    <a:lumMod val="50000"/>
                  </a:schemeClr>
                </a:solidFill>
                <a:latin typeface="+mn-lt"/>
                <a:ea typeface="+mn-ea"/>
              </a:rPr>
              <a:t>giờ</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7" name="Right Arrow 16">
            <a:extLst>
              <a:ext uri="{FF2B5EF4-FFF2-40B4-BE49-F238E27FC236}"/>
            </a:extLst>
          </p:cNvPr>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a:extLst>
              <a:ext uri="{FF2B5EF4-FFF2-40B4-BE49-F238E27FC236}"/>
            </a:extLst>
          </p:cNvPr>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1295</TotalTime>
  <Words>836</Words>
  <Application>Microsoft Office PowerPoint</Application>
  <PresentationFormat>On-screen Show (16:9)</PresentationFormat>
  <Paragraphs>77</Paragraphs>
  <Slides>24</Slides>
  <Notes>10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宋体</vt:lpstr>
      <vt:lpstr>Arial</vt:lpstr>
      <vt:lpstr>华康海报体W12(P)</vt:lpstr>
      <vt:lpstr>#9Slide03 IcielUni Sans Heavy</vt:lpstr>
      <vt:lpstr>UTM Nokia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Huy Hoang</cp:lastModifiedBy>
  <cp:revision>133</cp:revision>
  <dcterms:created xsi:type="dcterms:W3CDTF">2015-09-25T00:55:29Z</dcterms:created>
  <dcterms:modified xsi:type="dcterms:W3CDTF">2022-01-03T13:33:57Z</dcterms:modified>
  <cp:category>9Slide.vn</cp:category>
</cp:coreProperties>
</file>