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6" r:id="rId2"/>
    <p:sldId id="298" r:id="rId3"/>
    <p:sldId id="287" r:id="rId4"/>
    <p:sldId id="273" r:id="rId5"/>
    <p:sldId id="288" r:id="rId6"/>
    <p:sldId id="258" r:id="rId7"/>
    <p:sldId id="299" r:id="rId8"/>
    <p:sldId id="261" r:id="rId9"/>
    <p:sldId id="263" r:id="rId10"/>
    <p:sldId id="262" r:id="rId11"/>
    <p:sldId id="279" r:id="rId12"/>
    <p:sldId id="280" r:id="rId13"/>
    <p:sldId id="281" r:id="rId14"/>
    <p:sldId id="278" r:id="rId15"/>
    <p:sldId id="289" r:id="rId16"/>
    <p:sldId id="267" r:id="rId17"/>
    <p:sldId id="282" r:id="rId18"/>
    <p:sldId id="284" r:id="rId19"/>
    <p:sldId id="290" r:id="rId20"/>
    <p:sldId id="292" r:id="rId21"/>
    <p:sldId id="302" r:id="rId22"/>
    <p:sldId id="293" r:id="rId23"/>
    <p:sldId id="294" r:id="rId24"/>
    <p:sldId id="296" r:id="rId25"/>
    <p:sldId id="297" r:id="rId26"/>
    <p:sldId id="300" r:id="rId27"/>
    <p:sldId id="283" r:id="rId28"/>
    <p:sldId id="301" r:id="rId29"/>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38" d="100"/>
          <a:sy n="38" d="100"/>
        </p:scale>
        <p:origin x="2316"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6441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7881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3488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09852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67137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117968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19739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Hoa đoàn</a:t>
            </a:r>
            <a:r>
              <a:rPr lang="en-US" baseline="0"/>
              <a:t> kết, bông hoa đặc biệt…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87223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LỚP 1</a:t>
            </a:r>
          </a:p>
        </p:txBody>
      </p:sp>
    </p:spTree>
    <p:extLst>
      <p:ext uri="{BB962C8B-B14F-4D97-AF65-F5344CB8AC3E}">
        <p14:creationId xmlns:p14="http://schemas.microsoft.com/office/powerpoint/2010/main" val="99222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3" name="TextBox 12"/>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4" name="Lưu đồ: Đường kết nối 8">
            <a:extLst>
              <a:ext uri="{FF2B5EF4-FFF2-40B4-BE49-F238E27FC236}">
                <a16:creationId xmlns:a16="http://schemas.microsoft.com/office/drawing/2014/main" id="{A3F0B0FD-818E-4BBD-B401-3895387E3487}"/>
              </a:ext>
            </a:extLst>
          </p:cNvPr>
          <p:cNvSpPr/>
          <p:nvPr/>
        </p:nvSpPr>
        <p:spPr>
          <a:xfrm>
            <a:off x="616953" y="1174847"/>
            <a:ext cx="361507" cy="318672"/>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5">
            <a:extLst>
              <a:ext uri="{FF2B5EF4-FFF2-40B4-BE49-F238E27FC236}">
                <a16:creationId xmlns:a16="http://schemas.microsoft.com/office/drawing/2014/main" id="{BB31C7CE-3A00-464D-89B3-1755B3BAA779}"/>
              </a:ext>
            </a:extLst>
          </p:cNvPr>
          <p:cNvSpPr/>
          <p:nvPr/>
        </p:nvSpPr>
        <p:spPr>
          <a:xfrm>
            <a:off x="650191" y="3486150"/>
            <a:ext cx="361507" cy="311875"/>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cs typeface="Arial-SGK-TV" pitchFamily="2" charset="0"/>
              </a:rPr>
              <a:t>Vi trùng: </a:t>
            </a:r>
            <a:r>
              <a:rPr lang="en-US">
                <a:latin typeface="Arial-SGK-TV" pitchFamily="2" charset="0"/>
                <a:cs typeface="Arial-SGK-TV" pitchFamily="2" charset="0"/>
              </a:rPr>
              <a:t>sinh vật rất nhỏ, có khả năng gây bệnh.</a:t>
            </a: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a:solidFill>
                  <a:srgbClr val="FF0000"/>
                </a:solidFill>
                <a:latin typeface="Arial-SGK-TV" pitchFamily="2" charset="0"/>
                <a:cs typeface="Arial-SGK-TV" pitchFamily="2" charset="0"/>
              </a:rPr>
              <a:t>Tiếp xúc</a:t>
            </a:r>
            <a:r>
              <a:rPr lang="en-US">
                <a:latin typeface="Arial-SGK-TV" pitchFamily="2" charset="0"/>
                <a:cs typeface="Arial-SGK-TV" pitchFamily="2" charset="0"/>
              </a:rPr>
              <a:t>: chạm vào nhau.</a:t>
            </a: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a:solidFill>
                  <a:srgbClr val="FF0000"/>
                </a:solidFill>
                <a:latin typeface="Arial-SGK-TV" pitchFamily="2" charset="0"/>
                <a:ea typeface="Aachen" pitchFamily="18" charset="0"/>
                <a:cs typeface="Arial-SGK-TV" pitchFamily="2" charset="0"/>
              </a:rPr>
              <a:t>Mắc bệnh: </a:t>
            </a:r>
            <a:r>
              <a:rPr lang="en-US">
                <a:latin typeface="Arial-SGK-TV" pitchFamily="2" charset="0"/>
                <a:ea typeface="Aachen" pitchFamily="18" charset="0"/>
                <a:cs typeface="Arial-SGK-TV" pitchFamily="2" charset="0"/>
              </a:rPr>
              <a:t>bị một bệnh nào đó.</a:t>
            </a: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ea typeface="Aachen" pitchFamily="18" charset="0"/>
                <a:cs typeface="Arial-SGK-TV" pitchFamily="2" charset="0"/>
              </a:rPr>
              <a:t>Phòng bệnh: </a:t>
            </a:r>
            <a:r>
              <a:rPr lang="en-US">
                <a:latin typeface="Arial-SGK-TV" pitchFamily="2" charset="0"/>
                <a:ea typeface="Aachen" pitchFamily="18" charset="0"/>
                <a:cs typeface="Arial-SGK-TV" pitchFamily="2" charset="0"/>
              </a:rPr>
              <a:t>ngăn ngừa để không bị bệnh.</a:t>
            </a:r>
          </a:p>
        </p:txBody>
      </p:sp>
    </p:spTree>
    <p:extLst>
      <p:ext uri="{BB962C8B-B14F-4D97-AF65-F5344CB8AC3E}">
        <p14:creationId xmlns:p14="http://schemas.microsoft.com/office/powerpoint/2010/main" val="20748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346" y="261842"/>
            <a:ext cx="8991600" cy="4308124"/>
            <a:chOff x="62346" y="590610"/>
            <a:chExt cx="8991600" cy="4308124"/>
          </a:xfrm>
        </p:grpSpPr>
        <p:sp>
          <p:nvSpPr>
            <p:cNvPr id="8" name="TextBox 7"/>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1" name="TextBox 10"/>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2667000" y="4084825"/>
            <a:ext cx="2514600" cy="970281"/>
          </a:xfrm>
          <a:prstGeom prst="rect">
            <a:avLst/>
          </a:prstGeom>
        </p:spPr>
      </p:pic>
      <p:pic>
        <p:nvPicPr>
          <p:cNvPr id="1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880" y="174835"/>
            <a:ext cx="609600" cy="609600"/>
          </a:xfrm>
          <a:prstGeom prst="rect">
            <a:avLst/>
          </a:prstGeom>
        </p:spPr>
      </p:pic>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27661" y="183815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45171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a:t>
            </a:r>
            <a:r>
              <a:rPr lang="en-US" sz="32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6" name="TextBox 5"/>
          <p:cNvSpPr txBox="1"/>
          <p:nvPr/>
        </p:nvSpPr>
        <p:spPr>
          <a:xfrm>
            <a:off x="190798" y="4324350"/>
            <a:ext cx="87618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có ở đâu?</a:t>
            </a:r>
          </a:p>
        </p:txBody>
      </p:sp>
      <p:sp>
        <p:nvSpPr>
          <p:cNvPr id="7" name="TextBox 6"/>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185"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gây nguy hiểm gì cho con người? </a:t>
            </a: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0815" y="3607110"/>
            <a:ext cx="3049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a:latin typeface="Arial" pitchFamily="34" charset="0"/>
                <a:ea typeface="Arial-Rounded" pitchFamily="34" charset="0"/>
                <a:cs typeface="Arial" pitchFamily="34" charset="0"/>
              </a:rPr>
              <a:t>	</a:t>
            </a:r>
            <a:r>
              <a:rPr lang="en-US" sz="360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600">
              <a:latin typeface="Arial-SGK-TV" pitchFamily="2" charset="0"/>
              <a:cs typeface="Arial-SGK-TV" pitchFamily="2" charset="0"/>
            </a:endParaRPr>
          </a:p>
        </p:txBody>
      </p:sp>
      <p:sp>
        <p:nvSpPr>
          <p:cNvPr id="4" name="TextBox 3"/>
          <p:cNvSpPr txBox="1"/>
          <p:nvPr/>
        </p:nvSpPr>
        <p:spPr>
          <a:xfrm>
            <a:off x="381000" y="4248150"/>
            <a:ext cx="8533216"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Để phòng bệnh, chúng ta phải làm gì?</a:t>
            </a:r>
          </a:p>
        </p:txBody>
      </p:sp>
      <p:sp>
        <p:nvSpPr>
          <p:cNvPr id="5" name="TextBox 4"/>
          <p:cNvSpPr txBox="1"/>
          <p:nvPr/>
        </p:nvSpPr>
        <p:spPr>
          <a:xfrm>
            <a:off x="381001" y="4256675"/>
            <a:ext cx="85332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Cần rửa tay như thế nào cho đúng?</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2:</a:t>
            </a:r>
          </a:p>
        </p:txBody>
      </p:sp>
      <p:cxnSp>
        <p:nvCxnSpPr>
          <p:cNvPr id="7" name="Straight Connector 6"/>
          <p:cNvCxnSpPr/>
          <p:nvPr/>
        </p:nvCxnSpPr>
        <p:spPr>
          <a:xfrm>
            <a:off x="1371600" y="2038350"/>
            <a:ext cx="731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331" y="2571750"/>
            <a:ext cx="3367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8"/>
                                        </p:tgtEl>
                                        <p:attrNameLst>
                                          <p:attrName>ppt_w</p:attrName>
                                        </p:attrNameLst>
                                      </p:cBhvr>
                                      <p:tavLst>
                                        <p:tav tm="0">
                                          <p:val>
                                            <p:strVal val="ppt_w"/>
                                          </p:val>
                                        </p:tav>
                                        <p:tav tm="100000">
                                          <p:val>
                                            <p:fltVal val="0"/>
                                          </p:val>
                                        </p:tav>
                                      </p:tavLst>
                                    </p:anim>
                                    <p:anim calcmode="lin" valueType="num">
                                      <p:cBhvr>
                                        <p:cTn id="31" dur="500"/>
                                        <p:tgtEl>
                                          <p:spTgt spid="8"/>
                                        </p:tgtEl>
                                        <p:attrNameLst>
                                          <p:attrName>ppt_h</p:attrName>
                                        </p:attrNameLst>
                                      </p:cBhvr>
                                      <p:tavLst>
                                        <p:tav tm="0">
                                          <p:val>
                                            <p:strVal val="ppt_h"/>
                                          </p:val>
                                        </p:tav>
                                        <p:tav tm="100000">
                                          <p:val>
                                            <p:fltVal val="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3350"/>
            <a:ext cx="8686800" cy="4886182"/>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44383" y="4184886"/>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290270" y="39518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 name="Google Shape;523;p19"/>
          <p:cNvPicPr preferRelativeResize="0"/>
          <p:nvPr/>
        </p:nvPicPr>
        <p:blipFill rotWithShape="1">
          <a:blip r:embed="rId4">
            <a:alphaModFix/>
          </a:blip>
          <a:srcRect/>
          <a:stretch/>
        </p:blipFill>
        <p:spPr>
          <a:xfrm>
            <a:off x="4926357" y="323215"/>
            <a:ext cx="4045018" cy="4051242"/>
          </a:xfrm>
          <a:prstGeom prst="rect">
            <a:avLst/>
          </a:prstGeom>
          <a:noFill/>
          <a:ln>
            <a:noFill/>
          </a:ln>
        </p:spPr>
      </p:pic>
    </p:spTree>
    <p:extLst>
      <p:ext uri="{BB962C8B-B14F-4D97-AF65-F5344CB8AC3E}">
        <p14:creationId xmlns:p14="http://schemas.microsoft.com/office/powerpoint/2010/main" val="66289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76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209550"/>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15" y="831515"/>
            <a:ext cx="7324725" cy="4163883"/>
          </a:xfrm>
          <a:prstGeom prst="rect">
            <a:avLst/>
          </a:prstGeom>
        </p:spPr>
      </p:pic>
    </p:spTree>
    <p:extLst>
      <p:ext uri="{BB962C8B-B14F-4D97-AF65-F5344CB8AC3E}">
        <p14:creationId xmlns:p14="http://schemas.microsoft.com/office/powerpoint/2010/main" val="13457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52400" y="514350"/>
            <a:ext cx="1905000" cy="1631216"/>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 </a:t>
            </a:r>
          </a:p>
          <a:p>
            <a:endPar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 </a:t>
            </a:r>
            <a:r>
              <a:rPr lang="en-US" altLang="zh-CN" sz="3600" b="1">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Ă </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Hướng dẫn viết chữ hoa Ă - Cỡ vừa 5 ô li - Lồng tiế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285750"/>
            <a:ext cx="6286500" cy="4335517"/>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304800" y="2266950"/>
            <a:ext cx="1014573" cy="1138773"/>
          </a:xfrm>
          <a:prstGeom prst="rect">
            <a:avLst/>
          </a:prstGeom>
        </p:spPr>
        <p:txBody>
          <a:bodyPr wrap="square">
            <a:spAutoFit/>
          </a:bodyPr>
          <a:lstStyle/>
          <a:p>
            <a:endPar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b="1">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rPr>
              <a:t>Â</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462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381000" y="8659"/>
            <a:ext cx="2288930" cy="561885"/>
          </a:xfrm>
          <a:prstGeom prst="rect">
            <a:avLst/>
          </a:prstGeom>
          <a:noFill/>
          <a:ln>
            <a:noFill/>
          </a:ln>
        </p:spPr>
        <p:txBody>
          <a:bodyPr wrap="square" rtlCol="0">
            <a:spAutoFit/>
          </a:bodyPr>
          <a:lstStyle/>
          <a:p>
            <a:pPr>
              <a:lnSpc>
                <a:spcPct val="120000"/>
              </a:lnSpc>
              <a:defRPr/>
            </a:pPr>
            <a:r>
              <a:rPr lang="en-US" sz="280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510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A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4483"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A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295400"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A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13075" y="1402214"/>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Ă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0368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Ă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400098"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Â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0492"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a:solidFill>
                  <a:srgbClr val="FF0000"/>
                </a:solidFill>
                <a:latin typeface="HP001 4 hàng" panose="020B0603050302020204" pitchFamily="34" charset="0"/>
                <a:cs typeface="Times New Roman" panose="02020603050405020304" pitchFamily="18" charset="0"/>
              </a:rPr>
              <a:t>Â      </a:t>
            </a:r>
            <a:r>
              <a:rPr lang="en-US" altLang="en-US" sz="6000">
                <a:solidFill>
                  <a:srgbClr val="FF0000"/>
                </a:solidFill>
                <a:latin typeface="HP001 4 hàng" panose="020B0603050302020204" pitchFamily="34" charset="0"/>
                <a:cs typeface="Times New Roman" panose="02020603050405020304" pitchFamily="18" charset="0"/>
              </a:rPr>
              <a:t> </a:t>
            </a:r>
            <a:r>
              <a:rPr lang="en-US" altLang="en-US" sz="6200">
                <a:solidFill>
                  <a:srgbClr val="FF0000"/>
                </a:solidFill>
                <a:latin typeface="HP001 4 hàng" panose="020B0603050302020204" pitchFamily="34" charset="0"/>
                <a:cs typeface="Times New Roman" panose="02020603050405020304" pitchFamily="18" charset="0"/>
              </a:rPr>
              <a:t>   </a:t>
            </a:r>
            <a:r>
              <a:rPr lang="en-US" altLang="en-US" sz="6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318435" y="3340843"/>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A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3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23708"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Ă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03689"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Ă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400098" y="3340841"/>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Â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9883" y="333020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HP001 4 hàng" panose="020B0603050302020204" pitchFamily="34" charset="0"/>
                <a:cs typeface="Times New Roman" panose="02020603050405020304" pitchFamily="18" charset="0"/>
              </a:rPr>
              <a:t>Â        </a:t>
            </a:r>
            <a:r>
              <a:rPr lang="en-US" altLang="en-US" sz="3400">
                <a:solidFill>
                  <a:srgbClr val="FF0000"/>
                </a:solidFill>
                <a:latin typeface="HP001 4 hàng" panose="020B0603050302020204" pitchFamily="34" charset="0"/>
                <a:cs typeface="Times New Roman" panose="02020603050405020304" pitchFamily="18" charset="0"/>
              </a:rPr>
              <a:t> </a:t>
            </a:r>
            <a:r>
              <a:rPr lang="en-US" altLang="en-US" sz="6000">
                <a:solidFill>
                  <a:srgbClr val="FF0000"/>
                </a:solidFill>
                <a:latin typeface="HP001 4 hàng" panose="020B0603050302020204" pitchFamily="34" charset="0"/>
                <a:cs typeface="Times New Roman" panose="02020603050405020304" pitchFamily="18" charset="0"/>
              </a:rPr>
              <a:t> </a:t>
            </a:r>
          </a:p>
        </p:txBody>
      </p:sp>
    </p:spTree>
    <p:extLst>
      <p:ext uri="{BB962C8B-B14F-4D97-AF65-F5344CB8AC3E}">
        <p14:creationId xmlns:p14="http://schemas.microsoft.com/office/powerpoint/2010/main" val="260921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4" y="62386"/>
            <a:ext cx="3366655" cy="561885"/>
          </a:xfrm>
          <a:prstGeom prst="rect">
            <a:avLst/>
          </a:prstGeom>
          <a:noFill/>
          <a:ln>
            <a:noFill/>
          </a:ln>
        </p:spPr>
        <p:txBody>
          <a:bodyPr wrap="square" rtlCol="0">
            <a:spAutoFit/>
          </a:bodyPr>
          <a:lstStyle/>
          <a:p>
            <a:pPr algn="ctr">
              <a:lnSpc>
                <a:spcPct val="120000"/>
              </a:lnSpc>
              <a:defRPr/>
            </a:pPr>
            <a:r>
              <a:rPr lang="en-US" sz="2800" dirty="0">
                <a:ln>
                  <a:solidFill>
                    <a:srgbClr val="00B050"/>
                  </a:solidFill>
                </a:ln>
                <a:latin typeface="Arial-SGK-TV" pitchFamily="2" charset="0"/>
                <a:ea typeface="Arial-Rounded" panose="020B0500000000000000" pitchFamily="34" charset="0"/>
                <a:cs typeface="Arial-SGK-TV" pitchFamily="2" charset="0"/>
              </a:rPr>
              <a:t>2. </a:t>
            </a:r>
            <a:r>
              <a:rPr lang="en-US" sz="2800" dirty="0" err="1">
                <a:ln>
                  <a:solidFill>
                    <a:srgbClr val="00B050"/>
                  </a:solidFill>
                </a:ln>
                <a:latin typeface="Arial-SGK-TV" pitchFamily="2" charset="0"/>
                <a:ea typeface="Arial-Rounded" panose="020B0500000000000000" pitchFamily="34" charset="0"/>
                <a:cs typeface="Arial-SGK-TV" pitchFamily="2" charset="0"/>
              </a:rPr>
              <a:t>Viết</a:t>
            </a:r>
            <a:r>
              <a:rPr lang="en-US" sz="2800" dirty="0">
                <a:ln>
                  <a:solidFill>
                    <a:srgbClr val="00B050"/>
                  </a:solidFill>
                </a:ln>
                <a:latin typeface="Arial-SGK-TV" pitchFamily="2" charset="0"/>
                <a:ea typeface="Arial-Rounded" panose="020B0500000000000000" pitchFamily="34" charset="0"/>
                <a:cs typeface="Arial-SGK-TV" pitchFamily="2" charset="0"/>
              </a:rPr>
              <a:t> </a:t>
            </a:r>
            <a:r>
              <a:rPr lang="en-US" sz="2800" dirty="0" err="1">
                <a:ln>
                  <a:solidFill>
                    <a:srgbClr val="00B050"/>
                  </a:solidFill>
                </a:ln>
                <a:latin typeface="Arial-SGK-TV" pitchFamily="2" charset="0"/>
                <a:ea typeface="Arial-Rounded" panose="020B0500000000000000" pitchFamily="34" charset="0"/>
                <a:cs typeface="Arial-SGK-TV" pitchFamily="2" charset="0"/>
              </a:rPr>
              <a:t>từ</a:t>
            </a:r>
            <a:r>
              <a:rPr lang="en-US" sz="2800" dirty="0">
                <a:ln>
                  <a:solidFill>
                    <a:srgbClr val="00B050"/>
                  </a:solidFill>
                </a:ln>
                <a:latin typeface="Arial-SGK-TV" pitchFamily="2" charset="0"/>
                <a:ea typeface="Arial-Rounded" panose="020B0500000000000000" pitchFamily="34" charset="0"/>
                <a:cs typeface="Arial-SGK-TV" pitchFamily="2" charset="0"/>
              </a:rPr>
              <a:t> </a:t>
            </a:r>
            <a:r>
              <a:rPr lang="en-US" sz="2800" dirty="0" err="1">
                <a:ln>
                  <a:solidFill>
                    <a:srgbClr val="00B050"/>
                  </a:solidFill>
                </a:ln>
                <a:latin typeface="Arial-SGK-TV" pitchFamily="2" charset="0"/>
                <a:ea typeface="Arial-Rounded" panose="020B0500000000000000" pitchFamily="34" charset="0"/>
                <a:cs typeface="Arial-SGK-TV" pitchFamily="2" charset="0"/>
              </a:rPr>
              <a:t>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45726" y="1069696"/>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a:solidFill>
                  <a:srgbClr val="FF0000"/>
                </a:solidFill>
                <a:latin typeface="HP001 4 hàng" panose="020B0603050302020204" pitchFamily="34" charset="0"/>
                <a:cs typeface="Times New Roman" panose="02020603050405020304" pitchFamily="18" charset="0"/>
              </a:rPr>
              <a:t>Ǉrùng</a:t>
            </a: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66142" y="1069697"/>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87408" y="2349861"/>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74607" y="2348468"/>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3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93697" y="1068426"/>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a:solidFill>
                  <a:srgbClr val="FF0000"/>
                </a:solidFill>
                <a:latin typeface="HP001 4 hàng" panose="020B0603050302020204" pitchFamily="34" charset="0"/>
                <a:cs typeface="Times New Roman" panose="02020603050405020304" pitchFamily="18" charset="0"/>
              </a:rPr>
              <a:t>Ǉrùng</a:t>
            </a:r>
          </a:p>
        </p:txBody>
      </p:sp>
      <p:sp>
        <p:nvSpPr>
          <p:cNvPr id="3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14113" y="1057794"/>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3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538904" y="1068425"/>
            <a:ext cx="1309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a:solidFill>
                  <a:srgbClr val="FF0000"/>
                </a:solidFill>
                <a:latin typeface="HP001 4 hàng" panose="020B0603050302020204" pitchFamily="34" charset="0"/>
                <a:cs typeface="Times New Roman" panose="02020603050405020304" pitchFamily="18" charset="0"/>
              </a:rPr>
              <a:t>Ǉrùng</a:t>
            </a:r>
          </a:p>
        </p:txBody>
      </p:sp>
      <p:sp>
        <p:nvSpPr>
          <p:cNvPr id="4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59320" y="1057793"/>
            <a:ext cx="5196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ν΅</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35379" y="2343202"/>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22578" y="2341809"/>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83350" y="2343202"/>
            <a:ext cx="120372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00">
                <a:solidFill>
                  <a:srgbClr val="FF0000"/>
                </a:solidFill>
                <a:latin typeface="HP001 4 hàng" panose="020B0603050302020204" pitchFamily="34" charset="0"/>
                <a:cs typeface="Times New Roman" panose="02020603050405020304" pitchFamily="18" charset="0"/>
              </a:rPr>
              <a:t>ι</a:t>
            </a:r>
            <a:r>
              <a:rPr lang="en-US" altLang="en-US" sz="3100">
                <a:solidFill>
                  <a:srgbClr val="FF0000"/>
                </a:solidFill>
                <a:latin typeface="HP001 4 hàng" panose="020B0603050302020204" pitchFamily="34" charset="0"/>
                <a:cs typeface="Times New Roman" panose="02020603050405020304" pitchFamily="18" charset="0"/>
              </a:rPr>
              <a:t>Ŝg </a:t>
            </a:r>
          </a:p>
        </p:txBody>
      </p:sp>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270549" y="2341809"/>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88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2"/>
            <a:ext cx="601038" cy="61488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9" y="445960"/>
            <a:ext cx="7841671" cy="461580"/>
          </a:xfrm>
          <a:prstGeom prst="rect">
            <a:avLst/>
          </a:prstGeom>
          <a:noFill/>
        </p:spPr>
        <p:txBody>
          <a:bodyPr wrap="square" lIns="91354" tIns="45678" rIns="91354" bIns="45678" rtlCol="0">
            <a:spAutoFit/>
          </a:bodyPr>
          <a:lstStyle/>
          <a:p>
            <a:pPr algn="just"/>
            <a:r>
              <a:rPr lang="en-US" sz="2400" b="1">
                <a:latin typeface="Arial-SGK-TV" pitchFamily="2" charset="0"/>
                <a:ea typeface="Arial-Rounded" pitchFamily="34" charset="0"/>
                <a:cs typeface="Arial-SGK-TV" pitchFamily="2" charset="0"/>
              </a:rPr>
              <a:t>Viết vào vở câu trả lời cho câu hỏi b ở mục 3</a:t>
            </a:r>
          </a:p>
        </p:txBody>
      </p:sp>
      <p:sp>
        <p:nvSpPr>
          <p:cNvPr id="5" name="Rectangle 4"/>
          <p:cNvSpPr/>
          <p:nvPr/>
        </p:nvSpPr>
        <p:spPr>
          <a:xfrm>
            <a:off x="838200" y="1292697"/>
            <a:ext cx="5164185" cy="523147"/>
          </a:xfrm>
          <a:prstGeom prst="rect">
            <a:avLst/>
          </a:prstGeom>
        </p:spPr>
        <p:txBody>
          <a:bodyPr wrap="square" lIns="91367" tIns="45684" rIns="91367" bIns="45684">
            <a:spAutoFit/>
          </a:bodyPr>
          <a:lstStyle/>
          <a:p>
            <a:pPr algn="ctr"/>
            <a:r>
              <a:rPr lang="en-US" sz="2800">
                <a:latin typeface="Arial-SGK-TV" pitchFamily="2" charset="0"/>
                <a:ea typeface="Arial-Rounded" pitchFamily="34" charset="0"/>
                <a:cs typeface="Arial-SGK-TV" pitchFamily="2" charset="0"/>
              </a:rPr>
              <a:t>Để phòng bệnh, chúng ta phải</a:t>
            </a:r>
            <a:endParaRPr lang="en-US" sz="2800">
              <a:latin typeface="Arial-Rounded" pitchFamily="34" charset="0"/>
              <a:ea typeface="Arial-Rounded" pitchFamily="34" charset="0"/>
              <a:cs typeface="Arial-Rounded" pitchFamily="34" charset="0"/>
            </a:endParaRPr>
          </a:p>
        </p:txBody>
      </p:sp>
      <p:sp>
        <p:nvSpPr>
          <p:cNvPr id="26" name="Rectangle 25"/>
          <p:cNvSpPr/>
          <p:nvPr/>
        </p:nvSpPr>
        <p:spPr>
          <a:xfrm>
            <a:off x="5791200" y="1284089"/>
            <a:ext cx="777630" cy="523147"/>
          </a:xfrm>
          <a:prstGeom prst="rect">
            <a:avLst/>
          </a:prstGeom>
        </p:spPr>
        <p:txBody>
          <a:bodyPr wrap="none" lIns="91367" tIns="45684" rIns="91367" bIns="45684">
            <a:spAutoFit/>
          </a:bodyPr>
          <a:lstStyle/>
          <a:p>
            <a:pPr algn="ctr"/>
            <a:r>
              <a:rPr lang="en-US" sz="2800">
                <a:latin typeface="Arial-Rounded" pitchFamily="34" charset="0"/>
                <a:ea typeface="Arial-Rounded" pitchFamily="34" charset="0"/>
                <a:cs typeface="Arial-Rounded" pitchFamily="34" charset="0"/>
              </a:rPr>
              <a:t>(…).</a:t>
            </a:r>
          </a:p>
        </p:txBody>
      </p:sp>
      <p:sp>
        <p:nvSpPr>
          <p:cNvPr id="27" name="Rectangle 26"/>
          <p:cNvSpPr/>
          <p:nvPr/>
        </p:nvSpPr>
        <p:spPr>
          <a:xfrm>
            <a:off x="79920" y="1286240"/>
            <a:ext cx="8356023" cy="1815809"/>
          </a:xfrm>
          <a:prstGeom prst="rect">
            <a:avLst/>
          </a:prstGeom>
        </p:spPr>
        <p:txBody>
          <a:bodyPr wrap="square" lIns="91367" tIns="45684" rIns="91367" bIns="45684">
            <a:spAutoFit/>
          </a:bodyPr>
          <a:lstStyle/>
          <a:p>
            <a:pPr algn="ctr"/>
            <a:r>
              <a:rPr lang="en-US" sz="2800">
                <a:solidFill>
                  <a:srgbClr val="FF0000"/>
                </a:solidFill>
                <a:latin typeface="Arial-Rounded" pitchFamily="34" charset="0"/>
                <a:ea typeface="Arial-Rounded" pitchFamily="34" charset="0"/>
                <a:cs typeface="Arial-Rounded" pitchFamily="34" charset="0"/>
              </a:rPr>
              <a:t>                                                       </a:t>
            </a:r>
            <a:r>
              <a:rPr lang="en-US" sz="2800">
                <a:solidFill>
                  <a:srgbClr val="FF0000"/>
                </a:solidFill>
                <a:latin typeface="Arial-SGK-TV" pitchFamily="2" charset="0"/>
                <a:ea typeface="Arial-Rounded" pitchFamily="34" charset="0"/>
                <a:cs typeface="Arial-SGK-TV" pitchFamily="2" charset="0"/>
              </a:rPr>
              <a:t>rửa tay đúng</a:t>
            </a:r>
          </a:p>
          <a:p>
            <a:pPr algn="ctr"/>
            <a:r>
              <a:rPr lang="en-US" sz="2800">
                <a:solidFill>
                  <a:srgbClr val="FF0000"/>
                </a:solidFill>
                <a:latin typeface="Arial-SGK-TV" pitchFamily="2" charset="0"/>
                <a:ea typeface="Arial-Rounded" pitchFamily="34" charset="0"/>
                <a:cs typeface="Arial-SGK-TV" pitchFamily="2" charset="0"/>
              </a:rPr>
              <a:t> </a:t>
            </a:r>
          </a:p>
          <a:p>
            <a:endParaRPr lang="en-US" sz="2800">
              <a:solidFill>
                <a:srgbClr val="FF0000"/>
              </a:solidFill>
              <a:latin typeface="Arial-SGK-TV" pitchFamily="2" charset="0"/>
              <a:ea typeface="Arial-Rounded" pitchFamily="34" charset="0"/>
              <a:cs typeface="Arial-SGK-TV" pitchFamily="2" charset="0"/>
            </a:endParaRPr>
          </a:p>
          <a:p>
            <a:r>
              <a:rPr lang="en-US" sz="2800">
                <a:solidFill>
                  <a:srgbClr val="FF0000"/>
                </a:solidFill>
                <a:latin typeface="Arial-SGK-TV" pitchFamily="2" charset="0"/>
                <a:ea typeface="Arial-Rounded" pitchFamily="34" charset="0"/>
                <a:cs typeface="Arial-SGK-TV" pitchFamily="2" charset="0"/>
              </a:rPr>
              <a:t>   cách trước khi ăn.</a:t>
            </a:r>
          </a:p>
        </p:txBody>
      </p:sp>
    </p:spTree>
    <p:custDataLst>
      <p:tags r:id="rId1"/>
    </p:custDataLst>
    <p:extLst>
      <p:ext uri="{BB962C8B-B14F-4D97-AF65-F5344CB8AC3E}">
        <p14:creationId xmlns:p14="http://schemas.microsoft.com/office/powerpoint/2010/main" val="18789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2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edg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8" y="67151"/>
            <a:ext cx="8530099" cy="572464"/>
          </a:xfrm>
          <a:prstGeom prst="rect">
            <a:avLst/>
          </a:prstGeom>
          <a:noFill/>
          <a:ln>
            <a:noFill/>
          </a:ln>
        </p:spPr>
        <p:txBody>
          <a:bodyPr wrap="square" rtlCol="0">
            <a:spAutoFit/>
          </a:bodyPr>
          <a:lstStyle/>
          <a:p>
            <a:pPr algn="ctr">
              <a:lnSpc>
                <a:spcPct val="120000"/>
              </a:lnSpc>
              <a:defRPr/>
            </a:pPr>
            <a:r>
              <a:rPr lang="en-US" sz="2600">
                <a:ln>
                  <a:solidFill>
                    <a:srgbClr val="00B050"/>
                  </a:solidFill>
                </a:ln>
                <a:latin typeface="Arial-SGK-TV" pitchFamily="2" charset="0"/>
                <a:ea typeface="Arial-Rounded" panose="020B0500000000000000" pitchFamily="34" charset="0"/>
                <a:cs typeface="Arial-SGK-TV" pitchFamily="2" charset="0"/>
              </a:rPr>
              <a:t>3. Viết câu trả lời cho câu hỏi b ở mục 3 ( SHS trang 65)</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75526" y="1062271"/>
            <a:ext cx="696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Đƛ </a:t>
            </a:r>
          </a:p>
        </p:txBody>
      </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11078" y="1695906"/>
            <a:ext cx="75900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ăn</a:t>
            </a:r>
          </a:p>
        </p:txBody>
      </p:sp>
      <p:sp>
        <p:nvSpPr>
          <p:cNvPr id="2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304818" y="1062271"/>
            <a:ext cx="1219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ι</a:t>
            </a:r>
            <a:r>
              <a:rPr lang="en-US" altLang="en-US" sz="3150">
                <a:solidFill>
                  <a:srgbClr val="FF0000"/>
                </a:solidFill>
                <a:latin typeface="HP001 4 hàng" panose="020B0603050302020204" pitchFamily="34" charset="0"/>
                <a:cs typeface="Times New Roman" panose="02020603050405020304" pitchFamily="18" charset="0"/>
              </a:rPr>
              <a:t>Ŝg</a:t>
            </a: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234630" y="1059092"/>
            <a:ext cx="12954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l-GR" altLang="en-US" sz="3100">
                <a:solidFill>
                  <a:srgbClr val="FF0000"/>
                </a:solidFill>
                <a:latin typeface="HP001 4 hàng" panose="020B0603050302020204" pitchFamily="34" charset="0"/>
                <a:cs typeface="Times New Roman" panose="02020603050405020304" pitchFamily="18" charset="0"/>
              </a:rPr>
              <a:t>χϚζ</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110818" y="1699633"/>
            <a:ext cx="4786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a:t>
            </a: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28383" y="1051398"/>
            <a:ext cx="4786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a:t>
            </a: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370081" y="1061672"/>
            <a:ext cx="1219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chúng</a:t>
            </a: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608973" y="1061672"/>
            <a:ext cx="5436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Ǉa</a:t>
            </a:r>
          </a:p>
        </p:txBody>
      </p:sp>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06141" y="1061121"/>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↨hải</a:t>
            </a:r>
          </a:p>
        </p:txBody>
      </p:sp>
      <p:sp>
        <p:nvSpPr>
          <p:cNvPr id="4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147364" y="1072545"/>
            <a:ext cx="8484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ǟửa</a:t>
            </a:r>
          </a:p>
        </p:txBody>
      </p:sp>
      <p:sp>
        <p:nvSpPr>
          <p:cNvPr id="4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51146" y="1061672"/>
            <a:ext cx="7722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Ǉay</a:t>
            </a:r>
          </a:p>
        </p:txBody>
      </p:sp>
      <p:sp>
        <p:nvSpPr>
          <p:cNvPr id="4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568630" y="1062271"/>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đúng</a:t>
            </a:r>
          </a:p>
        </p:txBody>
      </p:sp>
      <p:sp>
        <p:nvSpPr>
          <p:cNvPr id="4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4797" y="1709908"/>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cách</a:t>
            </a:r>
          </a:p>
        </p:txBody>
      </p:sp>
      <p:sp>
        <p:nvSpPr>
          <p:cNvPr id="4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67055" y="1699634"/>
            <a:ext cx="10770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50">
                <a:solidFill>
                  <a:srgbClr val="FF0000"/>
                </a:solidFill>
                <a:latin typeface="HP001 4 hàng" panose="020B0603050302020204" pitchFamily="34" charset="0"/>
                <a:cs typeface="Times New Roman" panose="02020603050405020304" pitchFamily="18" charset="0"/>
              </a:rPr>
              <a:t>Ǉrư</a:t>
            </a:r>
            <a:r>
              <a:rPr lang="el-GR" altLang="en-US" sz="3150">
                <a:solidFill>
                  <a:srgbClr val="FF0000"/>
                </a:solidFill>
                <a:latin typeface="HP001 4 hàng" panose="020B0603050302020204" pitchFamily="34" charset="0"/>
                <a:cs typeface="Times New Roman" panose="02020603050405020304" pitchFamily="18" charset="0"/>
              </a:rPr>
              <a:t>ϐ </a:t>
            </a:r>
            <a:endParaRPr lang="en-US" altLang="en-US" sz="3150">
              <a:solidFill>
                <a:srgbClr val="FF0000"/>
              </a:solidFill>
              <a:latin typeface="HP001 4 hàng" panose="020B0603050302020204" pitchFamily="34" charset="0"/>
              <a:cs typeface="Times New Roman" panose="02020603050405020304" pitchFamily="18" charset="0"/>
            </a:endParaRPr>
          </a:p>
        </p:txBody>
      </p:sp>
      <p:sp>
        <p:nvSpPr>
          <p:cNvPr id="5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909011" y="1699634"/>
            <a:ext cx="75900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50">
                <a:solidFill>
                  <a:srgbClr val="FF0000"/>
                </a:solidFill>
                <a:latin typeface="HP001 4 hàng" panose="020B0603050302020204" pitchFamily="34" charset="0"/>
                <a:cs typeface="Times New Roman" panose="02020603050405020304" pitchFamily="18" charset="0"/>
              </a:rPr>
              <a:t>khi</a:t>
            </a:r>
            <a:r>
              <a:rPr lang="el-GR" altLang="en-US" sz="3150">
                <a:solidFill>
                  <a:srgbClr val="FF0000"/>
                </a:solidFill>
                <a:latin typeface="HP001 4 hàng" panose="020B0603050302020204" pitchFamily="34" charset="0"/>
                <a:cs typeface="Times New Roman" panose="02020603050405020304" pitchFamily="18" charset="0"/>
              </a:rPr>
              <a:t> </a:t>
            </a:r>
            <a:endParaRPr lang="en-US" altLang="en-US" sz="315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06996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Rửa tay trước khi ăn</a:t>
            </a:r>
            <a:r>
              <a:rPr lang="en-US" sz="3200">
                <a:solidFill>
                  <a:schemeClr val="tx1"/>
                </a:solidFill>
                <a:latin typeface="Arial" pitchFamily="34" charset="0"/>
                <a:cs typeface="Arial" pitchFamily="34" charset="0"/>
              </a:rPr>
              <a:t> (trang 64, 65).</a:t>
            </a:r>
          </a:p>
          <a:p>
            <a:pPr marL="457200" indent="-457200" algn="just">
              <a:buFontTx/>
              <a:buChar char="-"/>
            </a:pPr>
            <a:r>
              <a:rPr lang="en-US" sz="3200">
                <a:solidFill>
                  <a:schemeClr val="tx1"/>
                </a:solidFill>
                <a:latin typeface="Arial" pitchFamily="34" charset="0"/>
                <a:cs typeface="Arial" pitchFamily="34" charset="0"/>
              </a:rPr>
              <a:t>Chuẩn bị bài mới (trang 66, 67).</a:t>
            </a:r>
          </a:p>
        </p:txBody>
      </p:sp>
    </p:spTree>
    <p:extLst>
      <p:ext uri="{BB962C8B-B14F-4D97-AF65-F5344CB8AC3E}">
        <p14:creationId xmlns:p14="http://schemas.microsoft.com/office/powerpoint/2010/main" val="803888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86044"/>
            <a:ext cx="8813514" cy="4957456"/>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1592463"/>
            <a:ext cx="7543800" cy="18788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atin typeface="Arial-SGK-TV" pitchFamily="2" charset="0"/>
                <a:cs typeface="Arial-SGK-TV" pitchFamily="2" charset="0"/>
              </a:rPr>
              <a:t>Chúc các con luôn </a:t>
            </a:r>
          </a:p>
          <a:p>
            <a:pPr algn="ctr"/>
            <a:r>
              <a:rPr lang="en-US">
                <a:latin typeface="Arial-SGK-TV" pitchFamily="2" charset="0"/>
                <a:cs typeface="Arial-SGK-TV" pitchFamily="2" charset="0"/>
              </a:rPr>
              <a:t>chăm ngoan,</a:t>
            </a:r>
          </a:p>
          <a:p>
            <a:pPr algn="ctr"/>
            <a:r>
              <a:rPr lang="en-US">
                <a:latin typeface="Arial-SGK-TV" pitchFamily="2" charset="0"/>
                <a:cs typeface="Arial-SGK-TV" pitchFamily="2" charset="0"/>
              </a:rPr>
              <a:t>học giỏi!</a:t>
            </a:r>
          </a:p>
        </p:txBody>
      </p:sp>
      <p:pic>
        <p:nvPicPr>
          <p:cNvPr id="22561" name="Picture 34" descr="2sblw13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336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2590800" y="1962150"/>
            <a:ext cx="4031168" cy="857250"/>
          </a:xfrm>
          <a:solidFill>
            <a:srgbClr val="00B0F0"/>
          </a:solidFill>
        </p:spPr>
        <p:txBody>
          <a:bodyPr/>
          <a:lstStyle/>
          <a:p>
            <a:r>
              <a:rPr lang="en-US">
                <a:latin typeface="Arial-Rounded" pitchFamily="34" charset="0"/>
                <a:ea typeface="Arial-Rounded" pitchFamily="34" charset="0"/>
                <a:cs typeface="Arial-Rounded" pitchFamily="34" charset="0"/>
              </a:rPr>
              <a:t>1. Khởi động</a:t>
            </a:r>
          </a:p>
        </p:txBody>
      </p:sp>
    </p:spTree>
    <p:extLst>
      <p:ext uri="{BB962C8B-B14F-4D97-AF65-F5344CB8AC3E}">
        <p14:creationId xmlns:p14="http://schemas.microsoft.com/office/powerpoint/2010/main" val="90235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19068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grpSp>
        <p:nvGrpSpPr>
          <p:cNvPr id="2" name="Group 1"/>
          <p:cNvGrpSpPr/>
          <p:nvPr/>
        </p:nvGrpSpPr>
        <p:grpSpPr>
          <a:xfrm>
            <a:off x="62346" y="590610"/>
            <a:ext cx="8991600" cy="4308124"/>
            <a:chOff x="62346" y="590610"/>
            <a:chExt cx="8991600" cy="4308124"/>
          </a:xfrm>
        </p:grpSpPr>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346" y="188047"/>
            <a:ext cx="609600" cy="609600"/>
          </a:xfrm>
          <a:prstGeom prst="rect">
            <a:avLst/>
          </a:prstGeom>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46" y="128280"/>
            <a:ext cx="8991600" cy="4308124"/>
            <a:chOff x="62346" y="590610"/>
            <a:chExt cx="8991600" cy="4308124"/>
          </a:xfrm>
        </p:grpSpPr>
        <p:sp>
          <p:nvSpPr>
            <p:cNvPr id="5" name="TextBox 4"/>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6" name="TextBox 5"/>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7" name="TextBox 6"/>
          <p:cNvSpPr txBox="1"/>
          <p:nvPr/>
        </p:nvSpPr>
        <p:spPr>
          <a:xfrm>
            <a:off x="1143000" y="4374331"/>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hãy tìm từ khó trong bài.</a:t>
            </a:r>
          </a:p>
        </p:txBody>
      </p:sp>
      <p:cxnSp>
        <p:nvCxnSpPr>
          <p:cNvPr id="8" name="Straight Connector 7"/>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38601" y="1581150"/>
            <a:ext cx="1904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531678" y="1567195"/>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332846" y="2038350"/>
            <a:ext cx="705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239001" y="2038350"/>
            <a:ext cx="1219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95601" y="2952750"/>
            <a:ext cx="16763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22150" y="3409950"/>
            <a:ext cx="20878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705601" y="3409950"/>
            <a:ext cx="1142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19600" y="3867150"/>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05602" y="3873744"/>
            <a:ext cx="1752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0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2" name="TextBox 11"/>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3" name="Lưu đồ: Đường kết nối 8">
            <a:extLst>
              <a:ext uri="{FF2B5EF4-FFF2-40B4-BE49-F238E27FC236}">
                <a16:creationId xmlns:a16="http://schemas.microsoft.com/office/drawing/2014/main" id="{A3F0B0FD-818E-4BBD-B401-3895387E3487}"/>
              </a:ext>
            </a:extLst>
          </p:cNvPr>
          <p:cNvSpPr/>
          <p:nvPr/>
        </p:nvSpPr>
        <p:spPr>
          <a:xfrm>
            <a:off x="766950" y="1152718"/>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1</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4" name="Lưu đồ: Đường kết nối 10">
            <a:extLst>
              <a:ext uri="{FF2B5EF4-FFF2-40B4-BE49-F238E27FC236}">
                <a16:creationId xmlns:a16="http://schemas.microsoft.com/office/drawing/2014/main" id="{C74DFE52-BB91-47E6-AC07-F1FB590B50DF}"/>
              </a:ext>
            </a:extLst>
          </p:cNvPr>
          <p:cNvSpPr/>
          <p:nvPr/>
        </p:nvSpPr>
        <p:spPr>
          <a:xfrm>
            <a:off x="4865729" y="1044547"/>
            <a:ext cx="275345"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2</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id="{69969A4C-D57A-4C7D-B73C-3C48FA316729}"/>
              </a:ext>
            </a:extLst>
          </p:cNvPr>
          <p:cNvSpPr/>
          <p:nvPr/>
        </p:nvSpPr>
        <p:spPr>
          <a:xfrm>
            <a:off x="5410200" y="2005248"/>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6" name="Lưu đồ: Đường kết nối 12">
            <a:extLst>
              <a:ext uri="{FF2B5EF4-FFF2-40B4-BE49-F238E27FC236}">
                <a16:creationId xmlns:a16="http://schemas.microsoft.com/office/drawing/2014/main" id="{8D1E81D9-390E-4725-8248-2F04F6E94D2A}"/>
              </a:ext>
            </a:extLst>
          </p:cNvPr>
          <p:cNvSpPr/>
          <p:nvPr/>
        </p:nvSpPr>
        <p:spPr>
          <a:xfrm>
            <a:off x="7531678" y="244548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5</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7" name="Lưu đồ: Đường kết nối 13">
            <a:extLst>
              <a:ext uri="{FF2B5EF4-FFF2-40B4-BE49-F238E27FC236}">
                <a16:creationId xmlns:a16="http://schemas.microsoft.com/office/drawing/2014/main" id="{0D0C2A7E-B1FD-4517-8C36-147B5A25E009}"/>
              </a:ext>
            </a:extLst>
          </p:cNvPr>
          <p:cNvSpPr/>
          <p:nvPr/>
        </p:nvSpPr>
        <p:spPr>
          <a:xfrm>
            <a:off x="766949" y="3486150"/>
            <a:ext cx="267477" cy="24255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14">
            <a:extLst>
              <a:ext uri="{FF2B5EF4-FFF2-40B4-BE49-F238E27FC236}">
                <a16:creationId xmlns:a16="http://schemas.microsoft.com/office/drawing/2014/main" id="{1F044D47-2CF2-4C74-BFC9-F1F6021FA1A7}"/>
              </a:ext>
            </a:extLst>
          </p:cNvPr>
          <p:cNvSpPr/>
          <p:nvPr/>
        </p:nvSpPr>
        <p:spPr>
          <a:xfrm>
            <a:off x="1143000" y="3821772"/>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7</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0" name="Lưu đồ: Đường kết nối 11">
            <a:extLst>
              <a:ext uri="{FF2B5EF4-FFF2-40B4-BE49-F238E27FC236}">
                <a16:creationId xmlns:a16="http://schemas.microsoft.com/office/drawing/2014/main" id="{69969A4C-D57A-4C7D-B73C-3C48FA316729}"/>
              </a:ext>
            </a:extLst>
          </p:cNvPr>
          <p:cNvSpPr/>
          <p:nvPr/>
        </p:nvSpPr>
        <p:spPr>
          <a:xfrm>
            <a:off x="5933326" y="1544514"/>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3</a:t>
            </a:r>
            <a:endParaRPr lang="vi-VN" sz="16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Tay cầm thức ăn, vi 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TotalTime>
  <Words>967</Words>
  <Application>Microsoft Office PowerPoint</Application>
  <PresentationFormat>On-screen Show (16:9)</PresentationFormat>
  <Paragraphs>135</Paragraphs>
  <Slides>28</Slides>
  <Notes>10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Rounded MT Bold</vt:lpstr>
      <vt:lpstr>Arial-Rounded</vt:lpstr>
      <vt:lpstr>Arial-SGK-TV</vt:lpstr>
      <vt:lpstr>Calibri</vt:lpstr>
      <vt:lpstr>HL Hoctro</vt:lpstr>
      <vt:lpstr>HP001 4 hàng</vt:lpstr>
      <vt:lpstr>Times New Roman</vt:lpstr>
      <vt:lpstr>Office Theme</vt:lpstr>
      <vt:lpstr>PowerPoint Presentation</vt:lpstr>
      <vt:lpstr>PowerPoint Presentation</vt:lpstr>
      <vt:lpstr>1.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Thu Thieu Thi Van</cp:lastModifiedBy>
  <cp:revision>171</cp:revision>
  <dcterms:created xsi:type="dcterms:W3CDTF">2020-12-08T15:48:47Z</dcterms:created>
  <dcterms:modified xsi:type="dcterms:W3CDTF">2022-03-07T11:56:24Z</dcterms:modified>
</cp:coreProperties>
</file>