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  <p:sldMasterId id="2147483698" r:id="rId4"/>
  </p:sldMasterIdLst>
  <p:notesMasterIdLst>
    <p:notesMasterId r:id="rId16"/>
  </p:notesMasterIdLst>
  <p:sldIdLst>
    <p:sldId id="270" r:id="rId5"/>
    <p:sldId id="287" r:id="rId6"/>
    <p:sldId id="275" r:id="rId7"/>
    <p:sldId id="276" r:id="rId8"/>
    <p:sldId id="293" r:id="rId9"/>
    <p:sldId id="278" r:id="rId10"/>
    <p:sldId id="279" r:id="rId11"/>
    <p:sldId id="271" r:id="rId12"/>
    <p:sldId id="267" r:id="rId13"/>
    <p:sldId id="289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1EC"/>
    <a:srgbClr val="8FCCD1"/>
    <a:srgbClr val="67EBF9"/>
    <a:srgbClr val="F1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21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5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7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62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19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2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7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4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2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2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4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59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3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1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41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60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5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87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350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89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38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35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45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2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11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55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10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90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084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203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408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07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11/02/2022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0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18"/>
          <p:cNvSpPr>
            <a:spLocks noChangeArrowheads="1" noChangeShapeType="1" noTextEdit="1"/>
          </p:cNvSpPr>
          <p:nvPr/>
        </p:nvSpPr>
        <p:spPr bwMode="auto">
          <a:xfrm>
            <a:off x="3302598" y="145079"/>
            <a:ext cx="5779247" cy="252804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endParaRPr lang="vi-VN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Lớp: 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vi-VN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/1</a:t>
            </a:r>
            <a:r>
              <a:rPr lang="en-US" sz="36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34819" name="Picture 48" descr="Hoa tim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002" y="2990620"/>
            <a:ext cx="6262843" cy="249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WordArt 17"/>
          <p:cNvSpPr>
            <a:spLocks noChangeArrowheads="1" noChangeShapeType="1" noTextEdit="1"/>
          </p:cNvSpPr>
          <p:nvPr/>
        </p:nvSpPr>
        <p:spPr bwMode="auto">
          <a:xfrm>
            <a:off x="3104426" y="2990620"/>
            <a:ext cx="6400800" cy="181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 </a:t>
            </a:r>
          </a:p>
        </p:txBody>
      </p:sp>
    </p:spTree>
    <p:extLst>
      <p:ext uri="{BB962C8B-B14F-4D97-AF65-F5344CB8AC3E}">
        <p14:creationId xmlns:p14="http://schemas.microsoft.com/office/powerpoint/2010/main" val="364858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7"/>
          <p:cNvSpPr>
            <a:spLocks noChangeArrowheads="1" noChangeShapeType="1" noTextEdit="1"/>
          </p:cNvSpPr>
          <p:nvPr/>
        </p:nvSpPr>
        <p:spPr bwMode="auto">
          <a:xfrm>
            <a:off x="2250832" y="2204977"/>
            <a:ext cx="7807568" cy="8695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Dặn dò    </a:t>
            </a:r>
          </a:p>
        </p:txBody>
      </p:sp>
    </p:spTree>
    <p:extLst>
      <p:ext uri="{BB962C8B-B14F-4D97-AF65-F5344CB8AC3E}">
        <p14:creationId xmlns:p14="http://schemas.microsoft.com/office/powerpoint/2010/main" val="379578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65063" y="2363873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26498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30414"/>
          <a:stretch/>
        </p:blipFill>
        <p:spPr bwMode="auto">
          <a:xfrm>
            <a:off x="9740902" y="3820458"/>
            <a:ext cx="2447223" cy="317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56" b="22323"/>
          <a:stretch/>
        </p:blipFill>
        <p:spPr bwMode="auto">
          <a:xfrm>
            <a:off x="0" y="395086"/>
            <a:ext cx="3149600" cy="24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-764988" y="320627"/>
            <a:ext cx="1351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tích xung quanh và diện tích toàn phần 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hình hộp chữ nhật</a:t>
            </a:r>
          </a:p>
        </p:txBody>
      </p:sp>
      <p:sp>
        <p:nvSpPr>
          <p:cNvPr id="83" name="Line 2"/>
          <p:cNvSpPr>
            <a:spLocks noChangeShapeType="1"/>
          </p:cNvSpPr>
          <p:nvPr/>
        </p:nvSpPr>
        <p:spPr bwMode="auto">
          <a:xfrm>
            <a:off x="7840133" y="4551369"/>
            <a:ext cx="0" cy="6397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292934"/>
              </a:solidFill>
            </a:endParaRPr>
          </a:p>
        </p:txBody>
      </p:sp>
      <p:grpSp>
        <p:nvGrpSpPr>
          <p:cNvPr id="108" name="Group 29"/>
          <p:cNvGrpSpPr>
            <a:grpSpLocks/>
          </p:cNvGrpSpPr>
          <p:nvPr/>
        </p:nvGrpSpPr>
        <p:grpSpPr bwMode="auto">
          <a:xfrm>
            <a:off x="3508299" y="3787077"/>
            <a:ext cx="4581452" cy="3206527"/>
            <a:chOff x="431" y="2534"/>
            <a:chExt cx="1729" cy="1116"/>
          </a:xfrm>
        </p:grpSpPr>
        <p:sp>
          <p:nvSpPr>
            <p:cNvPr id="109" name="Line 30"/>
            <p:cNvSpPr>
              <a:spLocks noChangeShapeType="1"/>
            </p:cNvSpPr>
            <p:nvPr/>
          </p:nvSpPr>
          <p:spPr bwMode="auto">
            <a:xfrm flipH="1">
              <a:off x="1491" y="2718"/>
              <a:ext cx="489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0" name="Line 31"/>
            <p:cNvSpPr>
              <a:spLocks noChangeShapeType="1"/>
            </p:cNvSpPr>
            <p:nvPr/>
          </p:nvSpPr>
          <p:spPr bwMode="auto">
            <a:xfrm flipH="1">
              <a:off x="631" y="2717"/>
              <a:ext cx="468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auto">
            <a:xfrm flipH="1">
              <a:off x="1491" y="3115"/>
              <a:ext cx="489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2" name="Line 33"/>
            <p:cNvSpPr>
              <a:spLocks noChangeShapeType="1"/>
            </p:cNvSpPr>
            <p:nvPr/>
          </p:nvSpPr>
          <p:spPr bwMode="auto">
            <a:xfrm flipH="1">
              <a:off x="629" y="311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3" name="Text Box 34"/>
            <p:cNvSpPr txBox="1">
              <a:spLocks noChangeArrowheads="1"/>
            </p:cNvSpPr>
            <p:nvPr/>
          </p:nvSpPr>
          <p:spPr bwMode="auto">
            <a:xfrm>
              <a:off x="917" y="253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A</a:t>
              </a: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1968" y="254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B</a:t>
              </a:r>
            </a:p>
          </p:txBody>
        </p:sp>
        <p:sp>
          <p:nvSpPr>
            <p:cNvPr id="115" name="Text Box 36"/>
            <p:cNvSpPr txBox="1">
              <a:spLocks noChangeArrowheads="1"/>
            </p:cNvSpPr>
            <p:nvPr/>
          </p:nvSpPr>
          <p:spPr bwMode="auto">
            <a:xfrm>
              <a:off x="1488" y="287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C</a:t>
              </a:r>
            </a:p>
          </p:txBody>
        </p:sp>
        <p:sp>
          <p:nvSpPr>
            <p:cNvPr id="116" name="Text Box 37"/>
            <p:cNvSpPr txBox="1">
              <a:spLocks noChangeArrowheads="1"/>
            </p:cNvSpPr>
            <p:nvPr/>
          </p:nvSpPr>
          <p:spPr bwMode="auto">
            <a:xfrm>
              <a:off x="431" y="2852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D</a:t>
              </a:r>
            </a:p>
          </p:txBody>
        </p:sp>
        <p:sp>
          <p:nvSpPr>
            <p:cNvPr id="117" name="Text Box 38"/>
            <p:cNvSpPr txBox="1">
              <a:spLocks noChangeArrowheads="1"/>
            </p:cNvSpPr>
            <p:nvPr/>
          </p:nvSpPr>
          <p:spPr bwMode="auto">
            <a:xfrm>
              <a:off x="899" y="294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M</a:t>
              </a:r>
            </a:p>
          </p:txBody>
        </p:sp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1968" y="294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N</a:t>
              </a: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1548" y="3312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P</a:t>
              </a:r>
            </a:p>
          </p:txBody>
        </p:sp>
        <p:sp>
          <p:nvSpPr>
            <p:cNvPr id="120" name="Text Box 41"/>
            <p:cNvSpPr txBox="1">
              <a:spLocks noChangeArrowheads="1"/>
            </p:cNvSpPr>
            <p:nvPr/>
          </p:nvSpPr>
          <p:spPr bwMode="auto">
            <a:xfrm>
              <a:off x="431" y="327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Q</a:t>
              </a:r>
            </a:p>
          </p:txBody>
        </p:sp>
        <p:sp>
          <p:nvSpPr>
            <p:cNvPr id="121" name="Line 42"/>
            <p:cNvSpPr>
              <a:spLocks noChangeShapeType="1"/>
            </p:cNvSpPr>
            <p:nvPr/>
          </p:nvSpPr>
          <p:spPr bwMode="auto">
            <a:xfrm>
              <a:off x="626" y="2950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2" name="Line 43"/>
            <p:cNvSpPr>
              <a:spLocks noChangeShapeType="1"/>
            </p:cNvSpPr>
            <p:nvPr/>
          </p:nvSpPr>
          <p:spPr bwMode="auto">
            <a:xfrm>
              <a:off x="1110" y="2717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3" name="Line 44"/>
            <p:cNvSpPr>
              <a:spLocks noChangeShapeType="1"/>
            </p:cNvSpPr>
            <p:nvPr/>
          </p:nvSpPr>
          <p:spPr bwMode="auto">
            <a:xfrm>
              <a:off x="1491" y="2951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4" name="Line 45"/>
            <p:cNvSpPr>
              <a:spLocks noChangeShapeType="1"/>
            </p:cNvSpPr>
            <p:nvPr/>
          </p:nvSpPr>
          <p:spPr bwMode="auto">
            <a:xfrm>
              <a:off x="1977" y="2712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5" name="Line 46"/>
            <p:cNvSpPr>
              <a:spLocks noChangeShapeType="1"/>
            </p:cNvSpPr>
            <p:nvPr/>
          </p:nvSpPr>
          <p:spPr bwMode="auto">
            <a:xfrm>
              <a:off x="626" y="29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6" name="Line 47"/>
            <p:cNvSpPr>
              <a:spLocks noChangeShapeType="1"/>
            </p:cNvSpPr>
            <p:nvPr/>
          </p:nvSpPr>
          <p:spPr bwMode="auto">
            <a:xfrm>
              <a:off x="624" y="335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7" name="Line 48"/>
            <p:cNvSpPr>
              <a:spLocks noChangeShapeType="1"/>
            </p:cNvSpPr>
            <p:nvPr/>
          </p:nvSpPr>
          <p:spPr bwMode="auto">
            <a:xfrm>
              <a:off x="1098" y="311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1104" y="271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</p:grpSp>
      <p:sp>
        <p:nvSpPr>
          <p:cNvPr id="132" name="Text Box 58"/>
          <p:cNvSpPr txBox="1">
            <a:spLocks noChangeArrowheads="1"/>
          </p:cNvSpPr>
          <p:nvPr/>
        </p:nvSpPr>
        <p:spPr bwMode="auto">
          <a:xfrm>
            <a:off x="845531" y="2234628"/>
            <a:ext cx="1056640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Sxq = 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</a:rPr>
              <a:t>hiều dài + chiều rộng) x 2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x Chiều cao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</a:rPr>
              <a:t>S tp = Sxq + diện tích hai mặt đáy.</a:t>
            </a: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" y="3989391"/>
            <a:ext cx="152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89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3920266" y="2175075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 sz="320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51205" name="Text Box 7"/>
          <p:cNvSpPr txBox="1"/>
          <p:nvPr/>
        </p:nvSpPr>
        <p:spPr>
          <a:xfrm>
            <a:off x="110266" y="362862"/>
            <a:ext cx="38100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Bài 1:</a:t>
            </a: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2" name="Text Box 58"/>
              <p:cNvSpPr txBox="1"/>
              <p:nvPr/>
            </p:nvSpPr>
            <p:spPr>
              <a:xfrm>
                <a:off x="110267" y="362054"/>
                <a:ext cx="11637084" cy="288290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algn="just" eaLnBrk="1" hangingPunct="1">
                  <a:spcBef>
                    <a:spcPct val="50000"/>
                  </a:spcBef>
                </a:pP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           Tính diện tích xung quanh và diện tích toàn phần của hình hộp chữ nhật có: </a:t>
                </a:r>
              </a:p>
              <a:p>
                <a:pPr marL="457200" lvl="0" indent="-457200" algn="just" eaLnBrk="1" hangingPunct="1">
                  <a:spcBef>
                    <a:spcPct val="50000"/>
                  </a:spcBef>
                  <a:buAutoNum type="alphaLcParenR"/>
                </a:pP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 dài 25dm,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rộng 1,5m và chiều cao 18dm ;</a:t>
                </a:r>
              </a:p>
              <a:p>
                <a:pPr marL="457200" lvl="0" indent="-457200" algn="just">
                  <a:spcBef>
                    <a:spcPct val="50000"/>
                  </a:spcBef>
                  <a:buAutoNum type="alphaLcParenR"/>
                </a:pPr>
                <a:r>
                  <a:rPr lang="vi-VN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m,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rộng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cao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m.</a:t>
                </a:r>
                <a:endParaRPr lang="vi-VN" sz="3200" b="1" dirty="0"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242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7" y="362054"/>
                <a:ext cx="11637084" cy="2882905"/>
              </a:xfrm>
              <a:prstGeom prst="rect">
                <a:avLst/>
              </a:prstGeom>
              <a:blipFill>
                <a:blip r:embed="rId2"/>
                <a:stretch>
                  <a:fillRect l="-1310" t="-2960" r="-1362" b="-1903"/>
                </a:stretch>
              </a:blipFill>
              <a:ln w="9525">
                <a:noFill/>
                <a:miter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766" y="3945261"/>
            <a:ext cx="4176713" cy="198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184039" y="6078860"/>
            <a:ext cx="201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dm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7309">
            <a:off x="6754190" y="5091594"/>
            <a:ext cx="1584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479" y="3736203"/>
            <a:ext cx="5365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2427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43389" y="1494001"/>
            <a:ext cx="72839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 hình hộp chữ nhật là: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37934" y="2553196"/>
            <a:ext cx="70651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  + 15 )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=  1 440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68031" y="4283101"/>
            <a:ext cx="10550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59780" y="4844044"/>
            <a:ext cx="6308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1440  + 750  = 2190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422400" y="5584419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1440 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2190 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016004" y="199364"/>
            <a:ext cx="426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(a)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8861483" y="2474377"/>
            <a:ext cx="201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dm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1075412" y="2087722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1,5m</a:t>
            </a:r>
          </a:p>
        </p:txBody>
      </p:sp>
      <p:grpSp>
        <p:nvGrpSpPr>
          <p:cNvPr id="11274" name="Group 12"/>
          <p:cNvGrpSpPr>
            <a:grpSpLocks/>
          </p:cNvGrpSpPr>
          <p:nvPr/>
        </p:nvGrpSpPr>
        <p:grpSpPr bwMode="auto">
          <a:xfrm>
            <a:off x="7427328" y="858997"/>
            <a:ext cx="4165600" cy="1600200"/>
            <a:chOff x="1248" y="912"/>
            <a:chExt cx="2640" cy="1344"/>
          </a:xfrm>
        </p:grpSpPr>
        <p:sp>
          <p:nvSpPr>
            <p:cNvPr id="11280" name="AutoShape 13"/>
            <p:cNvSpPr>
              <a:spLocks noChangeArrowheads="1"/>
            </p:cNvSpPr>
            <p:nvPr/>
          </p:nvSpPr>
          <p:spPr bwMode="auto">
            <a:xfrm>
              <a:off x="1248" y="912"/>
              <a:ext cx="2640" cy="1344"/>
            </a:xfrm>
            <a:prstGeom prst="cube">
              <a:avLst>
                <a:gd name="adj" fmla="val 455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1872" y="9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 flipH="1">
              <a:off x="1872" y="163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 flipH="1">
              <a:off x="1248" y="163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168031" y="3246451"/>
            <a:ext cx="10499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559780" y="3803507"/>
            <a:ext cx="6689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750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 rot="-5400000">
            <a:off x="10974788" y="721696"/>
            <a:ext cx="16294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dm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6088" y="909958"/>
            <a:ext cx="690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1,5 m = 15 dm </a:t>
            </a:r>
          </a:p>
        </p:txBody>
      </p:sp>
    </p:spTree>
    <p:extLst>
      <p:ext uri="{BB962C8B-B14F-4D97-AF65-F5344CB8AC3E}">
        <p14:creationId xmlns:p14="http://schemas.microsoft.com/office/powerpoint/2010/main" val="30293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5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9935" y="4995863"/>
            <a:ext cx="2095500" cy="1833562"/>
          </a:xfrm>
          <a:noFill/>
        </p:spPr>
      </p:pic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344" y="1614133"/>
            <a:ext cx="274743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269538" y="1739900"/>
            <a:ext cx="8630798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300"/>
              </a:spcBef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lvl="0"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                         Đổi 8dm = 0,8m</a:t>
            </a:r>
          </a:p>
          <a:p>
            <a:pPr lvl="0"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xung quanh cái thùng không nắp là:</a:t>
            </a:r>
          </a:p>
          <a:p>
            <a:pPr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(1,5 + 0,6) x 2 x 0,8  = 3,36 (m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300"/>
              </a:spcBef>
            </a:pP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1"/>
          <p:cNvSpPr txBox="1"/>
          <p:nvPr/>
        </p:nvSpPr>
        <p:spPr>
          <a:xfrm>
            <a:off x="232271" y="2200"/>
            <a:ext cx="11816293" cy="15696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cái thùng không nắp </a:t>
            </a:r>
            <a:r>
              <a:rPr lang="en-US" sz="32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hình hộp chữ nhật có chiều dài 1,5m, chiều rộng 0,6m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chiều cao 8dm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N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gười ta sơn mặt ngoài của thùng. Hỏi diện tích quét sơn là bao nhiêu mét vuông?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-200206" y="3942212"/>
            <a:ext cx="8114716" cy="111569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ts val="300"/>
              </a:spcBef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Diện tích mặt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đáy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cái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thùng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là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 x 0,6 = 0,9 (m</a:t>
            </a:r>
            <a:r>
              <a:rPr lang="vi-V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271" y="5057902"/>
            <a:ext cx="7919599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quét sơn của cái thùng là :</a:t>
            </a:r>
          </a:p>
          <a:p>
            <a:pPr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3,36 + 0,9 = 4,26 (m</a:t>
            </a:r>
            <a:r>
              <a:rPr lang="vi-V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5242" y="6173592"/>
            <a:ext cx="2919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Đáp số: 4,26 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5"/>
          <p:cNvSpPr txBox="1"/>
          <p:nvPr/>
        </p:nvSpPr>
        <p:spPr>
          <a:xfrm rot="19794880">
            <a:off x="10362654" y="3107683"/>
            <a:ext cx="10668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0,6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 Box 6"/>
          <p:cNvSpPr txBox="1"/>
          <p:nvPr/>
        </p:nvSpPr>
        <p:spPr>
          <a:xfrm rot="16200000">
            <a:off x="10970765" y="1980913"/>
            <a:ext cx="10668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8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dm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4"/>
          <p:cNvSpPr txBox="1"/>
          <p:nvPr/>
        </p:nvSpPr>
        <p:spPr>
          <a:xfrm>
            <a:off x="8825916" y="3463448"/>
            <a:ext cx="1100455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794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156752" y="5622231"/>
            <a:ext cx="13535577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78178" y="4353658"/>
            <a:ext cx="12648117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100786" y="4964962"/>
            <a:ext cx="12166999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156752" y="223520"/>
            <a:ext cx="9769533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30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30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-96819" y="3734438"/>
            <a:ext cx="11220225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81622" y="408541"/>
            <a:ext cx="3870862" cy="3344657"/>
            <a:chOff x="6922553" y="486576"/>
            <a:chExt cx="3502246" cy="3344657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sz="3000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428133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30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688194" y="2786369"/>
              <a:ext cx="1678680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30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6752" y="661836"/>
            <a:ext cx="5230509" cy="2857697"/>
            <a:chOff x="936532" y="1026876"/>
            <a:chExt cx="4732418" cy="2857697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720812" cy="2857697"/>
              <a:chOff x="948138" y="1026876"/>
              <a:chExt cx="4720812" cy="2857697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30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579409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447278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sz="3000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625476" y="3707031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3" name="Rectangle 42"/>
          <p:cNvSpPr/>
          <p:nvPr/>
        </p:nvSpPr>
        <p:spPr>
          <a:xfrm>
            <a:off x="11625477" y="4333526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4" name="Rectangle 43"/>
          <p:cNvSpPr/>
          <p:nvPr/>
        </p:nvSpPr>
        <p:spPr>
          <a:xfrm>
            <a:off x="11625478" y="4948023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5" name="Rectangle 44"/>
          <p:cNvSpPr/>
          <p:nvPr/>
        </p:nvSpPr>
        <p:spPr>
          <a:xfrm>
            <a:off x="11625479" y="5662598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57783227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77" y="560387"/>
            <a:ext cx="3874111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498" y="3322199"/>
            <a:ext cx="3511551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86184"/>
              </p:ext>
            </p:extLst>
          </p:nvPr>
        </p:nvGraphicFramePr>
        <p:xfrm>
          <a:off x="228603" y="789481"/>
          <a:ext cx="8387863" cy="409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dài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1,5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rộng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1,2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cao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1,2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2,5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8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Diện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tích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xung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quanh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(2,5 + 1,5) x 2 x 1,2 = 9,6 (dm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(1,5 + 1,2) x 2 x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 2,5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 = 13,5 (dm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2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)</a:t>
                      </a:r>
                    </a:p>
                    <a:p>
                      <a:pPr algn="ctr">
                        <a:spcBef>
                          <a:spcPct val="50000"/>
                        </a:spcBef>
                      </a:pPr>
                      <a:endParaRPr lang="en-US" alt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Diện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tích toàn phần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9,6 + (2,5 x 1,5 x 2) = 17,1   (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dm</a:t>
                      </a:r>
                      <a:r>
                        <a:rPr kumimoji="0" lang="en-US" sz="2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2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 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  13,5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+ (1,5 x 1,2 x 2 ) = 17,1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(dm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2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42648" y="518321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Sxq = (a + b) x 2 x h   = Pđáy x h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648" y="566214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Stp =  Sxq + (a x b) x 2 </a:t>
            </a:r>
          </a:p>
        </p:txBody>
      </p:sp>
    </p:spTree>
    <p:extLst>
      <p:ext uri="{BB962C8B-B14F-4D97-AF65-F5344CB8AC3E}">
        <p14:creationId xmlns:p14="http://schemas.microsoft.com/office/powerpoint/2010/main" val="409985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1215859" y="5567973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/>
          <p:nvPr/>
        </p:nvSpPr>
        <p:spPr>
          <a:xfrm>
            <a:off x="11230487" y="4919054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49" name="Text Box 9"/>
          <p:cNvSpPr txBox="1"/>
          <p:nvPr/>
        </p:nvSpPr>
        <p:spPr>
          <a:xfrm>
            <a:off x="11186919" y="365639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0" name="Text Box 9"/>
          <p:cNvSpPr txBox="1"/>
          <p:nvPr/>
        </p:nvSpPr>
        <p:spPr>
          <a:xfrm>
            <a:off x="11223247" y="427750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628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Garamond</vt:lpstr>
      <vt:lpstr>Times New Roman</vt:lpstr>
      <vt:lpstr>VNI-Times</vt:lpstr>
      <vt:lpstr>Office Theme</vt:lpstr>
      <vt:lpstr>Clarity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A33515 Vũ Tuấn Long</cp:lastModifiedBy>
  <cp:revision>30</cp:revision>
  <dcterms:created xsi:type="dcterms:W3CDTF">2018-01-28T21:55:00Z</dcterms:created>
  <dcterms:modified xsi:type="dcterms:W3CDTF">2022-02-11T03:07:16Z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