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7"/>
  </p:notes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5" r:id="rId9"/>
    <p:sldId id="297" r:id="rId10"/>
    <p:sldId id="298" r:id="rId11"/>
    <p:sldId id="302" r:id="rId12"/>
    <p:sldId id="303" r:id="rId13"/>
    <p:sldId id="304" r:id="rId14"/>
    <p:sldId id="305" r:id="rId15"/>
    <p:sldId id="306" r:id="rId16"/>
    <p:sldId id="308" r:id="rId17"/>
    <p:sldId id="311" r:id="rId18"/>
    <p:sldId id="312" r:id="rId19"/>
    <p:sldId id="309" r:id="rId20"/>
    <p:sldId id="310" r:id="rId21"/>
    <p:sldId id="313" r:id="rId22"/>
    <p:sldId id="318" r:id="rId23"/>
    <p:sldId id="315" r:id="rId24"/>
    <p:sldId id="316" r:id="rId25"/>
    <p:sldId id="317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4660"/>
  </p:normalViewPr>
  <p:slideViewPr>
    <p:cSldViewPr>
      <p:cViewPr varScale="1">
        <p:scale>
          <a:sx n="72" d="100"/>
          <a:sy n="72" d="100"/>
        </p:scale>
        <p:origin x="76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C14A1C-A98E-47A3-BEF0-E8426FEC5762}" type="datetimeFigureOut">
              <a:rPr lang="en-US"/>
              <a:pPr>
                <a:defRPr/>
              </a:pPr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6AF595-5CA6-4BFF-8C0A-46B80317C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641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EDF7-5E32-4259-B57E-BFD6768C83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16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AF8-6B42-471E-8B78-E4D618F821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3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734-59E9-41B0-836E-6ED62B46B0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3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D4A-6E39-4F6D-95DB-3597A80A2B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9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9846-D9B3-4909-B608-9F6640E883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49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B65D-F2EE-4668-9D2A-6DA29B0FF1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60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12FF-3C9C-4C74-A9F3-39C913474D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6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75B-9D61-4D50-91F2-456875C3A5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CC21-5607-4654-987B-7F6EF99528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23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41D7-1E5F-4986-9653-15A0021216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44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FC3D-5C2E-412C-90C0-F9EF9C6726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19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7746-0FE7-4B83-95EC-A6203E0F89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23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124" name="Picture 12" descr="background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8096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3"/>
          <p:cNvSpPr>
            <a:spLocks noChangeArrowheads="1" noChangeShapeType="1" noTextEdit="1"/>
          </p:cNvSpPr>
          <p:nvPr/>
        </p:nvSpPr>
        <p:spPr bwMode="auto">
          <a:xfrm>
            <a:off x="3124200" y="1603420"/>
            <a:ext cx="5943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LỊCH SỬ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4419600" y="457200"/>
            <a:ext cx="617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  <a:latin typeface="Times New Roman" panose="02020603050405020304" pitchFamily="18" charset="0"/>
              </a:rPr>
              <a:t>TRƯỜNG TIỂU HỌC CAO THÀNH SAN</a:t>
            </a:r>
          </a:p>
        </p:txBody>
      </p:sp>
      <p:pic>
        <p:nvPicPr>
          <p:cNvPr id="512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63" y="4346575"/>
            <a:ext cx="10668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2133600" y="4724401"/>
            <a:ext cx="5257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GIÁO VIÊN:</a:t>
            </a: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VNI-Vivi" panose="020B7200000000000000" pitchFamily="34" charset="0"/>
              </a:rPr>
              <a:t>Traàn Duy Phöôùc</a:t>
            </a:r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2845" y="4041267"/>
            <a:ext cx="7640233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6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6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6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6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6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6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6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6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6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369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921820"/>
            <a:ext cx="12192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2902803"/>
            <a:ext cx="12192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</a:t>
            </a:r>
          </a:p>
          <a:p>
            <a:pPr algn="just" eaLnBrk="1" hangingPunct="1"/>
            <a:r>
              <a:rPr lang="vi-VN" altLang="en-US" sz="2400">
                <a:latin typeface="Arial" panose="020B0604020202020204" pitchFamily="34" charset="0"/>
                <a:cs typeface="Arial" panose="020B0604020202020204" pitchFamily="34" charset="0"/>
              </a:rPr>
              <a:t>DIỄN BIẾN CỦA LỄ KÍ HIỆP ĐỊNH PA-RI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VÀ NỘI DUNG CHÍNH CỦA HIỆP ĐỊNH.</a:t>
            </a:r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0C16D327-8131-4DA8-A1CB-CAF3C7FDB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71899A-9AE3-4FB7-B055-24883FBA3993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5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838200" y="4114800"/>
            <a:ext cx="11071412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800" dirty="0">
                <a:sym typeface="Wingdings"/>
              </a:rPr>
              <a:t></a:t>
            </a:r>
            <a:r>
              <a:rPr lang="en-US" sz="2800" dirty="0">
                <a:sym typeface="Wingdings"/>
              </a:rPr>
              <a:t> </a:t>
            </a:r>
            <a:r>
              <a:rPr lang="vi-VN" sz="2800" dirty="0"/>
              <a:t>Hiệp định Pa-ri được kí tại tòa nhà Trung tâm các hội nghị quốc tế ở phố Clê-be</a:t>
            </a:r>
            <a:r>
              <a:rPr lang="en-US" sz="2800" dirty="0"/>
              <a:t> </a:t>
            </a:r>
            <a:r>
              <a:rPr lang="vi-VN" sz="2800" dirty="0"/>
              <a:t>(Pa-ri). Hiệp định Pa-ri được kí chính thức vào ngày 27 tháng 1 năm 1973.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412" y="1838939"/>
            <a:ext cx="12192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</a:t>
            </a:r>
          </a:p>
          <a:p>
            <a:pPr algn="just" eaLnBrk="1" hangingPunct="1"/>
            <a:r>
              <a:rPr lang="vi-VN" altLang="en-US" sz="2400">
                <a:latin typeface="Arial" panose="020B0604020202020204" pitchFamily="34" charset="0"/>
                <a:cs typeface="Arial" panose="020B0604020202020204" pitchFamily="34" charset="0"/>
              </a:rPr>
              <a:t>DIỄN BIẾN CỦA LỄ KÍ HIỆP ĐỊNH PA-RI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VÀ NỘI DUNG CHÍNH CỦA HIỆP ĐỊNH.</a:t>
            </a:r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2895600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05000" y="2895600"/>
            <a:ext cx="1030941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vi-VN" altLang="en-US" sz="2800">
                <a:solidFill>
                  <a:schemeClr val="tx1"/>
                </a:solidFill>
              </a:rPr>
              <a:t>Hiệp định Pa-ri được kí ở đâu? Vào thời điểm nào ?</a:t>
            </a: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98E62337-E9B9-4F38-A6A2-EAB7E432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82703B-6B0C-4F4A-8751-F7D9A815F71C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093693" y="3716866"/>
            <a:ext cx="11080377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800" dirty="0">
                <a:sym typeface="Wingdings"/>
              </a:rPr>
              <a:t></a:t>
            </a:r>
            <a:r>
              <a:rPr lang="en-US" sz="2800" dirty="0">
                <a:sym typeface="Wingdings"/>
              </a:rPr>
              <a:t> </a:t>
            </a:r>
            <a:r>
              <a:rPr lang="vi-VN" sz="2800" dirty="0"/>
              <a:t>Lễ kí Hiệp định Pa-ri diễn ra rất tôn nghiêm, trang trọng mang tính quốc tế, được kí tại tòa nhà Trung tâm các hội nghị quốc tế ở phố Clê-be (Pa-ri) và được kí chính thức vào ngày 27 th</a:t>
            </a:r>
            <a:r>
              <a:rPr lang="en-US" sz="2800" dirty="0">
                <a:cs typeface="Arial" pitchFamily="34" charset="0"/>
              </a:rPr>
              <a:t>á</a:t>
            </a:r>
            <a:r>
              <a:rPr lang="vi-VN" sz="2800" dirty="0"/>
              <a:t>ng 1 năm 1973.</a:t>
            </a:r>
          </a:p>
          <a:p>
            <a:pPr algn="just">
              <a:defRPr/>
            </a:pPr>
            <a:r>
              <a:rPr lang="vi-VN" sz="2800" dirty="0"/>
              <a:t> </a:t>
            </a:r>
            <a:r>
              <a:rPr lang="vi-VN" sz="2800" dirty="0">
                <a:sym typeface="Wingdings"/>
              </a:rPr>
              <a:t></a:t>
            </a:r>
            <a:r>
              <a:rPr lang="vi-VN" sz="2800" dirty="0"/>
              <a:t> Bộ trưởng Nguyễn Duy Trinh và Bộ trưởng Nguyễn Thị Bình đại diện phía Cách mạng Việt Nam đặt bút kí vào văn bản Hiệp định lúc 11 giờ </a:t>
            </a:r>
            <a:r>
              <a:rPr lang="en-US" sz="2800" dirty="0"/>
              <a:t>(</a:t>
            </a:r>
            <a:r>
              <a:rPr lang="en-US" sz="2800" dirty="0" err="1">
                <a:cs typeface="Arial" pitchFamily="34" charset="0"/>
              </a:rPr>
              <a:t>giờ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vi-VN" sz="2800" dirty="0">
                <a:cs typeface="Arial" pitchFamily="34" charset="0"/>
              </a:rPr>
              <a:t>Pa-ri</a:t>
            </a:r>
            <a:r>
              <a:rPr lang="en-US" sz="2800" dirty="0"/>
              <a:t>)</a:t>
            </a:r>
            <a:r>
              <a:rPr lang="vi-VN" sz="28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7929" y="1441239"/>
            <a:ext cx="12192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</a:t>
            </a:r>
          </a:p>
          <a:p>
            <a:pPr algn="just" eaLnBrk="1" hangingPunct="1"/>
            <a:r>
              <a:rPr lang="vi-VN" altLang="en-US" sz="2400">
                <a:latin typeface="Arial" panose="020B0604020202020204" pitchFamily="34" charset="0"/>
                <a:cs typeface="Arial" panose="020B0604020202020204" pitchFamily="34" charset="0"/>
              </a:rPr>
              <a:t>DIỄN BIẾN CỦA LỄ KÍ HIỆP ĐỊNH PA-RI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VÀ NỘI DUNG CHÍNH CỦA HIỆP ĐỊNH.</a:t>
            </a:r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3694" y="2509355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2588" y="2532886"/>
            <a:ext cx="1030941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1" hangingPunct="1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thuật lại d</a:t>
            </a:r>
            <a:r>
              <a:rPr lang="vi-V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iễn biến của lễ kí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</a:t>
            </a:r>
            <a:r>
              <a:rPr lang="vi-V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 định Pa-ri.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89E2FAE-3FB8-4D4D-85F8-68B92E0BC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92EB4F-180A-44DD-9E40-A4C84F09B29E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iepdinh pai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754" y="-76200"/>
            <a:ext cx="9218246" cy="6172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524000" y="621665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i="1"/>
              <a:t>Phía Hoa Kì kí kết hiệp định Pa-r</a:t>
            </a:r>
            <a:r>
              <a:rPr lang="en-US" altLang="en-US" sz="2800" i="1"/>
              <a:t>i</a:t>
            </a:r>
            <a:endParaRPr lang="vi-VN" altLang="en-US" sz="2800" i="1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200801270843062_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04" y="0"/>
            <a:ext cx="9230497" cy="5791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24000" y="59118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i="1"/>
              <a:t>Bộ trưởng Ngoại giao nước Việt Nam Dân chủ Cộng hòa Nguyễn Duy Trinh tham gia ký Hiệp định.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250px-NguyenThiBinh_Paris19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"/>
            <a:ext cx="8991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0" y="617220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i="1"/>
              <a:t>Bộ Trưởng Nguyễn Thị Bình kí hiệp địn</a:t>
            </a:r>
            <a:r>
              <a:rPr lang="en-US" altLang="en-US" sz="2800" i="1"/>
              <a:t>h</a:t>
            </a:r>
            <a:endParaRPr lang="vi-VN" alt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914400" y="4038600"/>
            <a:ext cx="11277600" cy="2492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vi-VN" sz="2600" dirty="0"/>
              <a:t> </a:t>
            </a:r>
            <a:r>
              <a:rPr lang="vi-VN" sz="2600" dirty="0">
                <a:sym typeface="Wingdings"/>
              </a:rPr>
              <a:t> </a:t>
            </a:r>
            <a:r>
              <a:rPr lang="en-US" sz="2600" dirty="0">
                <a:sym typeface="Wingdings"/>
              </a:rPr>
              <a:t> </a:t>
            </a:r>
            <a:r>
              <a:rPr lang="vi-VN" sz="2600" dirty="0"/>
              <a:t>Mĩ tôn trọng độc lập, chủ quyền thống nhất và toàn vẹn lãnh thổ của nước Việt Nam.</a:t>
            </a:r>
          </a:p>
          <a:p>
            <a:pPr marL="457200" indent="-457200">
              <a:buFont typeface="Wingdings" pitchFamily="2" charset="2"/>
              <a:buChar char="F"/>
              <a:defRPr/>
            </a:pPr>
            <a:r>
              <a:rPr lang="vi-VN" sz="2600" dirty="0"/>
              <a:t>Phải rút toàn bộ quân Mỹ và quân đồng minh ra khỏi Việt Nam</a:t>
            </a:r>
            <a:endParaRPr lang="en-US" sz="2600" dirty="0"/>
          </a:p>
          <a:p>
            <a:pPr marL="457200" indent="-457200">
              <a:buFont typeface="Wingdings" pitchFamily="2" charset="2"/>
              <a:buChar char="F"/>
              <a:defRPr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dứt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dính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líu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 Nam.</a:t>
            </a:r>
            <a:endParaRPr lang="vi-VN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vi-VN" sz="2600" dirty="0">
                <a:sym typeface="Wingdings"/>
              </a:rPr>
              <a:t> </a:t>
            </a:r>
            <a:r>
              <a:rPr lang="en-US" sz="2600" dirty="0">
                <a:sym typeface="Wingdings"/>
              </a:rPr>
              <a:t> </a:t>
            </a:r>
            <a:r>
              <a:rPr lang="vi-VN" sz="2600" dirty="0"/>
              <a:t>Phải có trách nhiệm trong việc hàn gắn vết thương chiến tranh ở Việt Nam.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17929" y="1756994"/>
            <a:ext cx="12192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</a:t>
            </a:r>
          </a:p>
          <a:p>
            <a:pPr algn="just" eaLnBrk="1" hangingPunct="1"/>
            <a:r>
              <a:rPr lang="vi-VN" altLang="en-US" sz="2400">
                <a:latin typeface="Arial" panose="020B0604020202020204" pitchFamily="34" charset="0"/>
                <a:cs typeface="Arial" panose="020B0604020202020204" pitchFamily="34" charset="0"/>
              </a:rPr>
              <a:t>DIỄN BIẾN CỦA LỄ KÍ HIỆP ĐỊNH PA-RI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VÀ NỘI DUNG CHÍNH CỦA HIỆP ĐỊNH.</a:t>
            </a:r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2671" y="2917333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34671" y="2917333"/>
            <a:ext cx="10309412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trình bày nội dung chủ yếu của hiệp định Pa-ri.</a:t>
            </a:r>
            <a:endParaRPr lang="vi-VN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7630DD2-A907-4F2D-82E9-80EE84A25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AFC7CB-24DA-4150-B97D-1123B9361CE1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9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738315"/>
            <a:ext cx="12192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719298"/>
            <a:ext cx="12192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</a:t>
            </a:r>
          </a:p>
          <a:p>
            <a:pPr algn="just" eaLnBrk="1" hangingPunct="1"/>
            <a:r>
              <a:rPr lang="vi-VN" altLang="en-US" sz="2400">
                <a:latin typeface="Arial" panose="020B0604020202020204" pitchFamily="34" charset="0"/>
                <a:cs typeface="Arial" panose="020B0604020202020204" pitchFamily="34" charset="0"/>
              </a:rPr>
              <a:t>DIỄN BIẾN CỦA LỄ KÍ HIỆP ĐỊNH PA-RI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VÀ NỘI DUNG CHÍNH CỦA HIỆP ĐỊNH.</a:t>
            </a:r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693939"/>
            <a:ext cx="12192000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3: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 NGHĨA LỊCH SỬ CỦA HIỆP ĐỊNH PA-RI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0FB1E965-1AA4-42FE-97F1-231517441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84E9EE-D064-4555-B7C3-99CBC6738C02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752600" y="3200400"/>
            <a:ext cx="533400" cy="838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B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1752600" y="1981200"/>
            <a:ext cx="533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A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2362200" y="4222750"/>
            <a:ext cx="8305800" cy="12636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ngoặt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đấu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 (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Quân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Mĩ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quân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chư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hầu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rút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khỏi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Nam).</a:t>
            </a:r>
            <a:endParaRPr lang="en-US" sz="25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362200" y="3155950"/>
            <a:ext cx="8305800" cy="8826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Chiến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chấm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dứt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hòa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5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1752600" y="4267200"/>
            <a:ext cx="5334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C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1704561" y="1158081"/>
            <a:ext cx="876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hlink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/>
              <a:t>Hãy chọn các ý đúng với ý nghĩa lịch sử của hiệp định Pa-ri. 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2362200" y="5670551"/>
            <a:ext cx="8305800" cy="80945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5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miền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 -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Bắc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sum </a:t>
            </a:r>
            <a:r>
              <a:rPr lang="en-US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họp</a:t>
            </a:r>
            <a:r>
              <a:rPr lang="en-US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5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vi-VN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1752600" y="5638800"/>
            <a:ext cx="533400" cy="838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D</a:t>
            </a:r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>
            <a:off x="2362200" y="2012950"/>
            <a:ext cx="8305800" cy="8826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500">
                <a:cs typeface="Tahoma" pitchFamily="34" charset="0"/>
              </a:rPr>
              <a:t>Đánh dấu những thắng lợi to lớn của cuộc kháng chiến chống Mĩ cứu nước.</a:t>
            </a:r>
            <a:endParaRPr lang="en-US" sz="2500" i="1">
              <a:cs typeface="Tahoma" pitchFamily="34" charset="0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1752600" y="4267200"/>
            <a:ext cx="533400" cy="1219200"/>
          </a:xfrm>
          <a:prstGeom prst="rect">
            <a:avLst/>
          </a:prstGeom>
          <a:solidFill>
            <a:srgbClr val="FFCC00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C</a:t>
            </a: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1752600" y="1981200"/>
            <a:ext cx="533400" cy="914400"/>
          </a:xfrm>
          <a:prstGeom prst="rect">
            <a:avLst/>
          </a:prstGeom>
          <a:solidFill>
            <a:srgbClr val="FFCC00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9939" y="-6122"/>
            <a:ext cx="12192000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3: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 NGHĨA LỊCH SỬ CỦA HIỆP ĐỊNH PA-RI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362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362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196" grpId="1" animBg="1"/>
      <p:bldP spid="136197" grpId="0" animBg="1"/>
      <p:bldP spid="136201" grpId="0" animBg="1"/>
      <p:bldP spid="136203" grpId="0"/>
      <p:bldP spid="136205" grpId="0" animBg="1"/>
      <p:bldP spid="136205" grpId="1" animBg="1"/>
      <p:bldP spid="136207" grpId="0" animBg="1"/>
      <p:bldP spid="1362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7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3285530"/>
            <a:ext cx="12192000" cy="18960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66800" y="3362326"/>
            <a:ext cx="937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- Đế quốc Mỹ thừa nhận sự thất bại ở Việt Nam.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066800" y="4023718"/>
            <a:ext cx="10820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vi-VN" altLang="en-US" sz="2800" dirty="0"/>
              <a:t>- Đánh dấu một thắng lợi lịch sử mang tính chiến lược: đế quốc Mỹ phải rút quân  khỏi Việt Nam.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966714"/>
            <a:ext cx="12192000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3: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 NGHĨA LỊCH SỬ CỦA HIỆP ĐỊNH PA-RI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26711F3-2D57-473A-871A-80292EB13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F206C0-260C-40FA-A92E-45A85C890E74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1981200" y="1295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 err="1">
                <a:solidFill>
                  <a:srgbClr val="0033CC"/>
                </a:solidFill>
              </a:rPr>
              <a:t>Khởi</a:t>
            </a:r>
            <a:r>
              <a:rPr lang="en-US" altLang="en-US" sz="3200" dirty="0">
                <a:solidFill>
                  <a:srgbClr val="0033CC"/>
                </a:solidFill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</a:rPr>
              <a:t>động</a:t>
            </a:r>
            <a:endParaRPr lang="en-US" altLang="en-US" sz="3200" dirty="0">
              <a:solidFill>
                <a:srgbClr val="0033CC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4248" y="2223448"/>
            <a:ext cx="1106295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vi-VN" altLang="en-US" sz="3200" b="1" dirty="0"/>
              <a:t>Câu 1:</a:t>
            </a:r>
            <a:r>
              <a:rPr lang="vi-VN" altLang="en-US" sz="3200" dirty="0"/>
              <a:t> Mĩ ném bom hòng hủy diệt Hà Nội âm mưu khuất phục nhân dân ta, buộc ta phải kí kết Hiệp định có lợi cho Mĩ.</a:t>
            </a:r>
            <a:endParaRPr lang="en-US" altLang="en-US" sz="3200" dirty="0"/>
          </a:p>
          <a:p>
            <a:pPr algn="just" eaLnBrk="1" hangingPunct="1"/>
            <a:endParaRPr lang="vi-VN" alt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67000" y="52578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ĐÚNG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0" y="5257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SAI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5257800"/>
            <a:ext cx="1371600" cy="584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1" name="Picture 11" descr="Myrut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0"/>
            <a:ext cx="9105900" cy="592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2743200" y="6108701"/>
            <a:ext cx="6858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i="1"/>
              <a:t>Hoa Kì rút quân năm 1973 theo hiệp định Pa-ri.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5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2041526"/>
            <a:ext cx="2252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i="1" dirty="0" err="1">
                <a:latin typeface="HP001 4H" panose="020B0603050302020204" pitchFamily="34" charset="0"/>
                <a:sym typeface="Wingdings" panose="05000000000000000000" pitchFamily="2" charset="2"/>
              </a:rPr>
              <a:t>Ghi</a:t>
            </a:r>
            <a:r>
              <a:rPr lang="en-US" altLang="en-US" sz="4000" b="1" i="1" dirty="0">
                <a:latin typeface="HP001 4H" panose="020B06030503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4000" b="1" i="1" dirty="0" err="1">
                <a:latin typeface="HP001 4H" panose="020B0603050302020204" pitchFamily="34" charset="0"/>
                <a:sym typeface="Wingdings" panose="05000000000000000000" pitchFamily="2" charset="2"/>
              </a:rPr>
              <a:t>nhớ</a:t>
            </a:r>
            <a:r>
              <a:rPr lang="en-US" altLang="en-US" sz="4000" b="1" i="1" dirty="0">
                <a:latin typeface="HP001 4H" panose="020B0603050302020204" pitchFamily="34" charset="0"/>
                <a:sym typeface="Wingdings" panose="05000000000000000000" pitchFamily="2" charset="2"/>
              </a:rPr>
              <a:t>:</a:t>
            </a:r>
            <a:endParaRPr lang="vi-VN" altLang="en-US" sz="4000" b="1" i="1" dirty="0">
              <a:latin typeface="HP001 4H" panose="020B06030503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926139"/>
            <a:ext cx="12039600" cy="251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vi-VN" b="1" dirty="0"/>
              <a:t> </a:t>
            </a:r>
            <a:r>
              <a:rPr lang="en-US" b="1" dirty="0"/>
              <a:t>        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Ngày 27- 1- 1973, tại Pa- ri đã diễn ra lễ kí Hiệp định về chấm dứt chiến tranh, lập lại hòa bình ở Việt Nam. Đế quốc Mỹ buộc phải rút quân khỏi Việt Nam.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DE421565-7B9C-4AD5-A1AB-79729BBE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3E48D-65C1-4FBC-9C75-810E40B5C520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S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27/1/1973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Paris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Paris.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VN.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1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53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Rectangle 1"/>
          <p:cNvSpPr>
            <a:spLocks noChangeArrowheads="1"/>
          </p:cNvSpPr>
          <p:nvPr/>
        </p:nvSpPr>
        <p:spPr bwMode="auto">
          <a:xfrm>
            <a:off x="381000" y="2959102"/>
            <a:ext cx="1188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     </a:t>
            </a:r>
            <a:r>
              <a:rPr lang="vi-VN" altLang="en-US" sz="2800" b="1"/>
              <a:t>Câu hỏi 1: </a:t>
            </a:r>
            <a:r>
              <a:rPr lang="vi-VN" altLang="en-US" sz="2800"/>
              <a:t>Lễ kí Hiệp định Pa-ri về Việt Nam diễn ra tại nước nào?</a:t>
            </a:r>
          </a:p>
        </p:txBody>
      </p:sp>
      <p:sp>
        <p:nvSpPr>
          <p:cNvPr id="31755" name="Rectangle 6"/>
          <p:cNvSpPr>
            <a:spLocks noChangeArrowheads="1"/>
          </p:cNvSpPr>
          <p:nvPr/>
        </p:nvSpPr>
        <p:spPr bwMode="auto">
          <a:xfrm>
            <a:off x="2590800" y="3657600"/>
            <a:ext cx="327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A. Đức </a:t>
            </a:r>
          </a:p>
        </p:txBody>
      </p:sp>
      <p:sp>
        <p:nvSpPr>
          <p:cNvPr id="31756" name="Rectangle 7"/>
          <p:cNvSpPr>
            <a:spLocks noChangeArrowheads="1"/>
          </p:cNvSpPr>
          <p:nvPr/>
        </p:nvSpPr>
        <p:spPr bwMode="auto">
          <a:xfrm>
            <a:off x="6705600" y="3678238"/>
            <a:ext cx="327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B. Anh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590800" y="48768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C. Pháp </a:t>
            </a:r>
          </a:p>
        </p:txBody>
      </p:sp>
      <p:sp>
        <p:nvSpPr>
          <p:cNvPr id="31758" name="Rectangle 9"/>
          <p:cNvSpPr>
            <a:spLocks noChangeArrowheads="1"/>
          </p:cNvSpPr>
          <p:nvPr/>
        </p:nvSpPr>
        <p:spPr bwMode="auto">
          <a:xfrm>
            <a:off x="6705600" y="49530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D. Thụy Sĩ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828800"/>
            <a:ext cx="12192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/>
              <a:t>CỦNG CỐ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303758E8-DAF3-47A0-AEE6-D9E3CD76A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66897C-28C8-476C-B3BD-E8019FAF7A0D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77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Rectangle 1"/>
          <p:cNvSpPr>
            <a:spLocks noChangeArrowheads="1"/>
          </p:cNvSpPr>
          <p:nvPr/>
        </p:nvSpPr>
        <p:spPr bwMode="auto">
          <a:xfrm>
            <a:off x="533400" y="2775606"/>
            <a:ext cx="1158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     </a:t>
            </a:r>
            <a:r>
              <a:rPr lang="vi-VN" altLang="en-US" sz="2800" b="1"/>
              <a:t>Câu hỏi </a:t>
            </a:r>
            <a:r>
              <a:rPr lang="en-US" altLang="en-US" sz="2800" b="1"/>
              <a:t>2</a:t>
            </a:r>
            <a:r>
              <a:rPr lang="vi-VN" altLang="en-US" sz="2800" b="1"/>
              <a:t>: </a:t>
            </a:r>
            <a:r>
              <a:rPr lang="vi-VN" altLang="en-US" sz="2800"/>
              <a:t>Lễ kí chính thức Hiệp định Pa-ri về Việt Nam diễn ra vào ngày tháng năm nào?</a:t>
            </a:r>
          </a:p>
        </p:txBody>
      </p:sp>
      <p:sp>
        <p:nvSpPr>
          <p:cNvPr id="32779" name="Rectangle 6"/>
          <p:cNvSpPr>
            <a:spLocks noChangeArrowheads="1"/>
          </p:cNvSpPr>
          <p:nvPr/>
        </p:nvSpPr>
        <p:spPr bwMode="auto">
          <a:xfrm>
            <a:off x="2590800" y="3956137"/>
            <a:ext cx="327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A. 21-7-1971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732104" y="3955394"/>
            <a:ext cx="327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B. 27-1-1973</a:t>
            </a:r>
          </a:p>
        </p:txBody>
      </p:sp>
      <p:sp>
        <p:nvSpPr>
          <p:cNvPr id="32781" name="Rectangle 8"/>
          <p:cNvSpPr>
            <a:spLocks noChangeArrowheads="1"/>
          </p:cNvSpPr>
          <p:nvPr/>
        </p:nvSpPr>
        <p:spPr bwMode="auto">
          <a:xfrm>
            <a:off x="2590800" y="48768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C. 27-1-1974</a:t>
            </a:r>
          </a:p>
        </p:txBody>
      </p:sp>
      <p:sp>
        <p:nvSpPr>
          <p:cNvPr id="32782" name="Rectangle 9"/>
          <p:cNvSpPr>
            <a:spLocks noChangeArrowheads="1"/>
          </p:cNvSpPr>
          <p:nvPr/>
        </p:nvSpPr>
        <p:spPr bwMode="auto">
          <a:xfrm>
            <a:off x="6705600" y="49530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D. 27-7-1972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828800"/>
            <a:ext cx="12192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/>
              <a:t>CỦNG CỐ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E9FA36FD-02A8-4805-A68E-47FE3681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22214-0FEA-4F18-BD0F-D684B342853A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3801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1"/>
          <p:cNvSpPr>
            <a:spLocks noChangeArrowheads="1"/>
          </p:cNvSpPr>
          <p:nvPr/>
        </p:nvSpPr>
        <p:spPr bwMode="auto">
          <a:xfrm>
            <a:off x="201706" y="2547144"/>
            <a:ext cx="982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/>
              <a:t>    </a:t>
            </a:r>
            <a:r>
              <a:rPr lang="vi-VN" altLang="en-US" sz="2800" b="1"/>
              <a:t>Câu hỏi </a:t>
            </a:r>
            <a:r>
              <a:rPr lang="en-US" altLang="en-US" sz="2800" b="1"/>
              <a:t>3</a:t>
            </a:r>
            <a:r>
              <a:rPr lang="vi-VN" altLang="en-US" sz="2800" b="1"/>
              <a:t>: </a:t>
            </a:r>
            <a:r>
              <a:rPr lang="vi-VN" altLang="en-US" sz="2800"/>
              <a:t>Nội dung </a:t>
            </a:r>
            <a:r>
              <a:rPr lang="en-US" altLang="en-US" sz="2800"/>
              <a:t>chính của </a:t>
            </a:r>
            <a:r>
              <a:rPr lang="vi-VN" altLang="en-US" sz="2800"/>
              <a:t>Hiệp định Pa-ri</a:t>
            </a:r>
            <a:r>
              <a:rPr lang="en-US" altLang="en-US" sz="2800"/>
              <a:t> là:</a:t>
            </a:r>
            <a:endParaRPr lang="vi-VN" altLang="en-US" sz="2800"/>
          </a:p>
        </p:txBody>
      </p:sp>
      <p:sp>
        <p:nvSpPr>
          <p:cNvPr id="3" name="Rectangle 2"/>
          <p:cNvSpPr/>
          <p:nvPr/>
        </p:nvSpPr>
        <p:spPr>
          <a:xfrm>
            <a:off x="838200" y="3189378"/>
            <a:ext cx="11658599" cy="370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lphaUcPeriod"/>
              <a:defRPr/>
            </a:pPr>
            <a:r>
              <a:rPr lang="vi-VN" sz="2800" dirty="0"/>
              <a:t>Mĩ phải tôn trọng độc lập, chủ quyền, thống</a:t>
            </a:r>
            <a:r>
              <a:rPr lang="en-US" sz="2800" dirty="0"/>
              <a:t> </a:t>
            </a:r>
            <a:r>
              <a:rPr lang="vi-VN" sz="2800" dirty="0"/>
              <a:t>nhất và toàn vẹn lãnh </a:t>
            </a:r>
          </a:p>
          <a:p>
            <a:pPr algn="just">
              <a:defRPr/>
            </a:pPr>
            <a:r>
              <a:rPr lang="vi-VN" sz="2800" dirty="0"/>
              <a:t>thổ của Việt Nam.</a:t>
            </a:r>
            <a:endParaRPr lang="en-US" sz="2800" dirty="0"/>
          </a:p>
          <a:p>
            <a:pPr algn="just">
              <a:defRPr/>
            </a:pPr>
            <a:endParaRPr lang="vi-VN" sz="1100" dirty="0"/>
          </a:p>
          <a:p>
            <a:pPr algn="just">
              <a:defRPr/>
            </a:pPr>
            <a:r>
              <a:rPr lang="en-US" sz="2800" dirty="0"/>
              <a:t>B. </a:t>
            </a:r>
            <a:r>
              <a:rPr lang="vi-VN" sz="2800" dirty="0"/>
              <a:t>Phải rút toàn bộ quân Mĩ và quân đồng minh r</a:t>
            </a:r>
            <a:r>
              <a:rPr lang="en-US" sz="2800" dirty="0"/>
              <a:t>a </a:t>
            </a:r>
          </a:p>
          <a:p>
            <a:pPr algn="just">
              <a:defRPr/>
            </a:pPr>
            <a:r>
              <a:rPr lang="en-US" sz="2800" dirty="0"/>
              <a:t>     </a:t>
            </a:r>
            <a:r>
              <a:rPr lang="vi-VN" sz="2800" dirty="0"/>
              <a:t>khỏi Việt Nam.</a:t>
            </a:r>
            <a:endParaRPr lang="en-US" sz="2800" dirty="0"/>
          </a:p>
          <a:p>
            <a:pPr algn="just">
              <a:defRPr/>
            </a:pPr>
            <a:r>
              <a:rPr lang="en-US" sz="1200" dirty="0"/>
              <a:t> </a:t>
            </a:r>
            <a:endParaRPr lang="en-US" sz="1100" dirty="0"/>
          </a:p>
          <a:p>
            <a:pPr algn="just">
              <a:defRPr/>
            </a:pPr>
            <a:r>
              <a:rPr lang="en-US" sz="2800" dirty="0"/>
              <a:t>C. </a:t>
            </a:r>
            <a:r>
              <a:rPr lang="vi-VN" sz="2800" dirty="0"/>
              <a:t>Phải có trách nhiệm trong việc hàn gắn vết thương chiến tranh ở </a:t>
            </a:r>
          </a:p>
          <a:p>
            <a:pPr algn="just">
              <a:defRPr/>
            </a:pPr>
            <a:r>
              <a:rPr lang="vi-VN" sz="2800" dirty="0"/>
              <a:t>Việt Nam.</a:t>
            </a:r>
            <a:endParaRPr lang="en-US" sz="2800" dirty="0"/>
          </a:p>
          <a:p>
            <a:pPr algn="just">
              <a:defRPr/>
            </a:pPr>
            <a:r>
              <a:rPr lang="en-US" sz="1100" dirty="0"/>
              <a:t> </a:t>
            </a:r>
            <a:endParaRPr lang="vi-VN" sz="2800" dirty="0"/>
          </a:p>
          <a:p>
            <a:pPr algn="just">
              <a:defRPr/>
            </a:pPr>
            <a:r>
              <a:rPr lang="en-US" sz="2800" dirty="0"/>
              <a:t>D. </a:t>
            </a:r>
            <a:r>
              <a:rPr lang="en-US" sz="2800" dirty="0" err="1"/>
              <a:t>Cả</a:t>
            </a:r>
            <a:r>
              <a:rPr lang="en-US" sz="2800" dirty="0"/>
              <a:t> 3 ý </a:t>
            </a:r>
            <a:r>
              <a:rPr lang="en-US" sz="2800" dirty="0" err="1"/>
              <a:t>trên</a:t>
            </a:r>
            <a:r>
              <a:rPr lang="en-US" sz="28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65" y="1657893"/>
            <a:ext cx="12192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/>
              <a:t>CỦNG CỐ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263B5B0-2ABC-44A1-88F6-CFAFE349F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F6B72A-5F4C-40DE-B925-F891E156FF45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1905000" y="609601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Lịch sử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413001"/>
            <a:ext cx="10515600" cy="3216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3200" b="1" dirty="0">
                <a:latin typeface="Arial" charset="0"/>
                <a:cs typeface="+mn-cs"/>
              </a:rPr>
              <a:t>Câu 2: </a:t>
            </a:r>
            <a:r>
              <a:rPr lang="vi-VN" sz="3200" dirty="0">
                <a:latin typeface="Arial" charset="0"/>
                <a:cs typeface="+mn-cs"/>
              </a:rPr>
              <a:t>Ních-xơn tuyên bố ngừng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ném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bom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bắn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phá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miền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Bắc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vào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ngày</a:t>
            </a:r>
            <a:r>
              <a:rPr lang="en-US" sz="3200" dirty="0">
                <a:latin typeface="Arial" charset="0"/>
                <a:cs typeface="+mn-cs"/>
              </a:rPr>
              <a:t> </a:t>
            </a:r>
            <a:r>
              <a:rPr lang="en-US" sz="3200" dirty="0" err="1">
                <a:latin typeface="Arial" charset="0"/>
                <a:cs typeface="+mn-cs"/>
              </a:rPr>
              <a:t>nào</a:t>
            </a:r>
            <a:r>
              <a:rPr lang="en-US" sz="3200" dirty="0">
                <a:latin typeface="Arial" charset="0"/>
                <a:cs typeface="+mn-cs"/>
              </a:rPr>
              <a:t>?</a:t>
            </a:r>
          </a:p>
          <a:p>
            <a:pPr algn="just">
              <a:defRPr/>
            </a:pPr>
            <a:r>
              <a:rPr lang="en-US" sz="1050" dirty="0">
                <a:latin typeface="Arial" charset="0"/>
                <a:cs typeface="+mn-cs"/>
              </a:rPr>
              <a:t> </a:t>
            </a:r>
          </a:p>
          <a:p>
            <a:pPr algn="just">
              <a:defRPr/>
            </a:pPr>
            <a:r>
              <a:rPr lang="en-US" sz="3200" dirty="0">
                <a:latin typeface="Arial" charset="0"/>
                <a:cs typeface="+mn-cs"/>
              </a:rPr>
              <a:t>a) 29 – 12 – 1972</a:t>
            </a:r>
          </a:p>
          <a:p>
            <a:pPr algn="just">
              <a:defRPr/>
            </a:pPr>
            <a:r>
              <a:rPr lang="en-US" sz="3200" dirty="0">
                <a:latin typeface="Arial" charset="0"/>
                <a:cs typeface="+mn-cs"/>
              </a:rPr>
              <a:t>b) 30 – 12 – 1972 </a:t>
            </a:r>
          </a:p>
          <a:p>
            <a:pPr algn="just">
              <a:defRPr/>
            </a:pPr>
            <a:r>
              <a:rPr lang="en-US" sz="3200" dirty="0">
                <a:latin typeface="Arial" charset="0"/>
                <a:cs typeface="+mn-cs"/>
              </a:rPr>
              <a:t>c) 1 – 1 – 1973</a:t>
            </a:r>
          </a:p>
          <a:p>
            <a:pPr algn="just">
              <a:defRPr/>
            </a:pPr>
            <a:r>
              <a:rPr lang="en-US" sz="3200" dirty="0">
                <a:latin typeface="Arial" charset="0"/>
                <a:cs typeface="+mn-cs"/>
              </a:rPr>
              <a:t>d) 2 – 1 – 1973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905000" y="609601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Lịch sử</a:t>
            </a:r>
          </a:p>
        </p:txBody>
      </p:sp>
      <p:sp>
        <p:nvSpPr>
          <p:cNvPr id="8201" name="Rectangle 1"/>
          <p:cNvSpPr>
            <a:spLocks noChangeArrowheads="1"/>
          </p:cNvSpPr>
          <p:nvPr/>
        </p:nvSpPr>
        <p:spPr bwMode="auto">
          <a:xfrm>
            <a:off x="1905000" y="2286001"/>
            <a:ext cx="8153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/>
              <a:t>Câu</a:t>
            </a:r>
            <a:r>
              <a:rPr lang="en-US" altLang="en-US" sz="3200" b="1" dirty="0"/>
              <a:t> 3 : </a:t>
            </a:r>
            <a:r>
              <a:rPr lang="en-US" altLang="en-US" sz="3200" b="1" dirty="0" err="1"/>
              <a:t>Điền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vào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chỗ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chấm</a:t>
            </a:r>
            <a:r>
              <a:rPr lang="en-US" altLang="en-US" sz="3200" b="1" dirty="0"/>
              <a:t>:</a:t>
            </a:r>
          </a:p>
          <a:p>
            <a:pPr eaLnBrk="1" hangingPunct="1"/>
            <a:endParaRPr lang="en-US" altLang="en-US" sz="2000" dirty="0"/>
          </a:p>
          <a:p>
            <a:pPr algn="just" eaLnBrk="1" hangingPunct="1"/>
            <a:r>
              <a:rPr lang="vi-VN" altLang="en-US" sz="3200" dirty="0"/>
              <a:t>  </a:t>
            </a:r>
            <a:r>
              <a:rPr lang="en-US" altLang="en-US" sz="3200" dirty="0"/>
              <a:t>  </a:t>
            </a:r>
            <a:r>
              <a:rPr lang="vi-VN" altLang="en-US" sz="2800" dirty="0"/>
              <a:t>Trong 12 ngày đêm cuối năm 1972, đế quốc Mĩ dùng ..............</a:t>
            </a:r>
            <a:r>
              <a:rPr lang="en-US" altLang="en-US" sz="2800" dirty="0"/>
              <a:t>.........</a:t>
            </a:r>
            <a:r>
              <a:rPr lang="vi-VN" altLang="en-US" sz="2800" dirty="0"/>
              <a:t> ném bom hòng hủy diệt ................. và ..........</a:t>
            </a:r>
            <a:r>
              <a:rPr lang="en-US" altLang="en-US" sz="2800" dirty="0"/>
              <a:t>......</a:t>
            </a:r>
            <a:r>
              <a:rPr lang="vi-VN" altLang="en-US" sz="2800" dirty="0"/>
              <a:t>.....</a:t>
            </a:r>
            <a:r>
              <a:rPr lang="en-US" altLang="en-US" sz="2800" dirty="0"/>
              <a:t>..........</a:t>
            </a:r>
            <a:r>
              <a:rPr lang="vi-VN" altLang="en-US" sz="2800" dirty="0"/>
              <a:t> ở miền Bắc, âm mưu khuất phục nhân dân ta. Song, quân dân ta đã lập nên chiến thắng oanh liệt “</a:t>
            </a:r>
            <a:r>
              <a:rPr lang="en-US" altLang="en-US" sz="2800" dirty="0"/>
              <a:t>................................................”</a:t>
            </a:r>
            <a:endParaRPr lang="vi-VN" altLang="en-US" sz="2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95625" y="3543301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máy bay B52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95514" y="3962400"/>
            <a:ext cx="1374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Hà Nội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13238" y="3960814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các thành phố lớn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05064" y="5226051"/>
            <a:ext cx="4370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Điện Biên Phủ trên không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33600"/>
            <a:ext cx="8763000" cy="455576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1219200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3023EA64-B6FE-4C8F-80F6-F626DC150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6EBA6F-3BA0-4A24-8780-099B443A77FB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775012" y="3886200"/>
            <a:ext cx="104394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 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Do Mĩ dã tâm tiếp tục xâm lược nước ta, tìm cách trì hoãn không chịu kí ngay Hiệp định.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787060"/>
            <a:ext cx="1219200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5012" y="2755900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2537012" y="2777166"/>
            <a:ext cx="96549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800"/>
              <a:t>Sự kéo dài của Hội nghị Pa-ri là do đâu ?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96634A78-C02D-479E-8E84-5F0EDDE38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F86EC9-A8A6-4B5A-8412-1BFFD12120C3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1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174376" y="4227493"/>
            <a:ext cx="11049000" cy="954107"/>
          </a:xfrm>
          <a:prstGeom prst="rect">
            <a:avLst/>
          </a:prstGeo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 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Do Mĩ thất bại nặng nề cả hai miề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Nam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-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Bắc nên Mĩ buộc phải kí Hiệp định Pa-ri.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052153"/>
            <a:ext cx="1219200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0588" y="3025623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82588" y="3042259"/>
            <a:ext cx="1030941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hangingPunct="1">
              <a:spcBef>
                <a:spcPct val="50000"/>
              </a:spcBef>
            </a:pPr>
            <a:r>
              <a:rPr lang="vi-VN" altLang="en-US" sz="2800"/>
              <a:t>Tại sao vào thời điểm năm 197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altLang="en-US" sz="2800"/>
              <a:t>, Mĩ phải kí Hiệp định Pa-ri?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CC81878-A769-47D0-B76A-C3776CB1D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C25109-4FF2-4039-85B9-509502221FBB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438400" y="1524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2590800" y="23622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968189" y="3871000"/>
            <a:ext cx="11219329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 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Vì sau những thất bại nặng nề ở cả hai miền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Nam – Bắc (Tết Mậu Thân năm 1968 và chiến thắng Điện Biên Phủ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năm 1972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Mĩ mới buộc phải kí Hiệp định Pa-ri về chấm dứt chiến tranh, lập lại hòa bình ở Việt Nam.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787060"/>
            <a:ext cx="1219200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>
                <a:latin typeface="Arial" panose="020B0604020202020204" pitchFamily="34" charset="0"/>
                <a:cs typeface="Arial" panose="020B0604020202020204" pitchFamily="34" charset="0"/>
              </a:rPr>
              <a:t>HOẠT ĐỘNG 1:</a:t>
            </a:r>
          </a:p>
          <a:p>
            <a:pPr algn="just" eaLnBrk="1" hangingPunct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VÌ SAO MĨ BUỘC PHẢI KÍ HIỆP ĐỊNH PA-RI?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0588" y="2777166"/>
            <a:ext cx="76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8106" y="2813641"/>
            <a:ext cx="10309412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vi-VN" altLang="en-US" sz="2800">
                <a:solidFill>
                  <a:schemeClr val="tx1"/>
                </a:solidFill>
              </a:rPr>
              <a:t>Vì sao Mĩ buộc phải kí Hiệp định Pa-ri ?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1BD88C0-AC69-4ECF-8C53-8EE639465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Lịch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sử</a:t>
            </a:r>
            <a:endParaRPr lang="en-US" alt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18EB2C-7D57-48B2-BE05-223D0C71AD2E}"/>
              </a:ext>
            </a:extLst>
          </p:cNvPr>
          <p:cNvSpPr/>
          <p:nvPr/>
        </p:nvSpPr>
        <p:spPr>
          <a:xfrm>
            <a:off x="3515806" y="866984"/>
            <a:ext cx="51603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Lễ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kí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hiệp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định</a:t>
            </a:r>
            <a:r>
              <a:rPr lang="en-US" sz="4000" b="1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 Pa-</a:t>
            </a:r>
            <a:r>
              <a:rPr lang="en-US" sz="4000" b="1" i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P001 4H" panose="020B0603050302020204" pitchFamily="34" charset="0"/>
                <a:cs typeface="+mn-cs"/>
              </a:rPr>
              <a:t>ri</a:t>
            </a:r>
            <a:endParaRPr lang="en-US" sz="40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P001 4H" panose="020B06030503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</TotalTime>
  <Words>1343</Words>
  <Application>Microsoft Office PowerPoint</Application>
  <PresentationFormat>Widescreen</PresentationFormat>
  <Paragraphs>159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HP001 4H</vt:lpstr>
      <vt:lpstr>Times New Roman</vt:lpstr>
      <vt:lpstr>VNI-Vivi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ITQB</dc:creator>
  <cp:lastModifiedBy>oOOo</cp:lastModifiedBy>
  <cp:revision>97</cp:revision>
  <dcterms:created xsi:type="dcterms:W3CDTF">2013-03-17T08:20:55Z</dcterms:created>
  <dcterms:modified xsi:type="dcterms:W3CDTF">2022-03-20T17:00:22Z</dcterms:modified>
</cp:coreProperties>
</file>