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4"/>
  </p:notesMasterIdLst>
  <p:handoutMasterIdLst>
    <p:handoutMasterId r:id="rId25"/>
  </p:handoutMasterIdLst>
  <p:sldIdLst>
    <p:sldId id="285" r:id="rId2"/>
    <p:sldId id="286" r:id="rId3"/>
    <p:sldId id="287" r:id="rId4"/>
    <p:sldId id="278" r:id="rId5"/>
    <p:sldId id="279" r:id="rId6"/>
    <p:sldId id="280" r:id="rId7"/>
    <p:sldId id="281" r:id="rId8"/>
    <p:sldId id="282" r:id="rId9"/>
    <p:sldId id="283" r:id="rId10"/>
    <p:sldId id="288" r:id="rId11"/>
    <p:sldId id="292" r:id="rId12"/>
    <p:sldId id="258" r:id="rId13"/>
    <p:sldId id="259" r:id="rId14"/>
    <p:sldId id="270" r:id="rId15"/>
    <p:sldId id="289" r:id="rId16"/>
    <p:sldId id="290" r:id="rId17"/>
    <p:sldId id="271" r:id="rId18"/>
    <p:sldId id="277" r:id="rId19"/>
    <p:sldId id="291" r:id="rId20"/>
    <p:sldId id="267" r:id="rId21"/>
    <p:sldId id="293" r:id="rId22"/>
    <p:sldId id="28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4B4"/>
    <a:srgbClr val="08B224"/>
    <a:srgbClr val="00FFFF"/>
    <a:srgbClr val="20B307"/>
    <a:srgbClr val="0EAB18"/>
    <a:srgbClr val="FF0000"/>
    <a:srgbClr val="FFFF00"/>
    <a:srgbClr val="03B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84727" autoAdjust="0"/>
  </p:normalViewPr>
  <p:slideViewPr>
    <p:cSldViewPr>
      <p:cViewPr varScale="1">
        <p:scale>
          <a:sx n="62" d="100"/>
          <a:sy n="62" d="100"/>
        </p:scale>
        <p:origin x="16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002817-8A19-49B1-A839-3205CC551B38}" type="datetimeFigureOut">
              <a:rPr lang="en-US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C73705-89A7-4F50-8451-B9C5D119AB4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4E525-BD31-425F-9FC5-17020168ADB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0C716-2F95-4261-8D96-27F9B3A4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2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0C716-2F95-4261-8D96-27F9B3A49A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86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0C716-2F95-4261-8D96-27F9B3A49A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41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0C716-2F95-4261-8D96-27F9B3A49A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2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0C716-2F95-4261-8D96-27F9B3A49A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92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0C716-2F95-4261-8D96-27F9B3A49A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83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0C716-2F95-4261-8D96-27F9B3A49A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1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92597-83A4-4B41-B22B-D945268934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D06B8-AC68-4971-9ABD-005B90EDA6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72F9E-BDF5-495C-936E-4AFC35A927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86D42-BBAE-4AB1-908F-176AC8A2B7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0DD99-88CD-4940-A597-C23F564051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996C1-D108-41C0-B665-A87B4193F2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E3425-C417-45EF-9D34-B39EBC2B16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57316-8DE9-4D0D-913A-0D6E3059ED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008B4-3559-4514-9C13-7B9AD356FD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89518-B6F6-4356-B16E-2A3D888040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34684-F0AA-42ED-9085-2C2A842B77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3971C3D-A369-42D9-B7DB-264EEDAB0B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HUONG\B&#192;I%20GI&#7842;NG%20&#272;I&#7878;N%20T&#7916;\GAME%20TRONG%20D&#7840;Y%20H&#7884;C\HUY&#7872;N%20TH&#431;&#416;NG\dung.wav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HUONG\B&#192;I%20GI&#7842;NG%20&#272;I&#7878;N%20T&#7916;\GAME%20TRONG%20D&#7840;Y%20H&#7884;C\HUY&#7872;N%20TH&#431;&#416;NG\dung.wav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HUONG\B&#192;I%20GI&#7842;NG%20&#272;I&#7878;N%20T&#7916;\GAME%20TRONG%20D&#7840;Y%20H&#7884;C\HUY&#7872;N%20TH&#431;&#416;NG\dung.wav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HUONG\B&#192;I%20GI&#7842;NG%20&#272;I&#7878;N%20T&#7916;\GAME%20TRONG%20D&#7840;Y%20H&#7884;C\HUY&#7872;N%20TH&#431;&#416;NG\dung.wav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59"/>
            <a:ext cx="9144000" cy="6823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6002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Humanst521 XBd BT" panose="020B0902020204020204" pitchFamily="34" charset="0"/>
              </a:rPr>
              <a:t>MÔN TOÁN</a:t>
            </a:r>
            <a:endParaRPr lang="en-US" sz="7200" dirty="0">
              <a:solidFill>
                <a:schemeClr val="accent1">
                  <a:lumMod val="75000"/>
                </a:schemeClr>
              </a:solidFill>
              <a:latin typeface="Humanst521 XBd BT" panose="020B0902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2989761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C000"/>
                </a:solidFill>
                <a:latin typeface=".VnCourier New" panose="02027200000000000000" pitchFamily="18" charset="0"/>
              </a:rPr>
              <a:t>Lớp</a:t>
            </a:r>
            <a:r>
              <a:rPr lang="en-US" sz="7200" b="1" dirty="0" smtClean="0">
                <a:solidFill>
                  <a:srgbClr val="FFC000"/>
                </a:solidFill>
                <a:latin typeface=".VnCourier New" panose="02027200000000000000" pitchFamily="18" charset="0"/>
              </a:rPr>
              <a:t> 3</a:t>
            </a:r>
            <a:endParaRPr lang="en-US" sz="7200" b="1" dirty="0">
              <a:solidFill>
                <a:srgbClr val="FFC000"/>
              </a:solidFill>
              <a:latin typeface=".VnCourier New" panose="020272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6274" y="264468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Các</a:t>
            </a:r>
            <a:r>
              <a:rPr lang="en-US" sz="2400" b="1" dirty="0" smtClean="0"/>
              <a:t> con </a:t>
            </a:r>
            <a:r>
              <a:rPr lang="en-US" sz="2400" b="1" dirty="0" err="1" smtClean="0"/>
              <a:t>lưu</a:t>
            </a:r>
            <a:r>
              <a:rPr lang="en-US" sz="2400" b="1" dirty="0" smtClean="0"/>
              <a:t> ý </a:t>
            </a:r>
            <a:r>
              <a:rPr lang="en-US" sz="2400" b="1" dirty="0" err="1" smtClean="0"/>
              <a:t>trình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bày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sau</a:t>
            </a:r>
            <a:r>
              <a:rPr lang="en-US" sz="2400" b="1" dirty="0" smtClean="0"/>
              <a:t>: 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076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6274" y="1752600"/>
            <a:ext cx="8839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4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4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4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28 </a:t>
            </a:r>
            <a:r>
              <a:rPr lang="en-US" sz="34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34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10 </a:t>
            </a:r>
            <a:r>
              <a:rPr lang="en-US" sz="34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4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2021</a:t>
            </a:r>
            <a:endParaRPr lang="en-US" sz="3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2618748"/>
            <a:ext cx="27813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3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3484896"/>
            <a:ext cx="556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Tìm</a:t>
            </a:r>
            <a:r>
              <a:rPr lang="en-US" sz="34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số</a:t>
            </a:r>
            <a:r>
              <a:rPr lang="en-US" sz="34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chia – </a:t>
            </a:r>
            <a:r>
              <a:rPr lang="en-US" sz="34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Luyện</a:t>
            </a:r>
            <a:r>
              <a:rPr lang="en-US" sz="34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tập</a:t>
            </a:r>
            <a:endParaRPr lang="en-US" sz="3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38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48012" y="838200"/>
            <a:ext cx="6647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MỤC TIÊU BÀI HỌC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057400"/>
            <a:ext cx="76961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AutoNum type="arabicPeriod"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chia;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chia;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ình nền powerPoint 3 | Mầm non Gia Thượ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29"/>
            <a:ext cx="9128694" cy="696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0" name="Line 10"/>
          <p:cNvSpPr>
            <a:spLocks noChangeShapeType="1"/>
          </p:cNvSpPr>
          <p:nvPr/>
        </p:nvSpPr>
        <p:spPr bwMode="auto">
          <a:xfrm flipV="1">
            <a:off x="689445" y="1349533"/>
            <a:ext cx="1981200" cy="12700"/>
          </a:xfrm>
          <a:prstGeom prst="line">
            <a:avLst/>
          </a:prstGeom>
          <a:noFill/>
          <a:ln w="57150">
            <a:solidFill>
              <a:srgbClr val="66FF33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3629025" y="370467"/>
            <a:ext cx="4406976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       :    2    =     </a:t>
            </a:r>
            <a:r>
              <a:rPr lang="en-US" sz="4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2789236" y="1604431"/>
            <a:ext cx="22098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5158088" y="1607060"/>
            <a:ext cx="1699912" cy="61912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algn="ctr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7010400" y="1606703"/>
            <a:ext cx="15240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algn="ctr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V="1">
            <a:off x="4038600" y="1059363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 flipV="1">
            <a:off x="6078838" y="1045076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7791965" y="1059363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4" name="Rectangle 24"/>
          <p:cNvSpPr>
            <a:spLocks noGrp="1" noChangeArrowheads="1"/>
          </p:cNvSpPr>
          <p:nvPr>
            <p:ph type="title"/>
          </p:nvPr>
        </p:nvSpPr>
        <p:spPr>
          <a:xfrm>
            <a:off x="3214988" y="3074247"/>
            <a:ext cx="3886200" cy="609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  :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 5</a:t>
            </a:r>
            <a:endParaRPr lang="en-US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3" name="Rectangle 23"/>
          <p:cNvSpPr>
            <a:spLocks noGrp="1" noChangeArrowheads="1"/>
          </p:cNvSpPr>
          <p:nvPr>
            <p:ph idx="1"/>
          </p:nvPr>
        </p:nvSpPr>
        <p:spPr>
          <a:xfrm>
            <a:off x="2867025" y="2538968"/>
            <a:ext cx="5410200" cy="685800"/>
          </a:xfrm>
          <a:ln cap="rnd">
            <a:noFill/>
            <a:prstDash val="sysDot"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        2  =  6   : 3   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304800" y="5080000"/>
            <a:ext cx="8458200" cy="1077218"/>
          </a:xfrm>
          <a:prstGeom prst="rect">
            <a:avLst/>
          </a:prstGeom>
          <a:solidFill>
            <a:srgbClr val="FFCCFF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endParaRPr lang="en-US" sz="3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pic>
        <p:nvPicPr>
          <p:cNvPr id="30751" name="Picture 31" descr="j02952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075924" flipV="1">
            <a:off x="304800" y="4648200"/>
            <a:ext cx="965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1420812" y="660910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714374" y="646623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1" name="Rectangle 41"/>
          <p:cNvSpPr>
            <a:spLocks noChangeArrowheads="1"/>
          </p:cNvSpPr>
          <p:nvPr/>
        </p:nvSpPr>
        <p:spPr bwMode="auto">
          <a:xfrm>
            <a:off x="1408112" y="1546735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2" name="Rectangle 42"/>
          <p:cNvSpPr>
            <a:spLocks noChangeArrowheads="1"/>
          </p:cNvSpPr>
          <p:nvPr/>
        </p:nvSpPr>
        <p:spPr bwMode="auto">
          <a:xfrm>
            <a:off x="735012" y="1546735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3" name="Rectangle 43"/>
          <p:cNvSpPr>
            <a:spLocks noChangeArrowheads="1"/>
          </p:cNvSpPr>
          <p:nvPr/>
        </p:nvSpPr>
        <p:spPr bwMode="auto">
          <a:xfrm>
            <a:off x="2098674" y="1553085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4" name="Rectangle 44"/>
          <p:cNvSpPr>
            <a:spLocks noChangeArrowheads="1"/>
          </p:cNvSpPr>
          <p:nvPr/>
        </p:nvSpPr>
        <p:spPr bwMode="auto">
          <a:xfrm>
            <a:off x="2108199" y="652973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7" name="Rectangle 47"/>
          <p:cNvSpPr>
            <a:spLocks noChangeArrowheads="1"/>
          </p:cNvSpPr>
          <p:nvPr/>
        </p:nvSpPr>
        <p:spPr bwMode="auto">
          <a:xfrm>
            <a:off x="5051317" y="3722520"/>
            <a:ext cx="9224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 =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8" name="Rectangle 48"/>
          <p:cNvSpPr>
            <a:spLocks noChangeArrowheads="1"/>
          </p:cNvSpPr>
          <p:nvPr/>
        </p:nvSpPr>
        <p:spPr bwMode="auto">
          <a:xfrm>
            <a:off x="5832513" y="3691566"/>
            <a:ext cx="11192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: 5</a:t>
            </a:r>
          </a:p>
        </p:txBody>
      </p:sp>
      <p:sp>
        <p:nvSpPr>
          <p:cNvPr id="24" name="Rectangle 47"/>
          <p:cNvSpPr>
            <a:spLocks noChangeArrowheads="1"/>
          </p:cNvSpPr>
          <p:nvPr/>
        </p:nvSpPr>
        <p:spPr bwMode="auto">
          <a:xfrm>
            <a:off x="5067359" y="4334513"/>
            <a:ext cx="11787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48"/>
          <p:cNvSpPr>
            <a:spLocks noChangeArrowheads="1"/>
          </p:cNvSpPr>
          <p:nvPr/>
        </p:nvSpPr>
        <p:spPr bwMode="auto">
          <a:xfrm>
            <a:off x="6204901" y="4326794"/>
            <a:ext cx="374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307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307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70" decel="1000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770" decel="100000"/>
                                        <p:tgtEl>
                                          <p:spTgt spid="307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  <p:bldP spid="30732" grpId="0" animBg="1"/>
      <p:bldP spid="30733" grpId="0" animBg="1"/>
      <p:bldP spid="30735" grpId="0" animBg="1"/>
      <p:bldP spid="30736" grpId="0" animBg="1"/>
      <p:bldP spid="30737" grpId="0" animBg="1"/>
      <p:bldP spid="30738" grpId="0" animBg="1"/>
      <p:bldP spid="30739" grpId="0" animBg="1"/>
      <p:bldP spid="30744" grpId="0" animBg="1"/>
      <p:bldP spid="30750" grpId="0" animBg="1"/>
      <p:bldP spid="30754" grpId="0" animBg="1"/>
      <p:bldP spid="30756" grpId="0" animBg="1"/>
      <p:bldP spid="30761" grpId="0" animBg="1"/>
      <p:bldP spid="30762" grpId="0" animBg="1"/>
      <p:bldP spid="30763" grpId="0" animBg="1"/>
      <p:bldP spid="30764" grpId="0" animBg="1"/>
      <p:bldP spid="30767" grpId="0"/>
      <p:bldP spid="30768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nền powerPoint 3 | Mầm non Gia Thư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70" y="-16940"/>
            <a:ext cx="9163224" cy="687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105400" cy="1139825"/>
          </a:xfrm>
        </p:spPr>
        <p:txBody>
          <a:bodyPr/>
          <a:lstStyle/>
          <a:p>
            <a:pPr eaLnBrk="1" hangingPunct="1"/>
            <a:r>
              <a:rPr lang="en-US" sz="4000" b="1" u="sng" smtClean="0">
                <a:solidFill>
                  <a:srgbClr val="C00000"/>
                </a:solidFill>
                <a:latin typeface="Arial" charset="0"/>
              </a:rPr>
              <a:t>Bài 1</a:t>
            </a:r>
            <a:r>
              <a:rPr lang="en-US" sz="4000" b="1" smtClean="0">
                <a:solidFill>
                  <a:srgbClr val="C00000"/>
                </a:solidFill>
                <a:latin typeface="Arial" charset="0"/>
              </a:rPr>
              <a:t>: Tính nhẩm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090613" y="1524000"/>
            <a:ext cx="2209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2714B4"/>
                </a:solidFill>
                <a:latin typeface="Arial"/>
              </a:rPr>
              <a:t>35 : 5 =</a:t>
            </a:r>
            <a:r>
              <a:rPr lang="en-US" sz="5700" b="1" dirty="0">
                <a:solidFill>
                  <a:srgbClr val="2714B4"/>
                </a:solidFill>
                <a:latin typeface="Arial"/>
              </a:rPr>
              <a:t> 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090613" y="2441575"/>
            <a:ext cx="2209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2714B4"/>
                </a:solidFill>
                <a:latin typeface="Arial"/>
              </a:rPr>
              <a:t>35 : 7 =</a:t>
            </a:r>
            <a:r>
              <a:rPr lang="en-US" sz="5700" b="1" dirty="0">
                <a:solidFill>
                  <a:srgbClr val="2714B4"/>
                </a:solidFill>
                <a:latin typeface="Arial"/>
              </a:rPr>
              <a:t> 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810125" y="2395538"/>
            <a:ext cx="2209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2714B4"/>
                </a:solidFill>
                <a:latin typeface="Arial"/>
              </a:rPr>
              <a:t>28 : 4 =</a:t>
            </a:r>
            <a:r>
              <a:rPr lang="en-US" sz="5700" b="1" dirty="0">
                <a:solidFill>
                  <a:srgbClr val="2714B4"/>
                </a:solidFill>
                <a:latin typeface="Arial"/>
              </a:rPr>
              <a:t> 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052513" y="4584700"/>
            <a:ext cx="2209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2714B4"/>
                </a:solidFill>
                <a:latin typeface="Arial"/>
              </a:rPr>
              <a:t>24 : 4 =</a:t>
            </a:r>
            <a:r>
              <a:rPr lang="en-US" sz="5700" b="1" dirty="0">
                <a:solidFill>
                  <a:srgbClr val="2714B4"/>
                </a:solidFill>
                <a:latin typeface="Arial"/>
              </a:rPr>
              <a:t> 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065213" y="3657600"/>
            <a:ext cx="2209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2714B4"/>
                </a:solidFill>
                <a:latin typeface="Arial"/>
              </a:rPr>
              <a:t>24 : 6 =</a:t>
            </a:r>
            <a:r>
              <a:rPr lang="en-US" sz="5700" b="1" dirty="0">
                <a:solidFill>
                  <a:srgbClr val="2714B4"/>
                </a:solidFill>
                <a:latin typeface="Arial"/>
              </a:rPr>
              <a:t> 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4748213" y="1462088"/>
            <a:ext cx="2209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2714B4"/>
                </a:solidFill>
                <a:latin typeface="Arial"/>
              </a:rPr>
              <a:t>28 : 7 =</a:t>
            </a:r>
            <a:r>
              <a:rPr lang="en-US" sz="5700" b="1" dirty="0">
                <a:solidFill>
                  <a:srgbClr val="2714B4"/>
                </a:solidFill>
                <a:latin typeface="Arial"/>
              </a:rPr>
              <a:t> 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4824413" y="4403725"/>
            <a:ext cx="2209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2714B4"/>
                </a:solidFill>
                <a:latin typeface="Arial"/>
              </a:rPr>
              <a:t>21 : 7 =</a:t>
            </a:r>
            <a:r>
              <a:rPr lang="en-US" sz="5700" b="1" dirty="0">
                <a:solidFill>
                  <a:srgbClr val="2714B4"/>
                </a:solidFill>
                <a:latin typeface="Arial"/>
              </a:rPr>
              <a:t> 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4791075" y="3524250"/>
            <a:ext cx="2209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2714B4"/>
                </a:solidFill>
                <a:latin typeface="Arial"/>
              </a:rPr>
              <a:t>21 : 3 =</a:t>
            </a:r>
            <a:r>
              <a:rPr lang="en-US" sz="5700" b="1" dirty="0">
                <a:solidFill>
                  <a:srgbClr val="2714B4"/>
                </a:solidFill>
                <a:latin typeface="Arial"/>
              </a:rPr>
              <a:t> 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3190875" y="1752600"/>
            <a:ext cx="609600" cy="609600"/>
          </a:xfrm>
          <a:prstGeom prst="rect">
            <a:avLst/>
          </a:prstGeom>
          <a:solidFill>
            <a:srgbClr val="00FFFF"/>
          </a:solidFill>
          <a:ln w="38100">
            <a:solidFill>
              <a:srgbClr val="3D0EE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7</a:t>
            </a:r>
            <a:r>
              <a:rPr lang="en-US" sz="57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3224213" y="2714625"/>
            <a:ext cx="609600" cy="609600"/>
          </a:xfrm>
          <a:prstGeom prst="rect">
            <a:avLst/>
          </a:prstGeom>
          <a:solidFill>
            <a:srgbClr val="00FFFF"/>
          </a:solidFill>
          <a:ln w="38100">
            <a:solidFill>
              <a:srgbClr val="3D0EE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5</a:t>
            </a:r>
            <a:r>
              <a:rPr lang="en-US" sz="57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6896100" y="1662113"/>
            <a:ext cx="609600" cy="609600"/>
          </a:xfrm>
          <a:prstGeom prst="rect">
            <a:avLst/>
          </a:prstGeom>
          <a:solidFill>
            <a:srgbClr val="00FFFF"/>
          </a:solidFill>
          <a:ln w="38100">
            <a:solidFill>
              <a:srgbClr val="3D0EE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4</a:t>
            </a:r>
            <a:r>
              <a:rPr lang="en-US" sz="57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6915150" y="2581275"/>
            <a:ext cx="609600" cy="609600"/>
          </a:xfrm>
          <a:prstGeom prst="rect">
            <a:avLst/>
          </a:prstGeom>
          <a:solidFill>
            <a:srgbClr val="00FFFF"/>
          </a:solidFill>
          <a:ln w="38100">
            <a:solidFill>
              <a:srgbClr val="3D0EE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7</a:t>
            </a:r>
            <a:r>
              <a:rPr lang="en-US" sz="57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3200400" y="3886200"/>
            <a:ext cx="609600" cy="609600"/>
          </a:xfrm>
          <a:prstGeom prst="rect">
            <a:avLst/>
          </a:prstGeom>
          <a:solidFill>
            <a:srgbClr val="00FFFF"/>
          </a:solidFill>
          <a:ln w="38100">
            <a:solidFill>
              <a:srgbClr val="3D0EE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4</a:t>
            </a:r>
            <a:r>
              <a:rPr lang="en-US" sz="57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205163" y="4800600"/>
            <a:ext cx="609600" cy="609600"/>
          </a:xfrm>
          <a:prstGeom prst="rect">
            <a:avLst/>
          </a:prstGeom>
          <a:solidFill>
            <a:srgbClr val="00FFFF"/>
          </a:solidFill>
          <a:ln w="38100">
            <a:solidFill>
              <a:srgbClr val="3D0EE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6</a:t>
            </a:r>
            <a:r>
              <a:rPr lang="en-US" sz="57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6943725" y="4662488"/>
            <a:ext cx="609600" cy="609600"/>
          </a:xfrm>
          <a:prstGeom prst="rect">
            <a:avLst/>
          </a:prstGeom>
          <a:solidFill>
            <a:srgbClr val="00FFFF"/>
          </a:solidFill>
          <a:ln w="38100">
            <a:solidFill>
              <a:srgbClr val="3D0EE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3</a:t>
            </a:r>
            <a:r>
              <a:rPr lang="en-US" sz="57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6929438" y="3733800"/>
            <a:ext cx="609600" cy="609600"/>
          </a:xfrm>
          <a:prstGeom prst="rect">
            <a:avLst/>
          </a:prstGeom>
          <a:solidFill>
            <a:srgbClr val="00FFFF"/>
          </a:solidFill>
          <a:ln w="38100">
            <a:solidFill>
              <a:srgbClr val="3D0EE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7</a:t>
            </a:r>
            <a:r>
              <a:rPr lang="en-US" sz="57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pic>
        <p:nvPicPr>
          <p:cNvPr id="6168" name="Picture 15" descr="Picture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605758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animBg="1"/>
      <p:bldP spid="31758" grpId="0" animBg="1"/>
      <p:bldP spid="31759" grpId="0" animBg="1"/>
      <p:bldP spid="31760" grpId="0" animBg="1"/>
      <p:bldP spid="31761" grpId="0" animBg="1"/>
      <p:bldP spid="31762" grpId="0" animBg="1"/>
      <p:bldP spid="31763" grpId="0" animBg="1"/>
      <p:bldP spid="317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powerPoint 3 | Mầm non Gia Thư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2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460917" y="630218"/>
            <a:ext cx="3505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3600" b="1" u="sng" dirty="0" err="1">
                <a:solidFill>
                  <a:srgbClr val="C00000"/>
                </a:solidFill>
              </a:rPr>
              <a:t>Bài</a:t>
            </a:r>
            <a:r>
              <a:rPr lang="en-US" sz="3600" b="1" u="sng" dirty="0">
                <a:solidFill>
                  <a:srgbClr val="C00000"/>
                </a:solidFill>
              </a:rPr>
              <a:t> 2</a:t>
            </a:r>
            <a:r>
              <a:rPr lang="en-US" sz="3600" b="1" dirty="0">
                <a:solidFill>
                  <a:srgbClr val="C00000"/>
                </a:solidFill>
              </a:rPr>
              <a:t>: </a:t>
            </a:r>
            <a:r>
              <a:rPr lang="en-US" sz="3600" b="1" dirty="0" err="1" smtClean="0">
                <a:solidFill>
                  <a:srgbClr val="C00000"/>
                </a:solidFill>
              </a:rPr>
              <a:t>Tìm</a:t>
            </a:r>
            <a:r>
              <a:rPr lang="en-US" sz="3600" b="1" dirty="0">
                <a:solidFill>
                  <a:srgbClr val="C00000"/>
                </a:solidFill>
              </a:rPr>
              <a:t> x</a:t>
            </a:r>
            <a:endParaRPr lang="en-US" sz="5400" b="1" dirty="0">
              <a:solidFill>
                <a:srgbClr val="C00000"/>
              </a:solidFill>
              <a:latin typeface="VNI-Times" pitchFamily="2" charset="0"/>
            </a:endParaRP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414338" y="1175683"/>
            <a:ext cx="3429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838200" indent="-838200" algn="ctr" eaLnBrk="1" hangingPunct="1">
              <a:defRPr/>
            </a:pPr>
            <a:r>
              <a:rPr lang="en-US" sz="3600" b="1" dirty="0">
                <a:solidFill>
                  <a:srgbClr val="2714B4"/>
                </a:solidFill>
                <a:latin typeface="Arial"/>
              </a:rPr>
              <a:t>a) 12  :</a:t>
            </a:r>
            <a:r>
              <a:rPr lang="en-US" sz="5700" b="1" dirty="0">
                <a:solidFill>
                  <a:srgbClr val="2714B4"/>
                </a:solidFill>
                <a:latin typeface="Arial"/>
              </a:rPr>
              <a:t> </a:t>
            </a:r>
            <a:r>
              <a:rPr lang="en-US" sz="3600" b="1" dirty="0">
                <a:solidFill>
                  <a:srgbClr val="2714B4"/>
                </a:solidFill>
                <a:latin typeface="Arial"/>
              </a:rPr>
              <a:t>x</a:t>
            </a:r>
            <a:r>
              <a:rPr lang="en-US" sz="7200" b="1" dirty="0" smtClean="0">
                <a:solidFill>
                  <a:srgbClr val="2714B4"/>
                </a:solidFill>
                <a:latin typeface="Arial"/>
              </a:rPr>
              <a:t> </a:t>
            </a:r>
            <a:r>
              <a:rPr lang="en-US" sz="3600" b="1" dirty="0">
                <a:solidFill>
                  <a:srgbClr val="2714B4"/>
                </a:solidFill>
                <a:latin typeface="Arial"/>
              </a:rPr>
              <a:t>= 2</a:t>
            </a: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4419600" y="1066800"/>
            <a:ext cx="411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838200" indent="-838200" algn="ctr" eaLnBrk="1" hangingPunct="1">
              <a:defRPr/>
            </a:pPr>
            <a:r>
              <a:rPr lang="en-US" sz="3600" b="1" dirty="0">
                <a:solidFill>
                  <a:srgbClr val="2714B4"/>
                </a:solidFill>
                <a:latin typeface="Arial"/>
              </a:rPr>
              <a:t>b)  42 : x  =  </a:t>
            </a:r>
            <a:r>
              <a:rPr lang="en-US" sz="3600" b="1" dirty="0" smtClean="0">
                <a:solidFill>
                  <a:srgbClr val="2714B4"/>
                </a:solidFill>
                <a:latin typeface="Arial"/>
              </a:rPr>
              <a:t>6</a:t>
            </a:r>
            <a:endParaRPr lang="en-US" sz="3600" b="1" dirty="0">
              <a:solidFill>
                <a:srgbClr val="2714B4"/>
              </a:solidFill>
              <a:latin typeface="Arial"/>
            </a:endParaRPr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362810" y="1739563"/>
            <a:ext cx="36099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838200" indent="-838200" algn="ctr" eaLnBrk="1" hangingPunct="1">
              <a:defRPr/>
            </a:pPr>
            <a:r>
              <a:rPr lang="en-US" sz="3600" b="1" dirty="0">
                <a:solidFill>
                  <a:srgbClr val="2714B4"/>
                </a:solidFill>
                <a:latin typeface="Arial"/>
              </a:rPr>
              <a:t>c) </a:t>
            </a:r>
            <a:r>
              <a:rPr lang="en-US" sz="3600" b="1" dirty="0" smtClean="0">
                <a:solidFill>
                  <a:srgbClr val="2714B4"/>
                </a:solidFill>
                <a:latin typeface="Arial"/>
              </a:rPr>
              <a:t>27  </a:t>
            </a:r>
            <a:r>
              <a:rPr lang="en-US" sz="3600" b="1" dirty="0">
                <a:solidFill>
                  <a:srgbClr val="2714B4"/>
                </a:solidFill>
                <a:latin typeface="Arial"/>
              </a:rPr>
              <a:t>: </a:t>
            </a:r>
            <a:r>
              <a:rPr lang="en-US" sz="3600" b="1" dirty="0" smtClean="0">
                <a:solidFill>
                  <a:srgbClr val="2714B4"/>
                </a:solidFill>
                <a:latin typeface="Arial"/>
              </a:rPr>
              <a:t> x  </a:t>
            </a:r>
            <a:r>
              <a:rPr lang="en-US" sz="3600" b="1" dirty="0">
                <a:solidFill>
                  <a:srgbClr val="2714B4"/>
                </a:solidFill>
                <a:latin typeface="Arial"/>
              </a:rPr>
              <a:t>=  3</a:t>
            </a: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550995" y="2386161"/>
            <a:ext cx="378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838200" indent="-838200" eaLnBrk="1" hangingPunct="1">
              <a:defRPr/>
            </a:pPr>
            <a:r>
              <a:rPr lang="en-US" sz="3600" b="1" dirty="0">
                <a:solidFill>
                  <a:srgbClr val="2714B4"/>
                </a:solidFill>
                <a:latin typeface="Arial"/>
              </a:rPr>
              <a:t>e)  </a:t>
            </a:r>
            <a:r>
              <a:rPr lang="en-US" sz="3600" b="1" dirty="0" smtClean="0">
                <a:solidFill>
                  <a:srgbClr val="2714B4"/>
                </a:solidFill>
                <a:latin typeface="Arial"/>
              </a:rPr>
              <a:t>x   </a:t>
            </a:r>
            <a:r>
              <a:rPr lang="en-US" sz="3600" b="1" dirty="0">
                <a:solidFill>
                  <a:srgbClr val="2714B4"/>
                </a:solidFill>
                <a:latin typeface="Arial"/>
              </a:rPr>
              <a:t>:  5 </a:t>
            </a:r>
            <a:r>
              <a:rPr lang="en-US" sz="3600" b="1" dirty="0" smtClean="0">
                <a:solidFill>
                  <a:srgbClr val="2714B4"/>
                </a:solidFill>
                <a:latin typeface="Arial"/>
              </a:rPr>
              <a:t> </a:t>
            </a:r>
            <a:r>
              <a:rPr lang="en-US" sz="3600" b="1" dirty="0">
                <a:solidFill>
                  <a:srgbClr val="2714B4"/>
                </a:solidFill>
                <a:latin typeface="Arial"/>
              </a:rPr>
              <a:t>=  4</a:t>
            </a:r>
          </a:p>
        </p:txBody>
      </p:sp>
      <p:sp>
        <p:nvSpPr>
          <p:cNvPr id="140301" name="Rectangle 13"/>
          <p:cNvSpPr>
            <a:spLocks noChangeArrowheads="1"/>
          </p:cNvSpPr>
          <p:nvPr/>
        </p:nvSpPr>
        <p:spPr bwMode="auto">
          <a:xfrm>
            <a:off x="4876800" y="1739563"/>
            <a:ext cx="365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838200" indent="-838200" eaLnBrk="1" hangingPunct="1">
              <a:defRPr/>
            </a:pPr>
            <a:r>
              <a:rPr lang="en-US" sz="3600" b="1" dirty="0">
                <a:solidFill>
                  <a:srgbClr val="2714B4"/>
                </a:solidFill>
                <a:latin typeface="Arial"/>
              </a:rPr>
              <a:t>d)  36 </a:t>
            </a:r>
            <a:r>
              <a:rPr lang="en-US" sz="3600" b="1" dirty="0" smtClean="0">
                <a:solidFill>
                  <a:srgbClr val="2714B4"/>
                </a:solidFill>
                <a:latin typeface="Arial"/>
              </a:rPr>
              <a:t>: </a:t>
            </a:r>
            <a:r>
              <a:rPr lang="en-US" sz="3600" b="1" dirty="0">
                <a:solidFill>
                  <a:srgbClr val="2714B4"/>
                </a:solidFill>
                <a:latin typeface="Arial"/>
              </a:rPr>
              <a:t>x  =  4</a:t>
            </a:r>
          </a:p>
        </p:txBody>
      </p:sp>
      <p:sp>
        <p:nvSpPr>
          <p:cNvPr id="140302" name="Rectangle 14"/>
          <p:cNvSpPr>
            <a:spLocks noChangeArrowheads="1"/>
          </p:cNvSpPr>
          <p:nvPr/>
        </p:nvSpPr>
        <p:spPr bwMode="auto">
          <a:xfrm>
            <a:off x="4876800" y="2355681"/>
            <a:ext cx="38481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838200" indent="-838200" eaLnBrk="1" hangingPunct="1">
              <a:defRPr/>
            </a:pPr>
            <a:r>
              <a:rPr lang="en-US" sz="3600" b="1" dirty="0">
                <a:solidFill>
                  <a:srgbClr val="2714B4"/>
                </a:solidFill>
                <a:latin typeface="Arial"/>
              </a:rPr>
              <a:t>g)  </a:t>
            </a:r>
            <a:r>
              <a:rPr lang="en-US" sz="3600" b="1" dirty="0" smtClean="0">
                <a:solidFill>
                  <a:srgbClr val="2714B4"/>
                </a:solidFill>
                <a:latin typeface="Arial"/>
              </a:rPr>
              <a:t> x </a:t>
            </a:r>
            <a:r>
              <a:rPr lang="en-US" sz="3600" b="1" dirty="0" smtClean="0">
                <a:solidFill>
                  <a:srgbClr val="2714B4"/>
                </a:solidFill>
                <a:latin typeface="Arial"/>
                <a:sym typeface="Wingdings 2" pitchFamily="18" charset="2"/>
              </a:rPr>
              <a:t></a:t>
            </a:r>
            <a:r>
              <a:rPr lang="en-US" sz="3600" b="1" dirty="0">
                <a:solidFill>
                  <a:srgbClr val="2714B4"/>
                </a:solidFill>
                <a:latin typeface="Arial"/>
                <a:sym typeface="Wingdings 2" pitchFamily="18" charset="2"/>
              </a:rPr>
              <a:t> </a:t>
            </a:r>
            <a:r>
              <a:rPr lang="en-US" sz="3600" b="1" dirty="0" smtClean="0">
                <a:solidFill>
                  <a:srgbClr val="2714B4"/>
                </a:solidFill>
                <a:latin typeface="Arial"/>
              </a:rPr>
              <a:t>7  = </a:t>
            </a:r>
            <a:r>
              <a:rPr lang="en-US" sz="3600" b="1" dirty="0">
                <a:solidFill>
                  <a:srgbClr val="2714B4"/>
                </a:solidFill>
                <a:latin typeface="Arial"/>
              </a:rPr>
              <a:t>70</a:t>
            </a:r>
          </a:p>
        </p:txBody>
      </p:sp>
      <p:pic>
        <p:nvPicPr>
          <p:cNvPr id="140303" name="Picture 15" descr="j03033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02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40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6" dur="2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9" dur="2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2" dur="20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/>
      <p:bldP spid="140291" grpId="1"/>
      <p:bldP spid="140294" grpId="0"/>
      <p:bldP spid="140294" grpId="1"/>
      <p:bldP spid="140297" grpId="0"/>
      <p:bldP spid="140297" grpId="1"/>
      <p:bldP spid="140300" grpId="0"/>
      <p:bldP spid="140301" grpId="0"/>
      <p:bldP spid="1403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83820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143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HP001 4 hàng" panose="020B0603050302020204" pitchFamily="34" charset="0"/>
              </a:rPr>
              <a:t>Bài</a:t>
            </a:r>
            <a:r>
              <a:rPr lang="en-US" sz="3200" b="1" dirty="0" smtClean="0">
                <a:latin typeface="HP001 4 hàng" panose="020B0603050302020204" pitchFamily="34" charset="0"/>
              </a:rPr>
              <a:t> 2: 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288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0"/>
              </a:rPr>
              <a:t>a) 12 : x = 2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18288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0"/>
              </a:rPr>
              <a:t>b) 42 : x = 6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" y="4343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0"/>
              </a:rPr>
              <a:t>c) 27 : x = 3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28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Các</a:t>
            </a:r>
            <a:r>
              <a:rPr lang="en-US" sz="2400" b="1" dirty="0"/>
              <a:t> con </a:t>
            </a:r>
            <a:r>
              <a:rPr lang="en-US" sz="2400" b="1" dirty="0" err="1"/>
              <a:t>lưu</a:t>
            </a:r>
            <a:r>
              <a:rPr lang="en-US" sz="2400" b="1" dirty="0"/>
              <a:t> ý </a:t>
            </a:r>
            <a:r>
              <a:rPr lang="en-US" sz="2400" b="1" dirty="0" err="1"/>
              <a:t>trình</a:t>
            </a:r>
            <a:r>
              <a:rPr lang="en-US" sz="2400" b="1" dirty="0"/>
              <a:t> </a:t>
            </a:r>
            <a:r>
              <a:rPr lang="en-US" sz="2400" b="1" dirty="0" err="1"/>
              <a:t>bày</a:t>
            </a:r>
            <a:r>
              <a:rPr lang="en-US" sz="2400" b="1" dirty="0"/>
              <a:t> </a:t>
            </a:r>
            <a:r>
              <a:rPr lang="en-US" sz="2400" b="1" dirty="0" err="1"/>
              <a:t>vở</a:t>
            </a:r>
            <a:r>
              <a:rPr lang="en-US" sz="2400" b="1" dirty="0"/>
              <a:t> </a:t>
            </a:r>
            <a:r>
              <a:rPr lang="en-US" sz="2400" b="1" dirty="0" err="1"/>
              <a:t>như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r>
              <a:rPr lang="en-US" sz="2400" b="1" dirty="0"/>
              <a:t>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1600" y="43434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0"/>
              </a:rPr>
              <a:t>d) 36 : x = 4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457200" y="247953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0"/>
              </a:rPr>
              <a:t>           x = 12 : 2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3980" y="3076722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x</a:t>
            </a:r>
            <a:r>
              <a:rPr lang="en-US" sz="3200" b="1" dirty="0" smtClean="0">
                <a:latin typeface="HP001 4 hàng" panose="020B0603050302020204" pitchFamily="34" charset="0"/>
              </a:rPr>
              <a:t> = 6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92240" y="246834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0"/>
              </a:rPr>
              <a:t>x = 42 : 6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2240" y="305312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x</a:t>
            </a:r>
            <a:r>
              <a:rPr lang="en-US" sz="3200" b="1" dirty="0" smtClean="0">
                <a:latin typeface="HP001 4 hàng" panose="020B0603050302020204" pitchFamily="34" charset="0"/>
              </a:rPr>
              <a:t> = 7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3980" y="4928175"/>
            <a:ext cx="275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x</a:t>
            </a:r>
            <a:r>
              <a:rPr lang="en-US" sz="3200" b="1" dirty="0" smtClean="0">
                <a:latin typeface="HP001 4 hàng" panose="020B0603050302020204" pitchFamily="34" charset="0"/>
              </a:rPr>
              <a:t> = 27 : 3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3980" y="5486400"/>
            <a:ext cx="1988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x</a:t>
            </a:r>
            <a:r>
              <a:rPr lang="en-US" sz="3200" b="1" dirty="0" smtClean="0">
                <a:latin typeface="HP001 4 hàng" panose="020B0603050302020204" pitchFamily="34" charset="0"/>
              </a:rPr>
              <a:t> =   9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4928175"/>
            <a:ext cx="2190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x</a:t>
            </a:r>
            <a:r>
              <a:rPr lang="en-US" sz="3200" b="1" dirty="0" smtClean="0">
                <a:latin typeface="HP001 4 hàng" panose="020B0603050302020204" pitchFamily="34" charset="0"/>
              </a:rPr>
              <a:t> = 36 : 4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551295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x</a:t>
            </a:r>
            <a:r>
              <a:rPr lang="en-US" sz="3200" b="1" dirty="0" smtClean="0">
                <a:latin typeface="HP001 4 hàng" panose="020B0603050302020204" pitchFamily="34" charset="0"/>
              </a:rPr>
              <a:t> =   9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143000"/>
            <a:ext cx="332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0"/>
              </a:rPr>
              <a:t>e) x : 5 = 4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1142999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0"/>
              </a:rPr>
              <a:t>g) x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 smtClean="0">
                <a:latin typeface="HP001 4 hàng" panose="020B0603050302020204" pitchFamily="34" charset="0"/>
              </a:rPr>
              <a:t> 7 = 70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5360" y="1727774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0"/>
              </a:rPr>
              <a:t>x = 4 x 5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5360" y="2438400"/>
            <a:ext cx="1845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x</a:t>
            </a:r>
            <a:r>
              <a:rPr lang="en-US" sz="3200" b="1" dirty="0" smtClean="0">
                <a:latin typeface="HP001 4 hàng" panose="020B0603050302020204" pitchFamily="34" charset="0"/>
              </a:rPr>
              <a:t> = 20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1905" y="1822628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x</a:t>
            </a:r>
            <a:r>
              <a:rPr lang="en-US" sz="3200" b="1" dirty="0" smtClean="0">
                <a:latin typeface="HP001 4 hàng" panose="020B0603050302020204" pitchFamily="34" charset="0"/>
              </a:rPr>
              <a:t> = 70 : 7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1905" y="2428067"/>
            <a:ext cx="148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x</a:t>
            </a:r>
            <a:r>
              <a:rPr lang="en-US" sz="3200" b="1" dirty="0" smtClean="0">
                <a:latin typeface="HP001 4 hàng" panose="020B0603050302020204" pitchFamily="34" charset="0"/>
              </a:rPr>
              <a:t> = 10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83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ình nền powerPoint 3 | Mầm non Gia Thư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2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609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40)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248802"/>
            <a:ext cx="2660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x + 12 = 36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890980"/>
            <a:ext cx="2660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x – 25 = 12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479076"/>
            <a:ext cx="2645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80 – x  = 30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4500" y="124880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x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= 30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2520" y="2844225"/>
            <a:ext cx="2431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x : 7 =  5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3940" y="4479075"/>
            <a:ext cx="2413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42 : x =  7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nền powerPoint 3 | Mầm non Gia Thượ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872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15240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5800" y="762000"/>
                <a:ext cx="7848600" cy="1669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u="sng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u="sng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thùng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36l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dầu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dầu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thùng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dầu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thùng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lít</a:t>
                </a:r>
                <a:r>
                  <a:rPr lang="en-US" sz="3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dầu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762000"/>
                <a:ext cx="7848600" cy="1669944"/>
              </a:xfrm>
              <a:prstGeom prst="rect">
                <a:avLst/>
              </a:prstGeom>
              <a:blipFill>
                <a:blip r:embed="rId5"/>
                <a:stretch>
                  <a:fillRect l="-1865" t="-4745" r="-1787" b="-10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49192" y="2743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HP001 4 hàng" panose="020B0603050302020204" pitchFamily="34" charset="0"/>
              </a:rPr>
              <a:t>Tóm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tắt</a:t>
            </a:r>
            <a:r>
              <a:rPr lang="en-US" sz="3200" b="1" dirty="0" smtClean="0">
                <a:latin typeface="HP001 4 hàng" panose="020B0603050302020204" pitchFamily="34" charset="0"/>
              </a:rPr>
              <a:t>: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64080" y="3550618"/>
            <a:ext cx="3124200" cy="152400"/>
            <a:chOff x="1077292" y="3089603"/>
            <a:chExt cx="3124200" cy="1524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077292" y="3155623"/>
              <a:ext cx="3124200" cy="0"/>
            </a:xfrm>
            <a:prstGeom prst="line">
              <a:avLst/>
            </a:prstGeom>
            <a:ln w="349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3058492" y="3165803"/>
              <a:ext cx="152400" cy="0"/>
            </a:xfrm>
            <a:prstGeom prst="line">
              <a:avLst/>
            </a:prstGeom>
            <a:ln w="349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1991692" y="3165803"/>
              <a:ext cx="152400" cy="0"/>
            </a:xfrm>
            <a:prstGeom prst="line">
              <a:avLst/>
            </a:prstGeom>
            <a:ln w="349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4125292" y="3165803"/>
              <a:ext cx="152400" cy="0"/>
            </a:xfrm>
            <a:prstGeom prst="line">
              <a:avLst/>
            </a:prstGeom>
            <a:ln w="349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1001092" y="3165803"/>
              <a:ext cx="152400" cy="0"/>
            </a:xfrm>
            <a:prstGeom prst="line">
              <a:avLst/>
            </a:prstGeom>
            <a:ln w="349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990599" y="3361885"/>
            <a:ext cx="85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HP001 4 hàng" panose="020B0603050302020204" pitchFamily="34" charset="0"/>
              </a:rPr>
              <a:t>Có</a:t>
            </a:r>
            <a:r>
              <a:rPr lang="en-US" sz="3200" b="1" dirty="0" smtClean="0">
                <a:latin typeface="HP001 4 hàng" panose="020B0603050302020204" pitchFamily="34" charset="0"/>
              </a:rPr>
              <a:t>: 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18" name="AutoShape 28"/>
          <p:cNvSpPr>
            <a:spLocks/>
          </p:cNvSpPr>
          <p:nvPr/>
        </p:nvSpPr>
        <p:spPr bwMode="auto">
          <a:xfrm rot="5400000" flipH="1" flipV="1">
            <a:off x="3626613" y="1883369"/>
            <a:ext cx="217061" cy="3106273"/>
          </a:xfrm>
          <a:prstGeom prst="rightBrace">
            <a:avLst>
              <a:gd name="adj1" fmla="val 38765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0000" y="2974841"/>
            <a:ext cx="1327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HP001 4 hàng" panose="020B0603050302020204" pitchFamily="34" charset="0"/>
              </a:rPr>
              <a:t>36l</a:t>
            </a:r>
            <a:endParaRPr lang="en-US" sz="2400" b="1" i="1" dirty="0">
              <a:latin typeface="HP001 4 hàng" panose="020B06030503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64080" y="4203045"/>
            <a:ext cx="990600" cy="152400"/>
            <a:chOff x="1077292" y="3765223"/>
            <a:chExt cx="990600" cy="1524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077292" y="3841423"/>
              <a:ext cx="990600" cy="0"/>
            </a:xfrm>
            <a:prstGeom prst="line">
              <a:avLst/>
            </a:prstGeom>
            <a:ln w="349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1991692" y="3841423"/>
              <a:ext cx="152400" cy="0"/>
            </a:xfrm>
            <a:prstGeom prst="line">
              <a:avLst/>
            </a:prstGeom>
            <a:ln w="349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1019018" y="3841423"/>
              <a:ext cx="152400" cy="0"/>
            </a:xfrm>
            <a:prstGeom prst="line">
              <a:avLst/>
            </a:prstGeom>
            <a:ln w="349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AutoShape 28"/>
          <p:cNvSpPr>
            <a:spLocks/>
          </p:cNvSpPr>
          <p:nvPr/>
        </p:nvSpPr>
        <p:spPr bwMode="auto">
          <a:xfrm rot="5400000" flipV="1">
            <a:off x="2596888" y="3914666"/>
            <a:ext cx="124985" cy="957758"/>
          </a:xfrm>
          <a:prstGeom prst="rightBrace">
            <a:avLst>
              <a:gd name="adj1" fmla="val 35111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012680"/>
            <a:ext cx="184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HP001 4 hàng" panose="020B0603050302020204" pitchFamily="34" charset="0"/>
              </a:rPr>
              <a:t>Còn</a:t>
            </a:r>
            <a:r>
              <a:rPr lang="en-US" sz="3200" b="1" dirty="0" smtClean="0">
                <a:latin typeface="HP001 4 hàng" panose="020B0603050302020204" pitchFamily="34" charset="0"/>
              </a:rPr>
              <a:t>: 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0292" y="4493368"/>
            <a:ext cx="86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8" grpId="0" animBg="1"/>
      <p:bldP spid="7" grpId="0"/>
      <p:bldP spid="31" grpId="0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143000"/>
            <a:ext cx="172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Tóm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tắt</a:t>
            </a:r>
            <a:r>
              <a:rPr lang="en-US" sz="3200" b="1" dirty="0" smtClean="0">
                <a:latin typeface="HP001 4 hàng" panose="020B0603050302020204" pitchFamily="34" charset="0"/>
              </a:rPr>
              <a:t>: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" y="172777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latin typeface="HP001 4 hàng" panose="020B0603050302020204" pitchFamily="34" charset="0"/>
              </a:rPr>
              <a:t>: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438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HP001 4 hàng" panose="020B0603050302020204" pitchFamily="34" charset="0"/>
              </a:rPr>
              <a:t>Còn</a:t>
            </a:r>
            <a:r>
              <a:rPr lang="en-US" sz="3200" b="1" dirty="0" smtClean="0">
                <a:latin typeface="HP001 4 hàng" panose="020B0603050302020204" pitchFamily="34" charset="0"/>
              </a:rPr>
              <a:t>: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71600" y="2101035"/>
            <a:ext cx="3124200" cy="152400"/>
            <a:chOff x="1077292" y="3089603"/>
            <a:chExt cx="3124200" cy="1524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077292" y="3155623"/>
              <a:ext cx="3124200" cy="0"/>
            </a:xfrm>
            <a:prstGeom prst="line">
              <a:avLst/>
            </a:prstGeom>
            <a:ln w="349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3058492" y="3165803"/>
              <a:ext cx="152400" cy="0"/>
            </a:xfrm>
            <a:prstGeom prst="line">
              <a:avLst/>
            </a:prstGeom>
            <a:ln w="349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 flipV="1">
              <a:off x="1991692" y="3165803"/>
              <a:ext cx="152400" cy="0"/>
            </a:xfrm>
            <a:prstGeom prst="line">
              <a:avLst/>
            </a:prstGeom>
            <a:ln w="349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4125292" y="3165803"/>
              <a:ext cx="152400" cy="0"/>
            </a:xfrm>
            <a:prstGeom prst="line">
              <a:avLst/>
            </a:prstGeom>
            <a:ln w="349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1001092" y="3165803"/>
              <a:ext cx="152400" cy="0"/>
            </a:xfrm>
            <a:prstGeom prst="line">
              <a:avLst/>
            </a:prstGeom>
            <a:ln w="349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587520" y="1553893"/>
            <a:ext cx="1327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HP001 4 hàng" panose="020B0603050302020204" pitchFamily="34" charset="0"/>
              </a:rPr>
              <a:t>36l</a:t>
            </a:r>
            <a:endParaRPr lang="en-US" sz="2400" b="1" i="1" dirty="0">
              <a:latin typeface="HP001 4 hàng" panose="020B0603050302020204" pitchFamily="34" charset="0"/>
            </a:endParaRPr>
          </a:p>
        </p:txBody>
      </p:sp>
      <p:sp>
        <p:nvSpPr>
          <p:cNvPr id="17" name="AutoShape 28"/>
          <p:cNvSpPr>
            <a:spLocks/>
          </p:cNvSpPr>
          <p:nvPr/>
        </p:nvSpPr>
        <p:spPr bwMode="auto">
          <a:xfrm rot="5400000" flipH="1" flipV="1">
            <a:off x="2816206" y="478247"/>
            <a:ext cx="217061" cy="3106273"/>
          </a:xfrm>
          <a:prstGeom prst="rightBrace">
            <a:avLst>
              <a:gd name="adj1" fmla="val 38765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28"/>
          <p:cNvSpPr>
            <a:spLocks/>
          </p:cNvSpPr>
          <p:nvPr/>
        </p:nvSpPr>
        <p:spPr bwMode="auto">
          <a:xfrm rot="5400000" flipV="1">
            <a:off x="1787987" y="2448897"/>
            <a:ext cx="124985" cy="957758"/>
          </a:xfrm>
          <a:prstGeom prst="rightBrace">
            <a:avLst>
              <a:gd name="adj1" fmla="val 35111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55180" y="2725281"/>
            <a:ext cx="990600" cy="152400"/>
            <a:chOff x="1077292" y="3765223"/>
            <a:chExt cx="990600" cy="1524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077292" y="3841423"/>
              <a:ext cx="990600" cy="0"/>
            </a:xfrm>
            <a:prstGeom prst="line">
              <a:avLst/>
            </a:prstGeom>
            <a:ln w="349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1991692" y="3841423"/>
              <a:ext cx="152400" cy="0"/>
            </a:xfrm>
            <a:prstGeom prst="line">
              <a:avLst/>
            </a:prstGeom>
            <a:ln w="349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019018" y="3841423"/>
              <a:ext cx="152400" cy="0"/>
            </a:xfrm>
            <a:prstGeom prst="line">
              <a:avLst/>
            </a:prstGeom>
            <a:ln w="349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1418628" y="3047050"/>
            <a:ext cx="86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33700" y="3702699"/>
            <a:ext cx="2235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HP001 4 hàng" panose="020B0603050302020204" pitchFamily="34" charset="0"/>
              </a:rPr>
              <a:t>Bài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giải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56181" y="1160947"/>
            <a:ext cx="1423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HP001 4 hàng" panose="020B0603050302020204" pitchFamily="34" charset="0"/>
              </a:rPr>
              <a:t>Bài</a:t>
            </a:r>
            <a:r>
              <a:rPr lang="en-US" sz="3200" b="1" dirty="0" smtClean="0">
                <a:latin typeface="HP001 4 hàng" panose="020B0603050302020204" pitchFamily="34" charset="0"/>
              </a:rPr>
              <a:t> 3: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" y="4287474"/>
            <a:ext cx="697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HP001 4 hàng" panose="020B0603050302020204" pitchFamily="34" charset="0"/>
              </a:rPr>
              <a:t>Trong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thùng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còn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lại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số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lít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dầu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là</a:t>
            </a:r>
            <a:r>
              <a:rPr lang="en-US" sz="3200" b="1" dirty="0" smtClean="0">
                <a:latin typeface="HP001 4 hàng" panose="020B0603050302020204" pitchFamily="34" charset="0"/>
              </a:rPr>
              <a:t>: 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4059" y="4957979"/>
            <a:ext cx="488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0"/>
              </a:rPr>
              <a:t>36 :  3 = 12 (l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dầu</a:t>
            </a:r>
            <a:r>
              <a:rPr lang="en-US" sz="3200" b="1" dirty="0" smtClean="0">
                <a:latin typeface="HP001 4 hàng" panose="020B0603050302020204" pitchFamily="34" charset="0"/>
              </a:rPr>
              <a:t>)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1311" y="5542754"/>
            <a:ext cx="346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HP001 4 hàng" panose="020B0603050302020204" pitchFamily="34" charset="0"/>
              </a:rPr>
              <a:t>Đáp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số</a:t>
            </a:r>
            <a:r>
              <a:rPr lang="en-US" sz="3200" b="1" dirty="0" smtClean="0">
                <a:latin typeface="HP001 4 hàng" panose="020B0603050302020204" pitchFamily="34" charset="0"/>
              </a:rPr>
              <a:t>: 12l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dầu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9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59"/>
            <a:ext cx="9144000" cy="682388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85800" y="1371600"/>
            <a:ext cx="7696200" cy="0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"/>
          <p:cNvSpPr txBox="1"/>
          <p:nvPr/>
        </p:nvSpPr>
        <p:spPr>
          <a:xfrm>
            <a:off x="1374035" y="1115953"/>
            <a:ext cx="6395930" cy="511293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spc="4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2400" b="1" spc="45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0325518-2F7D-4F2F-A352-96271AFDA392}"/>
              </a:ext>
            </a:extLst>
          </p:cNvPr>
          <p:cNvSpPr/>
          <p:nvPr/>
        </p:nvSpPr>
        <p:spPr>
          <a:xfrm>
            <a:off x="1067929" y="2145774"/>
            <a:ext cx="1160731" cy="1160732"/>
          </a:xfrm>
          <a:prstGeom prst="ellipse">
            <a:avLst/>
          </a:prstGeom>
          <a:solidFill>
            <a:srgbClr val="EBA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b="1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18DF5D8-F399-410C-8784-70115665CF19}"/>
              </a:ext>
            </a:extLst>
          </p:cNvPr>
          <p:cNvSpPr/>
          <p:nvPr/>
        </p:nvSpPr>
        <p:spPr>
          <a:xfrm>
            <a:off x="3074250" y="2145774"/>
            <a:ext cx="1160732" cy="1162319"/>
          </a:xfrm>
          <a:prstGeom prst="ellipse">
            <a:avLst/>
          </a:prstGeom>
          <a:solidFill>
            <a:srgbClr val="965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b="1">
              <a:solidFill>
                <a:prstClr val="white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8501CB9-3D48-4B08-A5AD-77E87F6419EE}"/>
              </a:ext>
            </a:extLst>
          </p:cNvPr>
          <p:cNvSpPr/>
          <p:nvPr/>
        </p:nvSpPr>
        <p:spPr>
          <a:xfrm>
            <a:off x="5015278" y="2179263"/>
            <a:ext cx="1162319" cy="1160732"/>
          </a:xfrm>
          <a:prstGeom prst="ellipse">
            <a:avLst/>
          </a:prstGeom>
          <a:solidFill>
            <a:srgbClr val="06A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b="1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49C8A21-D062-4203-943D-349B818F5A7E}"/>
              </a:ext>
            </a:extLst>
          </p:cNvPr>
          <p:cNvSpPr/>
          <p:nvPr/>
        </p:nvSpPr>
        <p:spPr>
          <a:xfrm>
            <a:off x="6885957" y="2145774"/>
            <a:ext cx="1160731" cy="1160732"/>
          </a:xfrm>
          <a:prstGeom prst="ellipse">
            <a:avLst/>
          </a:prstGeom>
          <a:solidFill>
            <a:srgbClr val="F4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b="1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07" y="2249054"/>
            <a:ext cx="814576" cy="81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888" y="2294313"/>
            <a:ext cx="814576" cy="81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396" y="2267475"/>
            <a:ext cx="814577" cy="81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389" y="2294314"/>
            <a:ext cx="814576" cy="81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27">
            <a:extLst>
              <a:ext uri="{FF2B5EF4-FFF2-40B4-BE49-F238E27FC236}">
                <a16:creationId xmlns:a16="http://schemas.microsoft.com/office/drawing/2014/main" id="{479117E4-BCE1-42B7-A294-924239BD1D9F}"/>
              </a:ext>
            </a:extLst>
          </p:cNvPr>
          <p:cNvSpPr/>
          <p:nvPr/>
        </p:nvSpPr>
        <p:spPr>
          <a:xfrm>
            <a:off x="871124" y="3391897"/>
            <a:ext cx="1600570" cy="1732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1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</a:t>
            </a:r>
            <a:r>
              <a:rPr lang="en-US" altLang="zh-CN" sz="21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US" altLang="zh-CN" sz="21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đầy</a:t>
            </a:r>
            <a:r>
              <a:rPr lang="en-US" altLang="zh-CN" sz="21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đủ</a:t>
            </a:r>
            <a:r>
              <a:rPr lang="en-US" altLang="zh-CN" sz="21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sách</a:t>
            </a:r>
            <a:r>
              <a:rPr lang="en-US" altLang="zh-CN" sz="21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vở</a:t>
            </a:r>
            <a:r>
              <a:rPr lang="en-US" altLang="zh-CN" sz="21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1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</a:t>
            </a:r>
            <a:r>
              <a:rPr lang="en-US" altLang="zh-CN" sz="21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dùng</a:t>
            </a:r>
            <a:endParaRPr lang="zh-CN" altLang="en-US" sz="2100" b="1" dirty="0">
              <a:solidFill>
                <a:srgbClr val="44546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Rectangle: Rounded Corners 28">
            <a:extLst>
              <a:ext uri="{FF2B5EF4-FFF2-40B4-BE49-F238E27FC236}">
                <a16:creationId xmlns:a16="http://schemas.microsoft.com/office/drawing/2014/main" id="{DC25985F-D861-459C-83A9-75A72234D9CA}"/>
              </a:ext>
            </a:extLst>
          </p:cNvPr>
          <p:cNvSpPr/>
          <p:nvPr/>
        </p:nvSpPr>
        <p:spPr>
          <a:xfrm>
            <a:off x="2817002" y="3391897"/>
            <a:ext cx="1598983" cy="1732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1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Tập</a:t>
            </a:r>
            <a:r>
              <a:rPr lang="en-US" altLang="zh-CN" sz="21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trung</a:t>
            </a:r>
            <a:r>
              <a:rPr lang="en-US" altLang="zh-CN" sz="21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lắng</a:t>
            </a:r>
            <a:r>
              <a:rPr lang="en-US" altLang="zh-CN" sz="21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nghe</a:t>
            </a:r>
            <a:endParaRPr lang="zh-CN" altLang="en-US" sz="2100" b="1" dirty="0">
              <a:solidFill>
                <a:srgbClr val="44546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Rectangle: Rounded Corners 29">
            <a:extLst>
              <a:ext uri="{FF2B5EF4-FFF2-40B4-BE49-F238E27FC236}">
                <a16:creationId xmlns:a16="http://schemas.microsoft.com/office/drawing/2014/main" id="{DEA24189-10E9-4B13-9AF2-338752983AA8}"/>
              </a:ext>
            </a:extLst>
          </p:cNvPr>
          <p:cNvSpPr/>
          <p:nvPr/>
        </p:nvSpPr>
        <p:spPr>
          <a:xfrm>
            <a:off x="4761294" y="3411761"/>
            <a:ext cx="1600570" cy="1732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1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</a:t>
            </a:r>
            <a:r>
              <a:rPr lang="en-US" altLang="zh-CN" sz="21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altLang="zh-CN" sz="21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ghi</a:t>
            </a:r>
            <a:r>
              <a:rPr lang="en-US" altLang="zh-CN" sz="21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chép</a:t>
            </a:r>
            <a:endParaRPr lang="zh-CN" altLang="en-US" sz="2100" b="1" dirty="0">
              <a:solidFill>
                <a:srgbClr val="44546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Rectangle: Rounded Corners 30">
            <a:extLst>
              <a:ext uri="{FF2B5EF4-FFF2-40B4-BE49-F238E27FC236}">
                <a16:creationId xmlns:a16="http://schemas.microsoft.com/office/drawing/2014/main" id="{304FF7AF-1AE5-4376-8819-AD2C5395A1F5}"/>
              </a:ext>
            </a:extLst>
          </p:cNvPr>
          <p:cNvSpPr/>
          <p:nvPr/>
        </p:nvSpPr>
        <p:spPr>
          <a:xfrm>
            <a:off x="6666832" y="3391897"/>
            <a:ext cx="1598982" cy="1732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1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altLang="zh-CN" sz="21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hành</a:t>
            </a:r>
            <a:r>
              <a:rPr lang="en-US" altLang="zh-CN" sz="21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yêu</a:t>
            </a:r>
            <a:r>
              <a:rPr lang="en-US" altLang="zh-CN" sz="21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cầu</a:t>
            </a:r>
            <a:r>
              <a:rPr lang="en-US" altLang="zh-CN" sz="21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zh-CN" sz="21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giáo</a:t>
            </a:r>
            <a:r>
              <a:rPr lang="en-US" altLang="zh-CN" sz="21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viên</a:t>
            </a:r>
            <a:endParaRPr lang="zh-CN" altLang="en-US" sz="2100" b="1" dirty="0">
              <a:solidFill>
                <a:srgbClr val="44546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138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ình nền powerPoint 3 | Mầm non Gia Thượ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82949" cy="685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609600"/>
            <a:ext cx="4038600" cy="838200"/>
          </a:xfrm>
        </p:spPr>
        <p:txBody>
          <a:bodyPr/>
          <a:lstStyle/>
          <a:p>
            <a:pPr eaLnBrk="1" hangingPunct="1"/>
            <a:r>
              <a:rPr lang="en-US" sz="3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1114170" y="1676400"/>
            <a:ext cx="8534400" cy="114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271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khoanh vào chữ </a:t>
            </a:r>
            <a:r>
              <a:rPr lang="vi-VN" smtClean="0">
                <a:solidFill>
                  <a:srgbClr val="271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mtClean="0">
                <a:solidFill>
                  <a:srgbClr val="271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 tr</a:t>
            </a:r>
            <a:r>
              <a:rPr lang="vi-VN" smtClean="0">
                <a:solidFill>
                  <a:srgbClr val="271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mtClean="0">
                <a:solidFill>
                  <a:srgbClr val="271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các ý </a:t>
            </a:r>
            <a:r>
              <a:rPr lang="vi-VN" smtClean="0">
                <a:solidFill>
                  <a:srgbClr val="271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mtClean="0">
                <a:solidFill>
                  <a:srgbClr val="271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úng !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580770" y="228600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4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ta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 .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ta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 .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 .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ta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solidFill>
                  <a:srgbClr val="08B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293" name="Picture 9" descr="sun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8288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 descr="55B125E2B3F4475E9391E46684A4965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533400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6" descr="55B125E2B3F4475E9391E46684A4965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533400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6" descr="55B125E2B3F4475E9391E46684A4965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533400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6" descr="55B125E2B3F4475E9391E46684A4965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533400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6" descr="55B125E2B3F4475E9391E46684A4965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533400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6" descr="55B125E2B3F4475E9391E46684A4965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533400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6" descr="55B125E2B3F4475E9391E46684A4965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533400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56970" y="3081295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56970" y="4114800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56970" y="4648200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/>
      <p:bldP spid="92165" grpId="0"/>
      <p:bldP spid="2" grpId="2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59"/>
            <a:ext cx="9144000" cy="68238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9100" y="990600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MỤC TIÊU BÀI HỌC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3622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AutoNum type="arabicPeriod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chia;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chia;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335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nền powerPoint 3 | Mầm non Gia Th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0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643062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1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426"/>
            <a:ext cx="9144000" cy="5143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8288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AmerType Md BT" panose="02090504030505020304" pitchFamily="18" charset="0"/>
              </a:rPr>
              <a:t>KHỞI ĐỘNG</a:t>
            </a:r>
            <a:endParaRPr lang="en-US" sz="6000" dirty="0">
              <a:solidFill>
                <a:srgbClr val="FF0000"/>
              </a:solidFill>
              <a:latin typeface="AmerType Md BT" panose="0209050403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1621" cy="6858000"/>
          </a:xfrm>
          <a:prstGeom prst="rect">
            <a:avLst/>
          </a:prstGeom>
        </p:spPr>
      </p:pic>
      <p:pic>
        <p:nvPicPr>
          <p:cNvPr id="8" name="Picture 7" descr="1057cb83fceb38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33463" t="24013" r="8657" b="13382"/>
          <a:stretch>
            <a:fillRect/>
          </a:stretch>
        </p:blipFill>
        <p:spPr>
          <a:xfrm>
            <a:off x="5292080" y="4941168"/>
            <a:ext cx="1065175" cy="1152128"/>
          </a:xfrm>
          <a:prstGeom prst="rect">
            <a:avLst/>
          </a:prstGeom>
        </p:spPr>
      </p:pic>
      <p:pic>
        <p:nvPicPr>
          <p:cNvPr id="7" name="Picture 6" descr="e8f6914ec5734a4e815616f2199e34c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36589"/>
            <a:ext cx="1403648" cy="3021411"/>
          </a:xfrm>
          <a:prstGeom prst="rect">
            <a:avLst/>
          </a:prstGeom>
        </p:spPr>
      </p:pic>
      <p:pic>
        <p:nvPicPr>
          <p:cNvPr id="10" name="Picture 9" descr="1057cb8441128a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107" t="12201" r="13382" b="19288"/>
          <a:stretch>
            <a:fillRect/>
          </a:stretch>
        </p:blipFill>
        <p:spPr>
          <a:xfrm>
            <a:off x="7991872" y="3212976"/>
            <a:ext cx="1152128" cy="1152128"/>
          </a:xfrm>
          <a:prstGeom prst="rect">
            <a:avLst/>
          </a:prstGeom>
        </p:spPr>
      </p:pic>
      <p:pic>
        <p:nvPicPr>
          <p:cNvPr id="11" name="Picture 10" descr="1057cb8441128a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</a:blip>
          <a:srcRect l="18107" t="12201" r="13382" b="19288"/>
          <a:stretch>
            <a:fillRect/>
          </a:stretch>
        </p:blipFill>
        <p:spPr>
          <a:xfrm>
            <a:off x="2555776" y="4725144"/>
            <a:ext cx="1152128" cy="1152128"/>
          </a:xfrm>
          <a:prstGeom prst="rect">
            <a:avLst/>
          </a:prstGeom>
        </p:spPr>
      </p:pic>
      <p:pic>
        <p:nvPicPr>
          <p:cNvPr id="12" name="Picture 11" descr="f96818833432286db1b533febff8bf1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691680" y="3501008"/>
            <a:ext cx="772365" cy="114873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5536" y="1412776"/>
            <a:ext cx="820891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TRỐN TÌM CÙNG BẠCH TUYẾT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61b6a48b243a6cab48ad9f43525cf75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732240" y="3573016"/>
            <a:ext cx="1070844" cy="1451992"/>
          </a:xfrm>
          <a:prstGeom prst="rect">
            <a:avLst/>
          </a:prstGeom>
        </p:spPr>
      </p:pic>
      <p:pic>
        <p:nvPicPr>
          <p:cNvPr id="23" name="Picture 22" descr="f422fabba947f8ceccf3da42cb3b0d5c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211960" y="3068960"/>
            <a:ext cx="84601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51621" cy="6858000"/>
          </a:xfrm>
          <a:prstGeom prst="rect">
            <a:avLst/>
          </a:prstGeom>
        </p:spPr>
      </p:pic>
      <p:pic>
        <p:nvPicPr>
          <p:cNvPr id="8" name="Picture 7" descr="1057cb83fceb38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33463" t="24013" r="8657" b="13382"/>
          <a:stretch>
            <a:fillRect/>
          </a:stretch>
        </p:blipFill>
        <p:spPr>
          <a:xfrm>
            <a:off x="7308304" y="3861048"/>
            <a:ext cx="732308" cy="792088"/>
          </a:xfrm>
          <a:prstGeom prst="rect">
            <a:avLst/>
          </a:prstGeom>
        </p:spPr>
      </p:pic>
      <p:pic>
        <p:nvPicPr>
          <p:cNvPr id="7" name="Picture 6" descr="e8f6914ec5734a4e815616f2199e34c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36589"/>
            <a:ext cx="1403648" cy="3021411"/>
          </a:xfrm>
          <a:prstGeom prst="rect">
            <a:avLst/>
          </a:prstGeom>
        </p:spPr>
      </p:pic>
      <p:pic>
        <p:nvPicPr>
          <p:cNvPr id="10" name="Picture 9" descr="1057cb8441128a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107" t="12201" r="13382" b="19288"/>
          <a:stretch>
            <a:fillRect/>
          </a:stretch>
        </p:blipFill>
        <p:spPr>
          <a:xfrm>
            <a:off x="5076056" y="4005064"/>
            <a:ext cx="720080" cy="720080"/>
          </a:xfrm>
          <a:prstGeom prst="rect">
            <a:avLst/>
          </a:prstGeom>
        </p:spPr>
      </p:pic>
      <p:pic>
        <p:nvPicPr>
          <p:cNvPr id="11" name="Picture 10" descr="1057cb8441128a8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</a:blip>
          <a:srcRect l="18107" t="12201" r="13382" b="19288"/>
          <a:stretch>
            <a:fillRect/>
          </a:stretch>
        </p:blipFill>
        <p:spPr>
          <a:xfrm>
            <a:off x="3203848" y="3789040"/>
            <a:ext cx="864096" cy="864096"/>
          </a:xfrm>
          <a:prstGeom prst="rect">
            <a:avLst/>
          </a:prstGeom>
        </p:spPr>
      </p:pic>
      <p:pic>
        <p:nvPicPr>
          <p:cNvPr id="12" name="Picture 11" descr="f96818833432286db1b533febff8bf1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907704" y="3429000"/>
            <a:ext cx="772365" cy="1148730"/>
          </a:xfrm>
          <a:prstGeom prst="rect">
            <a:avLst/>
          </a:prstGeom>
        </p:spPr>
      </p:pic>
      <p:pic>
        <p:nvPicPr>
          <p:cNvPr id="15" name="Picture 14" descr="pngtree-stop-sign-pointing-card-house-number-wooden-sign-png-image_45218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8657" t="26375" r="2751" b="32282"/>
          <a:stretch>
            <a:fillRect/>
          </a:stretch>
        </p:blipFill>
        <p:spPr>
          <a:xfrm>
            <a:off x="755576" y="0"/>
            <a:ext cx="7776864" cy="33843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35696" y="1412776"/>
            <a:ext cx="597666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63367" y="5393829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91880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364088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236296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dun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-304800" y="364502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9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51621" cy="6858000"/>
          </a:xfrm>
          <a:prstGeom prst="rect">
            <a:avLst/>
          </a:prstGeom>
        </p:spPr>
      </p:pic>
      <p:pic>
        <p:nvPicPr>
          <p:cNvPr id="8" name="Picture 7" descr="1057cb83fceb38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33463" t="24013" r="8657" b="13382"/>
          <a:stretch>
            <a:fillRect/>
          </a:stretch>
        </p:blipFill>
        <p:spPr>
          <a:xfrm>
            <a:off x="7308304" y="3861048"/>
            <a:ext cx="732308" cy="792088"/>
          </a:xfrm>
          <a:prstGeom prst="rect">
            <a:avLst/>
          </a:prstGeom>
        </p:spPr>
      </p:pic>
      <p:pic>
        <p:nvPicPr>
          <p:cNvPr id="7" name="Picture 6" descr="e8f6914ec5734a4e815616f2199e34c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36589"/>
            <a:ext cx="1403648" cy="3021411"/>
          </a:xfrm>
          <a:prstGeom prst="rect">
            <a:avLst/>
          </a:prstGeom>
        </p:spPr>
      </p:pic>
      <p:pic>
        <p:nvPicPr>
          <p:cNvPr id="10" name="Picture 9" descr="1057cb8441128a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107" t="12201" r="13382" b="19288"/>
          <a:stretch>
            <a:fillRect/>
          </a:stretch>
        </p:blipFill>
        <p:spPr>
          <a:xfrm>
            <a:off x="1979712" y="3717032"/>
            <a:ext cx="720080" cy="720080"/>
          </a:xfrm>
          <a:prstGeom prst="rect">
            <a:avLst/>
          </a:prstGeom>
        </p:spPr>
      </p:pic>
      <p:pic>
        <p:nvPicPr>
          <p:cNvPr id="11" name="Picture 10" descr="1057cb8441128a8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</a:blip>
          <a:srcRect l="18107" t="12201" r="13382" b="19288"/>
          <a:stretch>
            <a:fillRect/>
          </a:stretch>
        </p:blipFill>
        <p:spPr>
          <a:xfrm>
            <a:off x="3203848" y="3789040"/>
            <a:ext cx="864096" cy="864096"/>
          </a:xfrm>
          <a:prstGeom prst="rect">
            <a:avLst/>
          </a:prstGeom>
        </p:spPr>
      </p:pic>
      <p:pic>
        <p:nvPicPr>
          <p:cNvPr id="12" name="Picture 11" descr="f96818833432286db1b533febff8bf1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04048" y="3717032"/>
            <a:ext cx="772365" cy="1148730"/>
          </a:xfrm>
          <a:prstGeom prst="rect">
            <a:avLst/>
          </a:prstGeom>
        </p:spPr>
      </p:pic>
      <p:pic>
        <p:nvPicPr>
          <p:cNvPr id="15" name="Picture 14" descr="pngtree-stop-sign-pointing-card-house-number-wooden-sign-png-image_45218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8657" t="26375" r="2751" b="32282"/>
          <a:stretch>
            <a:fillRect/>
          </a:stretch>
        </p:blipFill>
        <p:spPr>
          <a:xfrm>
            <a:off x="755576" y="0"/>
            <a:ext cx="7776864" cy="33843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35696" y="1412776"/>
            <a:ext cx="597666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75656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91880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364088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236296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dun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-304800" y="364502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5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0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51621" cy="6858000"/>
          </a:xfrm>
          <a:prstGeom prst="rect">
            <a:avLst/>
          </a:prstGeom>
        </p:spPr>
      </p:pic>
      <p:pic>
        <p:nvPicPr>
          <p:cNvPr id="8" name="Picture 7" descr="1057cb83fceb38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33463" t="24013" r="8657" b="13382"/>
          <a:stretch>
            <a:fillRect/>
          </a:stretch>
        </p:blipFill>
        <p:spPr>
          <a:xfrm>
            <a:off x="7308304" y="3861048"/>
            <a:ext cx="732308" cy="792088"/>
          </a:xfrm>
          <a:prstGeom prst="rect">
            <a:avLst/>
          </a:prstGeom>
        </p:spPr>
      </p:pic>
      <p:pic>
        <p:nvPicPr>
          <p:cNvPr id="7" name="Picture 6" descr="e8f6914ec5734a4e815616f2199e34c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36589"/>
            <a:ext cx="1403648" cy="3021411"/>
          </a:xfrm>
          <a:prstGeom prst="rect">
            <a:avLst/>
          </a:prstGeom>
        </p:spPr>
      </p:pic>
      <p:pic>
        <p:nvPicPr>
          <p:cNvPr id="10" name="Picture 9" descr="1057cb8441128a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107" t="12201" r="13382" b="19288"/>
          <a:stretch>
            <a:fillRect/>
          </a:stretch>
        </p:blipFill>
        <p:spPr>
          <a:xfrm>
            <a:off x="5076056" y="4005064"/>
            <a:ext cx="720080" cy="720080"/>
          </a:xfrm>
          <a:prstGeom prst="rect">
            <a:avLst/>
          </a:prstGeom>
        </p:spPr>
      </p:pic>
      <p:pic>
        <p:nvPicPr>
          <p:cNvPr id="11" name="Picture 10" descr="1057cb8441128a8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</a:blip>
          <a:srcRect l="18107" t="12201" r="13382" b="19288"/>
          <a:stretch>
            <a:fillRect/>
          </a:stretch>
        </p:blipFill>
        <p:spPr>
          <a:xfrm>
            <a:off x="1763688" y="3789040"/>
            <a:ext cx="864096" cy="864096"/>
          </a:xfrm>
          <a:prstGeom prst="rect">
            <a:avLst/>
          </a:prstGeom>
        </p:spPr>
      </p:pic>
      <p:pic>
        <p:nvPicPr>
          <p:cNvPr id="12" name="Picture 11" descr="f96818833432286db1b533febff8bf1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987824" y="3645024"/>
            <a:ext cx="772365" cy="1148730"/>
          </a:xfrm>
          <a:prstGeom prst="rect">
            <a:avLst/>
          </a:prstGeom>
        </p:spPr>
      </p:pic>
      <p:pic>
        <p:nvPicPr>
          <p:cNvPr id="15" name="Picture 14" descr="pngtree-stop-sign-pointing-card-house-number-wooden-sign-png-image_45218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8657" t="26375" r="2751" b="32282"/>
          <a:stretch>
            <a:fillRect/>
          </a:stretch>
        </p:blipFill>
        <p:spPr>
          <a:xfrm>
            <a:off x="755576" y="0"/>
            <a:ext cx="7776864" cy="33843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35696" y="1412776"/>
            <a:ext cx="597666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47664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91880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364088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236296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dun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-304800" y="364502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6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0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51621" cy="6858000"/>
          </a:xfrm>
          <a:prstGeom prst="rect">
            <a:avLst/>
          </a:prstGeom>
        </p:spPr>
      </p:pic>
      <p:pic>
        <p:nvPicPr>
          <p:cNvPr id="8" name="Picture 7" descr="1057cb83fceb38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33463" t="24013" r="8657" b="13382"/>
          <a:stretch>
            <a:fillRect/>
          </a:stretch>
        </p:blipFill>
        <p:spPr>
          <a:xfrm>
            <a:off x="1907704" y="3789040"/>
            <a:ext cx="732308" cy="792088"/>
          </a:xfrm>
          <a:prstGeom prst="rect">
            <a:avLst/>
          </a:prstGeom>
        </p:spPr>
      </p:pic>
      <p:pic>
        <p:nvPicPr>
          <p:cNvPr id="7" name="Picture 6" descr="e8f6914ec5734a4e815616f2199e34c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36589"/>
            <a:ext cx="1403648" cy="3021411"/>
          </a:xfrm>
          <a:prstGeom prst="rect">
            <a:avLst/>
          </a:prstGeom>
        </p:spPr>
      </p:pic>
      <p:pic>
        <p:nvPicPr>
          <p:cNvPr id="10" name="Picture 9" descr="1057cb8441128a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107" t="12201" r="13382" b="19288"/>
          <a:stretch>
            <a:fillRect/>
          </a:stretch>
        </p:blipFill>
        <p:spPr>
          <a:xfrm>
            <a:off x="5076056" y="4005064"/>
            <a:ext cx="720080" cy="720080"/>
          </a:xfrm>
          <a:prstGeom prst="rect">
            <a:avLst/>
          </a:prstGeom>
        </p:spPr>
      </p:pic>
      <p:pic>
        <p:nvPicPr>
          <p:cNvPr id="11" name="Picture 10" descr="1057cb8441128a8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</a:blip>
          <a:srcRect l="18107" t="12201" r="13382" b="19288"/>
          <a:stretch>
            <a:fillRect/>
          </a:stretch>
        </p:blipFill>
        <p:spPr>
          <a:xfrm>
            <a:off x="3203848" y="3789040"/>
            <a:ext cx="864096" cy="864096"/>
          </a:xfrm>
          <a:prstGeom prst="rect">
            <a:avLst/>
          </a:prstGeom>
        </p:spPr>
      </p:pic>
      <p:pic>
        <p:nvPicPr>
          <p:cNvPr id="12" name="Picture 11" descr="f96818833432286db1b533febff8bf1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64288" y="3645024"/>
            <a:ext cx="772365" cy="1148730"/>
          </a:xfrm>
          <a:prstGeom prst="rect">
            <a:avLst/>
          </a:prstGeom>
        </p:spPr>
      </p:pic>
      <p:pic>
        <p:nvPicPr>
          <p:cNvPr id="15" name="Picture 14" descr="pngtree-stop-sign-pointing-card-house-number-wooden-sign-png-image_45218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8657" t="26375" r="2751" b="32282"/>
          <a:stretch>
            <a:fillRect/>
          </a:stretch>
        </p:blipFill>
        <p:spPr>
          <a:xfrm>
            <a:off x="755576" y="0"/>
            <a:ext cx="7776864" cy="33843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35696" y="1412776"/>
            <a:ext cx="597666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19672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91880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364088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236296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dun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-304800" y="364502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1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0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download Stars Frame Backgrounds For PowerPoint Animated PPT Templates  [1607x1207] for your Desktop, Mobile &amp;amp; Tablet | Explore 46+ PPT Wallpaper  for Children | Wallpaper for Kids, Children Wallpapers for Desktop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1798258"/>
            <a:ext cx="597666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4819" y="2438400"/>
            <a:ext cx="597666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SỐ CHIA – LUYỆN TẬP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10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1217</TotalTime>
  <Words>738</Words>
  <Application>Microsoft Office PowerPoint</Application>
  <PresentationFormat>On-screen Show (4:3)</PresentationFormat>
  <Paragraphs>135</Paragraphs>
  <Slides>22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宋体</vt:lpstr>
      <vt:lpstr>.VnCourier New</vt:lpstr>
      <vt:lpstr>AmerType Md BT</vt:lpstr>
      <vt:lpstr>Arial</vt:lpstr>
      <vt:lpstr>Calibri</vt:lpstr>
      <vt:lpstr>Cambria Math</vt:lpstr>
      <vt:lpstr>HP001 4 hàng</vt:lpstr>
      <vt:lpstr>Humanst521 XBd BT</vt:lpstr>
      <vt:lpstr>Times New Roman</vt:lpstr>
      <vt:lpstr>VNI-Times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30   :  x  =  5</vt:lpstr>
      <vt:lpstr>Bài 1: Tính nhẩm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củng cố: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273</cp:revision>
  <cp:lastPrinted>1601-01-01T00:00:00Z</cp:lastPrinted>
  <dcterms:created xsi:type="dcterms:W3CDTF">1601-01-01T00:00:00Z</dcterms:created>
  <dcterms:modified xsi:type="dcterms:W3CDTF">2021-10-28T09:20:09Z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