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notesMasterIdLst>
    <p:notesMasterId r:id="rId20"/>
  </p:notesMasterIdLst>
  <p:sldIdLst>
    <p:sldId id="256" r:id="rId4"/>
    <p:sldId id="258" r:id="rId5"/>
    <p:sldId id="290" r:id="rId6"/>
    <p:sldId id="283" r:id="rId7"/>
    <p:sldId id="289" r:id="rId8"/>
    <p:sldId id="260" r:id="rId9"/>
    <p:sldId id="281" r:id="rId10"/>
    <p:sldId id="284" r:id="rId11"/>
    <p:sldId id="262" r:id="rId12"/>
    <p:sldId id="263" r:id="rId13"/>
    <p:sldId id="278" r:id="rId14"/>
    <p:sldId id="266" r:id="rId15"/>
    <p:sldId id="268" r:id="rId16"/>
    <p:sldId id="286" r:id="rId17"/>
    <p:sldId id="288" r:id="rId18"/>
    <p:sldId id="27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60093"/>
    <a:srgbClr val="CC0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5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ABB28-8599-4E9D-BB23-98EB46E47CE3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C406B-3FBC-49AE-897D-BAF01DE3F0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237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052D04D-4838-4DB0-ABC1-5D9C4374EA78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174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8839200" y="274647"/>
            <a:ext cx="27432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609600" y="274647"/>
            <a:ext cx="80264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B7C9E-068A-4A48-AE41-168C515D1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B2D35-8672-4A20-BBB0-4BD924C52820}" type="datetimeFigureOut">
              <a:rPr lang="en-US"/>
              <a:pPr>
                <a:defRPr/>
              </a:pPr>
              <a:t>3/13/2022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2D53F-A2D4-4BDD-92E8-C4E9AF6CD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98169-116C-4DEE-9E00-BD6C73FFE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82443-267E-485E-B547-689F2B6B42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76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47982-7A01-448A-BD9B-4417F0857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697EB-88DD-49EE-AC51-309626C03A4C}" type="datetimeFigureOut">
              <a:rPr lang="en-US"/>
              <a:pPr>
                <a:defRPr/>
              </a:pPr>
              <a:t>3/13/2022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7F324-FDEC-4715-AE72-03A1B3F0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578CB-2B8D-4709-8E22-81C35B45E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B4C78-4DC5-419F-A0CB-F36E7AC15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21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4E5B37-3C1D-4428-A9FF-F150B4A32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166D8-CA2E-40F3-9022-39AD23F050CD}" type="datetimeFigureOut">
              <a:rPr lang="en-US"/>
              <a:pPr>
                <a:defRPr/>
              </a:pPr>
              <a:t>3/13/2022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F7B6D-AAA9-4698-88AC-91D5F4E96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633E6-0196-4F0C-9994-1FC737668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06FD3-E1C3-4BA5-9B41-03FFDCE11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45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22DDEB5-394F-4806-BE9B-7762F5A04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AEA63-389A-42F8-9547-B8053D118D61}" type="datetimeFigureOut">
              <a:rPr lang="en-US"/>
              <a:pPr>
                <a:defRPr/>
              </a:pPr>
              <a:t>3/13/2022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59C7F9F-9FA0-4DA3-9E60-B307E02B7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CC2545E-9326-4250-AE1C-A093996D3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96F39-C487-41D7-B80C-14BF4D88C3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369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A1585E1-275F-4687-8F6E-7342132CD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9DA5E-5633-4A69-9DA8-4BDCF75A6C4B}" type="datetimeFigureOut">
              <a:rPr lang="en-US"/>
              <a:pPr>
                <a:defRPr/>
              </a:pPr>
              <a:t>3/13/2022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FFA4230-805C-4A13-8C30-7FC8B103E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3A2027A-67DA-4BF0-9926-FEA9F733D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2C147-2906-4FCF-B87D-773A884CBD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613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1420D7C-02B1-41E2-93E8-78555DE60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620FA-3F9C-4043-99D2-E3B298FCB6F5}" type="datetimeFigureOut">
              <a:rPr lang="en-US"/>
              <a:pPr>
                <a:defRPr/>
              </a:pPr>
              <a:t>3/13/2022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1FD90C2-E715-46ED-B7F0-4F9E44AC3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8660D75-7E09-44C4-819F-04923F97A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2409D-2411-45C9-B0D1-1E994DEF09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8125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6075FBD-A264-49CA-8FB7-D9E8E8B7F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C54EE-B863-4565-AA51-9126F4B26D4A}" type="datetimeFigureOut">
              <a:rPr lang="en-US"/>
              <a:pPr>
                <a:defRPr/>
              </a:pPr>
              <a:t>3/13/2022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B9C6A5A-A1D6-4F54-9E4A-8C593E390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45794B4-1EAF-4A0D-9CC8-523661D23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9A3D6-953F-4813-A314-AE0BE8C5A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9582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A0B068C-F5A8-4B82-B978-BA770B029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466D8-AE82-484E-A734-F25025E767C7}" type="datetimeFigureOut">
              <a:rPr lang="en-US"/>
              <a:pPr>
                <a:defRPr/>
              </a:pPr>
              <a:t>3/13/2022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741B55B-DE3A-492E-8505-70956EBA2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C6B182F-D60C-43BE-8532-BA9C6074F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E65BC-5BCE-46A3-98DA-D89511DD9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37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AEFE710-79B5-41AF-8192-11D6059C1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82161-FB43-4AA2-B391-CCC7A6E18C56}" type="datetimeFigureOut">
              <a:rPr lang="en-US"/>
              <a:pPr>
                <a:defRPr/>
              </a:pPr>
              <a:t>3/13/2022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A6C2B82-F3D0-4613-B069-F4F1ECAD7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F0CC106-121A-41EB-9919-1360287A1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588DE-BBC5-4EAD-96AE-89E9AC30A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83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78B6E9-49BA-411F-8D47-EA20C68ED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7B320-FF09-4AC7-AAB1-E2DDD8CAE50E}" type="datetimeFigureOut">
              <a:rPr lang="en-US"/>
              <a:pPr>
                <a:defRPr/>
              </a:pPr>
              <a:t>3/13/2022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9CB2D-3ED1-4E00-8A8D-89DD57ABA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445C4-CB2F-4D09-AC87-AD0D3AF6F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8AE2C-14DA-45F1-B01D-14ECEB707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6798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7CF78D-385C-487B-9B50-FD9897B0F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8E563-4DF5-436A-BE10-EC05CBB950E1}" type="datetimeFigureOut">
              <a:rPr lang="en-US"/>
              <a:pPr>
                <a:defRPr/>
              </a:pPr>
              <a:t>3/13/2022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86CAF-999A-44E0-9D34-CDD302D0E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4F3C19-95D1-4529-99BB-3B2211A03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2A328-1311-4331-AAB1-A5256EC04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0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2D446-C124-432B-BCC9-E4F12EB90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F2A35-1539-462B-BDFC-0204464AA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4A1E84-95EA-4EFE-A9F8-21BB5A65E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EA83E-1E1D-4319-A518-21C9E33F5D31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6533775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666DEB-8F56-4251-BB29-4CB7D7ED5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06EEE-C5C3-4EDE-90FC-82D4A1A4D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6D205-24A0-4883-B343-6D897BA33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57208-11B3-485F-97BF-23217D79AE91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6159304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3CF130-9310-483A-9219-A3BD0C5AB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A43E57-B72B-4DC6-B3A7-C395E8C4F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77C34F-5FDC-4AFF-B2A8-EB834D99E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1D0BA-F7B7-4426-BF68-F0B56404310E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1936552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BF4733F-8F89-4919-9CA5-8D3BFE950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118D5DD-9E28-4223-9601-34FACC860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5EB79C9-A8B0-46EA-95D7-705B2167B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B30C7-E21D-49EC-A196-4A15E66B2D82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2411351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27201DB-5C4A-4315-8542-6087C6A93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2712D80-549C-4865-97BD-56349E42A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9BB3F10-08A3-49A0-952C-9FAF48997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5A5DF-0E41-44D3-9B14-B7F33480F6C5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0598299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7204A97-8537-4909-9B9F-2BC3827F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BBB1D15-DFD3-4056-9729-EDF217A74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E205B04-6938-4E9A-9127-0EF66DC93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52282-F871-4741-8824-BEE52A4FDDBB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6939824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8636987-94DE-4DB0-A215-C6321E21F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B70DFF9-21B7-4CC9-8BB4-071113547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3AD6CCD-6C29-443F-98D0-BBCAE5808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E49A6-DD64-4F40-A7FF-807526716D1C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654196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C915014-1E54-43A3-98BD-68BE2AA3C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18F3C10-B3E2-40D4-872F-A70B243DB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8B8725C-ACDF-48D4-AF0F-E33D6F1CA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19C41-BBB4-4431-B11F-06F5BB4C668B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4121095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B4BC105-7848-46D8-97CD-6B5B74FCA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C44088E-86F8-45E1-A372-FA8C8D929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42D1F18-F4A7-4AAA-AE3B-1394223BE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0BF21-7E3A-4EE6-A3E9-CF9FE98B3B53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5830059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21458-95DD-4473-B0D7-063DFD66C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97B0DC-CBDA-456A-BA0F-914E38515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353BC-4EB8-45FD-8D47-D14CD6AE0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E03B3-7526-4660-A60E-66639B1E8B8A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9801441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97BA78-0F26-4337-9636-36B84C279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B8263A-DECA-463F-8794-FD9DF0A81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CC197A-B301-48C6-94E6-B107A652C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FB925-6CD1-499D-8184-19FAC67ADDF8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713509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4766733" y="273059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5BC27-CE29-4A30-A0AE-1E9A0E240232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8737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622B287F-F7F1-4F38-B428-7E9D8A5051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1204D9AD-F3D7-47C0-85F5-DAC1A78E3A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B30988-EDF6-4C9B-A012-87950326F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B67D071-7762-46B9-906A-702CBB74B65B}" type="datetimeFigureOut">
              <a:rPr lang="en-US"/>
              <a:pPr>
                <a:defRPr/>
              </a:pPr>
              <a:t>3/13/2022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A9A62-7A77-4169-818A-D8639CBBC5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A887F-41D3-4976-A429-9E4684C1C8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AB836F9-A1F1-441A-8D34-AB21544621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61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685800" rtl="0" fontAlgn="base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6858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2pPr>
      <a:lvl3pPr algn="ctr" defTabSz="6858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3pPr>
      <a:lvl4pPr algn="ctr" defTabSz="6858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4pPr>
      <a:lvl5pPr algn="ctr" defTabSz="6858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257175" indent="-257175" algn="l" defTabSz="6858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1CC731E-3703-46EB-80B1-5419C7B02A4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0D0DCF9-DC07-4171-A6FE-108FF3CEF5B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text styles</a:t>
            </a:r>
          </a:p>
          <a:p>
            <a:pPr lvl="1"/>
            <a:r>
              <a:rPr lang="en-US" altLang="vi-VN"/>
              <a:t>Second level</a:t>
            </a:r>
          </a:p>
          <a:p>
            <a:pPr lvl="2"/>
            <a:r>
              <a:rPr lang="en-US" altLang="vi-VN"/>
              <a:t>Third level</a:t>
            </a:r>
          </a:p>
          <a:p>
            <a:pPr lvl="3"/>
            <a:r>
              <a:rPr lang="en-US" altLang="vi-VN"/>
              <a:t>Fourth level</a:t>
            </a:r>
          </a:p>
          <a:p>
            <a:pPr lvl="4"/>
            <a:r>
              <a:rPr lang="en-US" altLang="vi-VN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907F7-5335-4A61-85C0-EA09B9F9DF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55E77-001B-40A9-9EB9-7FA44B3EAB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EBCC7-D8DE-489B-AC5C-2DF3A662E9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592576D-1D27-413C-BC35-ED64A5ADE3C5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41033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2" descr="Tổng hợp 18 hình nền powerpoint siêu đáng yêu, siêu dễ thương">
            <a:extLst>
              <a:ext uri="{FF2B5EF4-FFF2-40B4-BE49-F238E27FC236}">
                <a16:creationId xmlns:a16="http://schemas.microsoft.com/office/drawing/2014/main" id="{EA8849D6-0DDD-4B8A-A53C-FB10EEE06E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16B39B3-10F6-4292-8A87-E8969544866A}"/>
              </a:ext>
            </a:extLst>
          </p:cNvPr>
          <p:cNvSpPr/>
          <p:nvPr/>
        </p:nvSpPr>
        <p:spPr>
          <a:xfrm>
            <a:off x="2209801" y="914400"/>
            <a:ext cx="4586289" cy="4154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685800">
              <a:defRPr/>
            </a:pPr>
            <a:r>
              <a:rPr lang="en-US" sz="2100" b="1" cap="all" dirty="0">
                <a:ln w="9000" cmpd="sng">
                  <a:solidFill>
                    <a:srgbClr val="FFC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FFC000">
                        <a:shade val="20000"/>
                        <a:satMod val="245000"/>
                      </a:srgbClr>
                    </a:gs>
                    <a:gs pos="43000">
                      <a:srgbClr val="FFC000">
                        <a:satMod val="255000"/>
                      </a:srgbClr>
                    </a:gs>
                    <a:gs pos="48000">
                      <a:srgbClr val="FFC000">
                        <a:shade val="85000"/>
                        <a:satMod val="255000"/>
                      </a:srgbClr>
                    </a:gs>
                    <a:gs pos="100000">
                      <a:srgbClr val="FFC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cs typeface="Times New Roman" pitchFamily="18" charset="0"/>
              </a:rPr>
              <a:t>TRƯỜNG TIỂU HỌC VIỆT HƯNG</a:t>
            </a:r>
          </a:p>
        </p:txBody>
      </p:sp>
      <p:sp>
        <p:nvSpPr>
          <p:cNvPr id="7" name="WordArt 60">
            <a:extLst>
              <a:ext uri="{FF2B5EF4-FFF2-40B4-BE49-F238E27FC236}">
                <a16:creationId xmlns:a16="http://schemas.microsoft.com/office/drawing/2014/main" id="{D89603E4-97A4-4C8C-8CB2-FC816B5FE61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181352" y="1771650"/>
            <a:ext cx="6000749" cy="1543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278"/>
              </a:avLst>
            </a:prstTxWarp>
          </a:bodyPr>
          <a:lstStyle/>
          <a:p>
            <a:pPr algn="ctr" defTabSz="685800">
              <a:defRPr/>
            </a:pPr>
            <a:r>
              <a:rPr lang="en-US" sz="60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prstClr val="black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  <a:cs typeface="Times New Roman" pitchFamily="18" charset="0"/>
              </a:rPr>
              <a:t>Chào</a:t>
            </a:r>
            <a:r>
              <a:rPr lang="en-US" sz="60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prstClr val="black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  <a:cs typeface="Times New Roman" pitchFamily="18" charset="0"/>
              </a:rPr>
              <a:t> </a:t>
            </a:r>
            <a:r>
              <a:rPr lang="en-US" sz="60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prstClr val="black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  <a:cs typeface="Times New Roman" pitchFamily="18" charset="0"/>
              </a:rPr>
              <a:t>mừng</a:t>
            </a:r>
            <a:r>
              <a:rPr lang="en-US" sz="60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prstClr val="black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  <a:cs typeface="Times New Roman" pitchFamily="18" charset="0"/>
              </a:rPr>
              <a:t> </a:t>
            </a:r>
            <a:r>
              <a:rPr lang="en-US" sz="60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prstClr val="black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  <a:cs typeface="Times New Roman" pitchFamily="18" charset="0"/>
              </a:rPr>
              <a:t>các</a:t>
            </a:r>
            <a:r>
              <a:rPr lang="en-US" sz="60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prstClr val="black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  <a:cs typeface="Times New Roman" pitchFamily="18" charset="0"/>
              </a:rPr>
              <a:t> con </a:t>
            </a:r>
            <a:r>
              <a:rPr lang="en-US" sz="60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prstClr val="black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  <a:cs typeface="Times New Roman" pitchFamily="18" charset="0"/>
              </a:rPr>
              <a:t>học</a:t>
            </a:r>
            <a:r>
              <a:rPr lang="en-US" sz="60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prstClr val="black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  <a:cs typeface="Times New Roman" pitchFamily="18" charset="0"/>
              </a:rPr>
              <a:t> </a:t>
            </a:r>
            <a:r>
              <a:rPr lang="en-US" sz="60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prstClr val="black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  <a:cs typeface="Times New Roman" pitchFamily="18" charset="0"/>
              </a:rPr>
              <a:t>sinh</a:t>
            </a:r>
            <a:r>
              <a:rPr lang="en-US" sz="60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prstClr val="black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  <a:cs typeface="Times New Roman" pitchFamily="18" charset="0"/>
              </a:rPr>
              <a:t> </a:t>
            </a:r>
            <a:r>
              <a:rPr lang="en-US" sz="60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prstClr val="black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  <a:cs typeface="Times New Roman" pitchFamily="18" charset="0"/>
              </a:rPr>
              <a:t>đến</a:t>
            </a:r>
            <a:r>
              <a:rPr lang="en-US" sz="60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prstClr val="black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  <a:cs typeface="Times New Roman" pitchFamily="18" charset="0"/>
              </a:rPr>
              <a:t> </a:t>
            </a:r>
            <a:r>
              <a:rPr lang="en-US" sz="60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prstClr val="black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  <a:cs typeface="Times New Roman" pitchFamily="18" charset="0"/>
              </a:rPr>
              <a:t>với</a:t>
            </a:r>
            <a:r>
              <a:rPr lang="en-US" sz="60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prstClr val="black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  <a:cs typeface="Times New Roman" pitchFamily="18" charset="0"/>
              </a:rPr>
              <a:t> </a:t>
            </a:r>
            <a:r>
              <a:rPr lang="en-US" sz="60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prstClr val="black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  <a:cs typeface="Times New Roman" pitchFamily="18" charset="0"/>
              </a:rPr>
              <a:t>tiết</a:t>
            </a:r>
            <a:r>
              <a:rPr lang="en-US" sz="60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prstClr val="black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  <a:cs typeface="Times New Roman" pitchFamily="18" charset="0"/>
              </a:rPr>
              <a:t> </a:t>
            </a:r>
            <a:r>
              <a:rPr lang="en-US" sz="60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prstClr val="black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  <a:cs typeface="Times New Roman" pitchFamily="18" charset="0"/>
              </a:rPr>
              <a:t>học</a:t>
            </a:r>
            <a:endParaRPr lang="en-US" sz="60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prstClr val="black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Calibri"/>
              <a:cs typeface="Times New Roman" pitchFamily="18" charset="0"/>
            </a:endParaRPr>
          </a:p>
          <a:p>
            <a:pPr algn="ctr" defTabSz="685800">
              <a:defRPr/>
            </a:pPr>
            <a:r>
              <a:rPr lang="en-US" sz="8625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prstClr val="black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  <a:cs typeface="Times New Roman" pitchFamily="18" charset="0"/>
              </a:rPr>
              <a:t>TOÁN  5</a:t>
            </a:r>
          </a:p>
        </p:txBody>
      </p:sp>
      <p:sp>
        <p:nvSpPr>
          <p:cNvPr id="4103" name="TextBox 3">
            <a:extLst>
              <a:ext uri="{FF2B5EF4-FFF2-40B4-BE49-F238E27FC236}">
                <a16:creationId xmlns:a16="http://schemas.microsoft.com/office/drawing/2014/main" id="{B001EBE2-D355-4C2A-8EAE-2D20B90112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9825" y="3657601"/>
            <a:ext cx="4597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chuẩn bị đầy đủ sách vở, đồ dùng học tập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để bắt đầu tiết học nhé!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1954" y="277799"/>
            <a:ext cx="10515600" cy="3321141"/>
          </a:xfrm>
        </p:spPr>
        <p:txBody>
          <a:bodyPr>
            <a:normAutofit fontScale="92500" lnSpcReduction="10000"/>
          </a:bodyPr>
          <a:lstStyle/>
          <a:p>
            <a:pPr marL="3657600" lvl="8" indent="0">
              <a:buNone/>
            </a:pPr>
            <a:endParaRPr lang="en-US" sz="3600" b="1" u="sng">
              <a:solidFill>
                <a:schemeClr val="bg1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None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>
              <a:lnSpc>
                <a:spcPct val="100000"/>
              </a:lnSpc>
              <a:buNone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3.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Trung bình một người thợ làm xong một sản phẩm hết  1 giờ 8 phút. Lần thứ nhất người đó làm được 7 sản phẩm .Lần thứ hai người đó làm được 8 sản phẩm. Hỏi cả hai lần người đó phải làm trong bao nhiêu thời gian?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33305" y="3598940"/>
            <a:ext cx="761564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en-US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1 </a:t>
            </a:r>
            <a:r>
              <a:rPr lang="en-US" sz="2800" b="1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phẩm   : 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7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hai   :  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Cả </a:t>
            </a:r>
            <a:r>
              <a:rPr lang="en-US" sz="2800" b="1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lần      : …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970665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8" name="Text Box 16"/>
          <p:cNvSpPr txBox="1">
            <a:spLocks noChangeArrowheads="1"/>
          </p:cNvSpPr>
          <p:nvPr/>
        </p:nvSpPr>
        <p:spPr bwMode="auto">
          <a:xfrm>
            <a:off x="539751" y="1063625"/>
            <a:ext cx="189441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1400">
              <a:latin typeface=".VnTime" pitchFamily="34" charset="0"/>
            </a:endParaRPr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357718" y="230270"/>
            <a:ext cx="1322916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 dirty="0" err="1">
                <a:solidFill>
                  <a:srgbClr val="FF0000"/>
                </a:solidFill>
                <a:latin typeface=".VnTime" pitchFamily="34" charset="0"/>
              </a:rPr>
              <a:t>Bài</a:t>
            </a:r>
            <a:r>
              <a:rPr lang="en-US" sz="2600" b="1" dirty="0">
                <a:solidFill>
                  <a:srgbClr val="FF0000"/>
                </a:solidFill>
                <a:latin typeface=".VnTime" pitchFamily="34" charset="0"/>
              </a:rPr>
              <a:t> 3.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54260" y="225990"/>
            <a:ext cx="761564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en-US" sz="2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Tóm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1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 1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 7 </a:t>
            </a:r>
            <a:r>
              <a:rPr lang="en-US" sz="280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phẩm</a:t>
            </a:r>
          </a:p>
          <a:p>
            <a:r>
              <a:rPr lang="en-US" sz="28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Lần thứ hai:   8 sản phẩm</a:t>
            </a:r>
          </a:p>
          <a:p>
            <a:r>
              <a:rPr lang="en-US" sz="28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Cả hai lần  : …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6421905" y="2953324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7 = 7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56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8 = 9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56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+ 9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17 (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: 17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516" y="3099273"/>
            <a:ext cx="550756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  Số sản phẩm làm được trong cả hai   lần là:</a:t>
            </a:r>
          </a:p>
          <a:p>
            <a:pPr algn="ctr"/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+ 8 = 15 (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x 15 = 17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: 17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n-US" sz="2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54516" y="2617694"/>
            <a:ext cx="15261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01559" y="2691714"/>
            <a:ext cx="15261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5980017" y="2953324"/>
            <a:ext cx="0" cy="32861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3" grpId="0"/>
      <p:bldP spid="4" grpId="0"/>
      <p:bldP spid="5" grpId="0"/>
      <p:bldP spid="6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25065" y="440165"/>
            <a:ext cx="7691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; &lt;;  = 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6128321" y="1487292"/>
            <a:ext cx="56146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05322" y="1430290"/>
            <a:ext cx="1084217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4,5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.....        4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8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.....     2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  <a:p>
            <a:pPr algn="ctr"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5 .......     2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+ 2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45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800" b="1" dirty="0">
              <a:latin typeface="HP001 4 hàng" panose="020B06030503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6126" y="1185137"/>
            <a:ext cx="8360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800" b="1" dirty="0">
                <a:latin typeface="HP001 4 hàng" panose="020B0603050302020204" pitchFamily="34" charset="0"/>
              </a:rPr>
              <a:t> </a:t>
            </a:r>
            <a:r>
              <a:rPr lang="en-US" sz="4800" b="1" dirty="0">
                <a:solidFill>
                  <a:srgbClr val="FF0000"/>
                </a:solidFill>
              </a:rPr>
              <a:t>          </a:t>
            </a:r>
            <a:endParaRPr lang="en-US" sz="4800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26657" y="2391148"/>
            <a:ext cx="6008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800" dirty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86476" y="4804785"/>
            <a:ext cx="8251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77403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560" y="-63645"/>
            <a:ext cx="2263799" cy="1325563"/>
          </a:xfrm>
        </p:spPr>
        <p:txBody>
          <a:bodyPr>
            <a:normAutofit/>
          </a:bodyPr>
          <a:lstStyle/>
          <a:p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9674" y="1046770"/>
            <a:ext cx="53427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       4,5 </a:t>
            </a:r>
            <a:r>
              <a:rPr lang="en-US" alt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… 4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  4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23682" y="955270"/>
            <a:ext cx="50553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4,5 </a:t>
            </a:r>
            <a:r>
              <a:rPr lang="en-US" alt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  …4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5 phút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295" y="2706166"/>
            <a:ext cx="10963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 8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…     2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20461" y="3264907"/>
            <a:ext cx="25449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51 phút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9086" y="4477107"/>
            <a:ext cx="10429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  26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:  5……. 2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+ 2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45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73109" y="4989198"/>
            <a:ext cx="26000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30002" y="1054506"/>
            <a:ext cx="731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24581" y="4415552"/>
            <a:ext cx="842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43253" y="2661226"/>
            <a:ext cx="7445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295762" y="256509"/>
            <a:ext cx="1865581" cy="62031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&gt;    &lt;    =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61343" y="247385"/>
            <a:ext cx="734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906950" y="955269"/>
            <a:ext cx="731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23682" y="1481015"/>
            <a:ext cx="1898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270 phút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377717" y="1437650"/>
            <a:ext cx="1898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245 phút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78433" y="3240641"/>
            <a:ext cx="27708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6 giờ 51 phút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272988" y="5000327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5 giờ 17 phút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2D3A684-01E3-472A-843A-7A5E4E8D1CC6}"/>
              </a:ext>
            </a:extLst>
          </p:cNvPr>
          <p:cNvSpPr txBox="1"/>
          <p:nvPr/>
        </p:nvSpPr>
        <p:spPr>
          <a:xfrm>
            <a:off x="849086" y="5775280"/>
            <a:ext cx="989842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vi-VN" sz="2800" b="1" i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800" b="1" i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ý: Phải đưa về cùng 1 đơn vị để so sánh; nếu là so sánh giá trị biểu thức thì cần tính giá trị của biểu thức rồi mới so sánh.</a:t>
            </a:r>
            <a:endParaRPr lang="en-US" sz="2800" b="1">
              <a:solidFill>
                <a:srgbClr val="FF0000"/>
              </a:solidFill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3291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5" grpId="0"/>
      <p:bldP spid="13" grpId="0"/>
      <p:bldP spid="15" grpId="0"/>
      <p:bldP spid="16" grpId="0"/>
      <p:bldP spid="17" grpId="0"/>
      <p:bldP spid="19" grpId="0"/>
      <p:bldP spid="2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28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</a:t>
            </a:r>
          </a:p>
        </p:txBody>
      </p:sp>
      <p:sp>
        <p:nvSpPr>
          <p:cNvPr id="2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2</a:t>
            </a:r>
          </a:p>
        </p:txBody>
      </p:sp>
      <p:sp>
        <p:nvSpPr>
          <p:cNvPr id="3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3</a:t>
            </a:r>
          </a:p>
        </p:txBody>
      </p:sp>
      <p:sp>
        <p:nvSpPr>
          <p:cNvPr id="4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4</a:t>
            </a:r>
          </a:p>
        </p:txBody>
      </p:sp>
      <p:sp>
        <p:nvSpPr>
          <p:cNvPr id="5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5</a:t>
            </a:r>
          </a:p>
        </p:txBody>
      </p:sp>
      <p:sp>
        <p:nvSpPr>
          <p:cNvPr id="6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6</a:t>
            </a:r>
          </a:p>
        </p:txBody>
      </p:sp>
      <p:sp>
        <p:nvSpPr>
          <p:cNvPr id="7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7</a:t>
            </a:r>
          </a:p>
        </p:txBody>
      </p:sp>
      <p:sp>
        <p:nvSpPr>
          <p:cNvPr id="8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8</a:t>
            </a:r>
          </a:p>
        </p:txBody>
      </p:sp>
      <p:sp>
        <p:nvSpPr>
          <p:cNvPr id="9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9</a:t>
            </a:r>
          </a:p>
        </p:txBody>
      </p:sp>
      <p:sp>
        <p:nvSpPr>
          <p:cNvPr id="10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10</a:t>
            </a:r>
          </a:p>
        </p:txBody>
      </p:sp>
      <p:sp>
        <p:nvSpPr>
          <p:cNvPr id="11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11</a:t>
            </a:r>
          </a:p>
        </p:txBody>
      </p:sp>
      <p:sp>
        <p:nvSpPr>
          <p:cNvPr id="12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12</a:t>
            </a:r>
          </a:p>
        </p:txBody>
      </p:sp>
      <p:sp>
        <p:nvSpPr>
          <p:cNvPr id="13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13</a:t>
            </a:r>
          </a:p>
        </p:txBody>
      </p:sp>
      <p:sp>
        <p:nvSpPr>
          <p:cNvPr id="14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14</a:t>
            </a:r>
          </a:p>
        </p:txBody>
      </p:sp>
      <p:sp>
        <p:nvSpPr>
          <p:cNvPr id="15" name="Oval 20"/>
          <p:cNvSpPr>
            <a:spLocks noChangeArrowheads="1"/>
          </p:cNvSpPr>
          <p:nvPr/>
        </p:nvSpPr>
        <p:spPr bwMode="auto">
          <a:xfrm>
            <a:off x="8817031" y="5334000"/>
            <a:ext cx="1961663" cy="1295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15</a:t>
            </a:r>
          </a:p>
        </p:txBody>
      </p:sp>
      <p:sp>
        <p:nvSpPr>
          <p:cNvPr id="64" name="AutoShap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9429263" y="3725863"/>
            <a:ext cx="2696308" cy="838200"/>
          </a:xfrm>
          <a:prstGeom prst="cloudCallout">
            <a:avLst>
              <a:gd name="adj1" fmla="val -45577"/>
              <a:gd name="adj2" fmla="val 132018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b="1">
                <a:solidFill>
                  <a:srgbClr val="FFFF00"/>
                </a:solidFill>
              </a:rPr>
              <a:t>Hết giờ!</a:t>
            </a:r>
          </a:p>
        </p:txBody>
      </p:sp>
      <p:pic>
        <p:nvPicPr>
          <p:cNvPr id="23576" name="Picture 564" descr="dongho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8693" y="5399902"/>
            <a:ext cx="1439984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5" name="Title 1"/>
          <p:cNvSpPr txBox="1">
            <a:spLocks/>
          </p:cNvSpPr>
          <p:nvPr/>
        </p:nvSpPr>
        <p:spPr>
          <a:xfrm>
            <a:off x="2431869" y="822327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i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Trò chơi “ Rung chuông vàng”</a:t>
            </a:r>
            <a:endParaRPr lang="en-US" sz="4000" b="1" i="1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307737" y="1776123"/>
            <a:ext cx="7929155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Kết quả 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 nhất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của các phép tính sau là:</a:t>
            </a:r>
          </a:p>
          <a:p>
            <a:endParaRPr lang="en-US" sz="32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800" b="1" i="1" u="sng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Câu 1:  5 giờ 24 phút × 3 =…..</a:t>
            </a:r>
          </a:p>
          <a:p>
            <a:pPr lvl="0" algn="ctr"/>
            <a:r>
              <a:rPr lang="en-US" sz="2800" b="1">
                <a:latin typeface="Times New Roman" pitchFamily="18" charset="0"/>
                <a:cs typeface="Times New Roman" pitchFamily="18" charset="0"/>
              </a:rPr>
              <a:t>A. 16 giờ 12 phút</a:t>
            </a:r>
          </a:p>
          <a:p>
            <a:pPr lvl="0" algn="ctr"/>
            <a:r>
              <a:rPr lang="en-US" sz="2800" b="1">
                <a:latin typeface="Times New Roman" pitchFamily="18" charset="0"/>
                <a:cs typeface="Times New Roman" pitchFamily="18" charset="0"/>
              </a:rPr>
              <a:t>B. 15 giờ 72 phút</a:t>
            </a:r>
          </a:p>
          <a:p>
            <a:pPr lvl="0" algn="ctr"/>
            <a:r>
              <a:rPr lang="en-US" sz="2800" b="1">
                <a:latin typeface="Times New Roman" pitchFamily="18" charset="0"/>
                <a:cs typeface="Times New Roman" pitchFamily="18" charset="0"/>
              </a:rPr>
              <a:t>  C. 15 giờ 62 phút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ctr"/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67122" y="3164556"/>
            <a:ext cx="2810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2800" b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A. 16 giờ 12 phút</a:t>
            </a:r>
          </a:p>
        </p:txBody>
      </p:sp>
    </p:spTree>
    <p:extLst>
      <p:ext uri="{BB962C8B-B14F-4D97-AF65-F5344CB8AC3E}">
        <p14:creationId xmlns:p14="http://schemas.microsoft.com/office/powerpoint/2010/main" val="406511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7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6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5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4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03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12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21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30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39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48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57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66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75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" decel="100000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00" decel="100000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8" grpId="0" animBg="1"/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585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28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</a:t>
            </a:r>
          </a:p>
        </p:txBody>
      </p:sp>
      <p:sp>
        <p:nvSpPr>
          <p:cNvPr id="2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2</a:t>
            </a:r>
          </a:p>
        </p:txBody>
      </p:sp>
      <p:sp>
        <p:nvSpPr>
          <p:cNvPr id="3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3</a:t>
            </a:r>
          </a:p>
        </p:txBody>
      </p:sp>
      <p:sp>
        <p:nvSpPr>
          <p:cNvPr id="4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4</a:t>
            </a:r>
          </a:p>
        </p:txBody>
      </p:sp>
      <p:sp>
        <p:nvSpPr>
          <p:cNvPr id="5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5</a:t>
            </a:r>
          </a:p>
        </p:txBody>
      </p:sp>
      <p:sp>
        <p:nvSpPr>
          <p:cNvPr id="6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6</a:t>
            </a:r>
          </a:p>
        </p:txBody>
      </p:sp>
      <p:sp>
        <p:nvSpPr>
          <p:cNvPr id="7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7</a:t>
            </a:r>
          </a:p>
        </p:txBody>
      </p:sp>
      <p:sp>
        <p:nvSpPr>
          <p:cNvPr id="8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8</a:t>
            </a:r>
          </a:p>
        </p:txBody>
      </p:sp>
      <p:sp>
        <p:nvSpPr>
          <p:cNvPr id="9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9</a:t>
            </a:r>
          </a:p>
        </p:txBody>
      </p:sp>
      <p:sp>
        <p:nvSpPr>
          <p:cNvPr id="10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10</a:t>
            </a:r>
          </a:p>
        </p:txBody>
      </p:sp>
      <p:sp>
        <p:nvSpPr>
          <p:cNvPr id="11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11</a:t>
            </a:r>
          </a:p>
        </p:txBody>
      </p:sp>
      <p:sp>
        <p:nvSpPr>
          <p:cNvPr id="12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12</a:t>
            </a:r>
          </a:p>
        </p:txBody>
      </p:sp>
      <p:sp>
        <p:nvSpPr>
          <p:cNvPr id="13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13</a:t>
            </a:r>
          </a:p>
        </p:txBody>
      </p:sp>
      <p:sp>
        <p:nvSpPr>
          <p:cNvPr id="14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14</a:t>
            </a:r>
          </a:p>
        </p:txBody>
      </p:sp>
      <p:sp>
        <p:nvSpPr>
          <p:cNvPr id="15" name="Oval 20"/>
          <p:cNvSpPr>
            <a:spLocks noChangeArrowheads="1"/>
          </p:cNvSpPr>
          <p:nvPr/>
        </p:nvSpPr>
        <p:spPr bwMode="auto">
          <a:xfrm>
            <a:off x="8817031" y="5334000"/>
            <a:ext cx="1961663" cy="1295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15</a:t>
            </a:r>
          </a:p>
        </p:txBody>
      </p:sp>
      <p:sp>
        <p:nvSpPr>
          <p:cNvPr id="64" name="AutoShap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9429263" y="3725863"/>
            <a:ext cx="2696308" cy="838200"/>
          </a:xfrm>
          <a:prstGeom prst="cloudCallout">
            <a:avLst>
              <a:gd name="adj1" fmla="val -45577"/>
              <a:gd name="adj2" fmla="val 132018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b="1">
                <a:solidFill>
                  <a:srgbClr val="FFFF00"/>
                </a:solidFill>
              </a:rPr>
              <a:t>Hết giờ!</a:t>
            </a:r>
          </a:p>
        </p:txBody>
      </p:sp>
      <p:pic>
        <p:nvPicPr>
          <p:cNvPr id="23576" name="Picture 564" descr="dongho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8693" y="5348289"/>
            <a:ext cx="1439984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5" name="Title 1"/>
          <p:cNvSpPr txBox="1">
            <a:spLocks/>
          </p:cNvSpPr>
          <p:nvPr/>
        </p:nvSpPr>
        <p:spPr>
          <a:xfrm>
            <a:off x="2431869" y="822327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i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Trò chơi “ Rung chuông vàng”</a:t>
            </a:r>
            <a:endParaRPr lang="en-US" sz="4000" b="1" i="1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307737" y="1776123"/>
            <a:ext cx="79291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31869" y="2694813"/>
            <a:ext cx="609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3200" b="1" i="1" u="sng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Câu 2: 18 phút 24 giây : 3 = …..</a:t>
            </a:r>
          </a:p>
          <a:p>
            <a:pPr lvl="0" algn="ctr"/>
            <a:r>
              <a:rPr lang="en-US" sz="32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A. 7 phút 8 giây</a:t>
            </a:r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lvl="0" algn="ctr"/>
            <a:r>
              <a:rPr lang="en-US" sz="32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B. 6 phút 8 giây</a:t>
            </a:r>
          </a:p>
          <a:p>
            <a:pPr lvl="0" algn="ctr"/>
            <a:r>
              <a:rPr lang="en-US" sz="32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C. 6 phút 7 giây </a:t>
            </a:r>
            <a:endParaRPr lang="en-US" sz="3200"/>
          </a:p>
        </p:txBody>
      </p:sp>
      <p:sp>
        <p:nvSpPr>
          <p:cNvPr id="18" name="TextBox 17"/>
          <p:cNvSpPr txBox="1"/>
          <p:nvPr/>
        </p:nvSpPr>
        <p:spPr>
          <a:xfrm>
            <a:off x="3396599" y="3686551"/>
            <a:ext cx="4166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6 phút 8 giây</a:t>
            </a:r>
          </a:p>
        </p:txBody>
      </p:sp>
    </p:spTree>
    <p:extLst>
      <p:ext uri="{BB962C8B-B14F-4D97-AF65-F5344CB8AC3E}">
        <p14:creationId xmlns:p14="http://schemas.microsoft.com/office/powerpoint/2010/main" val="259107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4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3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2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1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80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89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98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07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16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25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34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43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52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" decel="100000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" decel="100000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8" grpId="0" animBg="1"/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17" descr="95">
            <a:extLst>
              <a:ext uri="{FF2B5EF4-FFF2-40B4-BE49-F238E27FC236}">
                <a16:creationId xmlns:a16="http://schemas.microsoft.com/office/drawing/2014/main" id="{026A021B-A186-437E-9821-C8F0371158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067800" cy="701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WordArt 16">
            <a:extLst>
              <a:ext uri="{FF2B5EF4-FFF2-40B4-BE49-F238E27FC236}">
                <a16:creationId xmlns:a16="http://schemas.microsoft.com/office/drawing/2014/main" id="{2B123504-3523-484C-8A1F-825E0171C80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09800" y="1295400"/>
            <a:ext cx="7696200" cy="396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i="1" kern="10">
                <a:ln w="12700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Xin chào các em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i="1" kern="10">
                <a:ln w="12700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 các em chăm ngoan học giỏi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i="1" kern="10">
                <a:ln w="12700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Hẹn gặp lại các em!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8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" presetID="23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5" presetID="2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21" presetID="30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27" presetID="24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33" presetID="2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39" presetID="21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8000"/>
                            </p:stCondLst>
                            <p:childTnLst>
                              <p:par>
                                <p:cTn id="45" presetID="2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43000"/>
                            </p:stCondLst>
                            <p:childTnLst>
                              <p:par>
                                <p:cTn id="51" presetID="21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57" presetID="2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3000"/>
                            </p:stCondLst>
                            <p:childTnLst>
                              <p:par>
                                <p:cTn id="63" presetID="23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6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69" presetID="24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63000"/>
                            </p:stCondLst>
                            <p:childTnLst>
                              <p:par>
                                <p:cTn id="75" presetID="2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7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68000"/>
                            </p:stCondLst>
                            <p:childTnLst>
                              <p:par>
                                <p:cTn id="81" presetID="2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8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73000"/>
                            </p:stCondLst>
                            <p:childTnLst>
                              <p:par>
                                <p:cTn id="87" presetID="30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9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78000"/>
                            </p:stCondLst>
                            <p:childTnLst>
                              <p:par>
                                <p:cTn id="93" presetID="2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83000"/>
                            </p:stCondLst>
                            <p:childTnLst>
                              <p:par>
                                <p:cTn id="99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88000"/>
                            </p:stCondLst>
                            <p:childTnLst>
                              <p:par>
                                <p:cTn id="105" presetID="21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0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93000"/>
                            </p:stCondLst>
                            <p:childTnLst>
                              <p:par>
                                <p:cTn id="111" presetID="23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1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98000"/>
                            </p:stCondLst>
                            <p:childTnLst>
                              <p:par>
                                <p:cTn id="117" presetID="2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103000"/>
                            </p:stCondLst>
                            <p:childTnLst>
                              <p:par>
                                <p:cTn id="123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12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2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108000"/>
                            </p:stCondLst>
                            <p:childTnLst>
                              <p:par>
                                <p:cTn id="129" presetID="2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113000"/>
                            </p:stCondLst>
                            <p:childTnLst>
                              <p:par>
                                <p:cTn id="135" presetID="2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118000"/>
                            </p:stCondLst>
                            <p:childTnLst>
                              <p:par>
                                <p:cTn id="141" presetID="23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4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123000"/>
                            </p:stCondLst>
                            <p:childTnLst>
                              <p:par>
                                <p:cTn id="147" presetID="2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123500"/>
                            </p:stCondLst>
                            <p:childTnLst>
                              <p:par>
                                <p:cTn id="153" presetID="2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5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5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5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125500"/>
                            </p:stCondLst>
                            <p:childTnLst>
                              <p:par>
                                <p:cTn id="159" presetID="2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128500"/>
                            </p:stCondLst>
                            <p:childTnLst>
                              <p:par>
                                <p:cTn id="165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6" dur="2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167" dur="2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6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70" dur="2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24744" y="2926084"/>
            <a:ext cx="4715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48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4 =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15989" y="4361722"/>
            <a:ext cx="5216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:3 =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26480" y="2926082"/>
            <a:ext cx="4846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0721" y="4361722"/>
            <a:ext cx="3722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0259" y="1936377"/>
            <a:ext cx="53017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/>
              <a:t>Tính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14918" y="1524000"/>
            <a:ext cx="48947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217064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ình nền Powerpoint dễ thương - Tổng hợp những hình nền dễ thương ...">
            <a:extLst>
              <a:ext uri="{FF2B5EF4-FFF2-40B4-BE49-F238E27FC236}">
                <a16:creationId xmlns:a16="http://schemas.microsoft.com/office/drawing/2014/main" id="{054B6057-60C4-427B-A6A5-59659AAB9D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841376"/>
            <a:ext cx="9144000" cy="515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Box 3">
            <a:extLst>
              <a:ext uri="{FF2B5EF4-FFF2-40B4-BE49-F238E27FC236}">
                <a16:creationId xmlns:a16="http://schemas.microsoft.com/office/drawing/2014/main" id="{8582EAEF-8CB4-4052-8027-8E1E50792F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1" y="857250"/>
            <a:ext cx="74009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429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tư, ngày 16 tháng 3 năm 2022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  <a:p>
            <a:pPr lvl="1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(137)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1664BA-CF1C-4DCD-A44D-F69414E2D7C9}"/>
              </a:ext>
            </a:extLst>
          </p:cNvPr>
          <p:cNvSpPr/>
          <p:nvPr/>
        </p:nvSpPr>
        <p:spPr>
          <a:xfrm>
            <a:off x="3256663" y="2383737"/>
            <a:ext cx="1970732" cy="62324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en-US" sz="3600" b="1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Mục</a:t>
            </a:r>
            <a:r>
              <a:rPr lang="en-US" sz="36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 </a:t>
            </a:r>
            <a:r>
              <a:rPr lang="en-US" sz="3600" b="1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tiêu</a:t>
            </a:r>
            <a:r>
              <a:rPr lang="en-US" sz="36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45FB28-48C3-4795-8CEF-A7BC6E7E87C5}"/>
              </a:ext>
            </a:extLst>
          </p:cNvPr>
          <p:cNvSpPr txBox="1"/>
          <p:nvPr/>
        </p:nvSpPr>
        <p:spPr>
          <a:xfrm>
            <a:off x="3238500" y="3086100"/>
            <a:ext cx="6972300" cy="21005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ts val="50"/>
              </a:spcAft>
            </a:pPr>
            <a:r>
              <a:rPr lang="en-US" altLang="en-US" sz="3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3200" i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Ôn tập, củng cố về  thực hiện các phép tính trên số đo thời gian.</a:t>
            </a:r>
            <a:endParaRPr lang="en-US" sz="3200" b="1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3200" i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3200" i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Vận dụng thành thạo bốn phép tính trên số đo thời gian, đổi đơn vị đo thời gian.</a:t>
            </a:r>
            <a:endParaRPr lang="en-US" sz="3200" b="1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5"/>
          <p:cNvSpPr txBox="1">
            <a:spLocks noGrp="1" noChangeArrowheads="1"/>
          </p:cNvSpPr>
          <p:nvPr>
            <p:ph idx="1"/>
          </p:nvPr>
        </p:nvSpPr>
        <p:spPr bwMode="auto">
          <a:xfrm>
            <a:off x="838200" y="1825625"/>
            <a:ext cx="10515600" cy="3305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marL="0" indent="0">
              <a:buNone/>
            </a:pPr>
            <a:r>
              <a:rPr lang="en-US" sz="3600" b="1" u="sng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6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a) 3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x 3           b) 36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: 3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c) 7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26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x 2           d) 14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28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: 7</a:t>
            </a:r>
          </a:p>
          <a:p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95624"/>
            <a:ext cx="11878235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defRPr/>
            </a:pPr>
            <a:endParaRPr lang="en-US" sz="2800" b="1" dirty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3604767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293" y="1110346"/>
            <a:ext cx="10972800" cy="483326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u="sng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u="sng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a) 3 </a:t>
            </a:r>
            <a:r>
              <a:rPr lang="en-US" sz="31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en-US" sz="31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x 3                                b) 36 </a:t>
            </a:r>
            <a:r>
              <a:rPr lang="en-US" sz="31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31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: 3</a:t>
            </a:r>
            <a:br>
              <a:rPr lang="en-US" b="1" dirty="0">
                <a:solidFill>
                  <a:srgbClr val="7030A0"/>
                </a:solidFill>
                <a:latin typeface="HP001 4 hàng" panose="020B06030503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2783" y="1694998"/>
            <a:ext cx="2858588" cy="37652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         3</a:t>
            </a:r>
          </a:p>
          <a:p>
            <a:pPr marL="0" indent="0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42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267096" y="1946366"/>
            <a:ext cx="222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x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489165" y="2782392"/>
            <a:ext cx="2717075" cy="1306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57556" y="2408029"/>
            <a:ext cx="1175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grpSp>
        <p:nvGrpSpPr>
          <p:cNvPr id="11" name="Group 77"/>
          <p:cNvGrpSpPr>
            <a:grpSpLocks/>
          </p:cNvGrpSpPr>
          <p:nvPr/>
        </p:nvGrpSpPr>
        <p:grpSpPr bwMode="auto">
          <a:xfrm>
            <a:off x="6773997" y="1881048"/>
            <a:ext cx="4514851" cy="1447800"/>
            <a:chOff x="1453" y="861"/>
            <a:chExt cx="2844" cy="912"/>
          </a:xfrm>
        </p:grpSpPr>
        <p:sp>
          <p:nvSpPr>
            <p:cNvPr id="14" name="Text Box 78"/>
            <p:cNvSpPr txBox="1">
              <a:spLocks noChangeArrowheads="1"/>
            </p:cNvSpPr>
            <p:nvPr/>
          </p:nvSpPr>
          <p:spPr bwMode="auto">
            <a:xfrm>
              <a:off x="3487" y="889"/>
              <a:ext cx="2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latin typeface=".VnTime" pitchFamily="34" charset="0"/>
                </a:rPr>
                <a:t>3</a:t>
              </a:r>
            </a:p>
          </p:txBody>
        </p:sp>
        <p:grpSp>
          <p:nvGrpSpPr>
            <p:cNvPr id="15" name="Group 79"/>
            <p:cNvGrpSpPr>
              <a:grpSpLocks/>
            </p:cNvGrpSpPr>
            <p:nvPr/>
          </p:nvGrpSpPr>
          <p:grpSpPr bwMode="auto">
            <a:xfrm>
              <a:off x="3001" y="861"/>
              <a:ext cx="1296" cy="912"/>
              <a:chOff x="2592" y="2880"/>
              <a:chExt cx="336" cy="912"/>
            </a:xfrm>
          </p:grpSpPr>
          <p:sp>
            <p:nvSpPr>
              <p:cNvPr id="18" name="Line 80"/>
              <p:cNvSpPr>
                <a:spLocks noChangeShapeType="1"/>
              </p:cNvSpPr>
              <p:nvPr/>
            </p:nvSpPr>
            <p:spPr bwMode="auto">
              <a:xfrm>
                <a:off x="2592" y="2880"/>
                <a:ext cx="0" cy="912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Line 81"/>
              <p:cNvSpPr>
                <a:spLocks noChangeShapeType="1"/>
              </p:cNvSpPr>
              <p:nvPr/>
            </p:nvSpPr>
            <p:spPr bwMode="auto">
              <a:xfrm>
                <a:off x="2592" y="3216"/>
                <a:ext cx="336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" name="Text Box 82"/>
            <p:cNvSpPr txBox="1">
              <a:spLocks noChangeArrowheads="1"/>
            </p:cNvSpPr>
            <p:nvPr/>
          </p:nvSpPr>
          <p:spPr bwMode="auto">
            <a:xfrm>
              <a:off x="1453" y="878"/>
              <a:ext cx="1632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 dirty="0"/>
                <a:t>36 </a:t>
              </a:r>
              <a:r>
                <a:rPr lang="en-US" sz="2400" b="1" dirty="0" err="1"/>
                <a:t>phút</a:t>
              </a:r>
              <a:r>
                <a:rPr lang="en-US" sz="2400" b="1" dirty="0"/>
                <a:t> 12 </a:t>
              </a:r>
              <a:r>
                <a:rPr lang="en-US" sz="2400" b="1" dirty="0" err="1"/>
                <a:t>giây</a:t>
              </a:r>
              <a:endParaRPr lang="en-US" sz="2400" b="1" dirty="0"/>
            </a:p>
            <a:p>
              <a:pPr eaLnBrk="1" hangingPunct="1">
                <a:spcBef>
                  <a:spcPct val="50000"/>
                </a:spcBef>
              </a:pPr>
              <a:endParaRPr lang="en-US" sz="2800" b="1" dirty="0">
                <a:latin typeface=".VnTime" pitchFamily="34" charset="0"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164952" y="4355361"/>
            <a:ext cx="52120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x 3 = 9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42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73997" y="2533843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06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61777" y="3057064"/>
            <a:ext cx="2334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0          12 giây 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155762" y="3598546"/>
            <a:ext cx="539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22" name="Text Box 74"/>
          <p:cNvSpPr txBox="1">
            <a:spLocks noChangeArrowheads="1"/>
          </p:cNvSpPr>
          <p:nvPr/>
        </p:nvSpPr>
        <p:spPr bwMode="auto">
          <a:xfrm>
            <a:off x="5986598" y="4342517"/>
            <a:ext cx="64897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</a:rPr>
              <a:t>Vậy</a:t>
            </a:r>
            <a:r>
              <a:rPr lang="en-US" sz="2400" b="1" dirty="0"/>
              <a:t>: 36 </a:t>
            </a:r>
            <a:r>
              <a:rPr lang="en-US" sz="2400" b="1" dirty="0" err="1"/>
              <a:t>phút</a:t>
            </a:r>
            <a:r>
              <a:rPr lang="en-US" sz="2400" b="1" dirty="0"/>
              <a:t> 12 </a:t>
            </a:r>
            <a:r>
              <a:rPr lang="en-US" sz="2400" b="1" dirty="0" err="1"/>
              <a:t>giây</a:t>
            </a:r>
            <a:r>
              <a:rPr lang="en-US" sz="2400" b="1" dirty="0"/>
              <a:t> : 3 = 12 </a:t>
            </a:r>
            <a:r>
              <a:rPr lang="en-US" sz="2400" b="1" dirty="0" err="1"/>
              <a:t>phút</a:t>
            </a:r>
            <a:r>
              <a:rPr lang="en-US" sz="2400" b="1" dirty="0"/>
              <a:t> 4 </a:t>
            </a:r>
            <a:r>
              <a:rPr lang="en-US" sz="2400" b="1" dirty="0" err="1"/>
              <a:t>giây</a:t>
            </a:r>
            <a:endParaRPr lang="en-US" sz="2400" b="1" dirty="0"/>
          </a:p>
          <a:p>
            <a:pPr eaLnBrk="1" hangingPunct="1">
              <a:spcBef>
                <a:spcPct val="50000"/>
              </a:spcBef>
            </a:pPr>
            <a:endParaRPr lang="en-US" sz="2400" b="1" dirty="0">
              <a:latin typeface=".VnTime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96034" y="2496701"/>
            <a:ext cx="5095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532898" y="2497987"/>
            <a:ext cx="5095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811939" y="2473526"/>
            <a:ext cx="1144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phút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591293" y="2462073"/>
            <a:ext cx="5720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956006" y="2473526"/>
            <a:ext cx="928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giây</a:t>
            </a:r>
          </a:p>
        </p:txBody>
      </p:sp>
    </p:spTree>
    <p:extLst>
      <p:ext uri="{BB962C8B-B14F-4D97-AF65-F5344CB8AC3E}">
        <p14:creationId xmlns:p14="http://schemas.microsoft.com/office/powerpoint/2010/main" val="387780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7" grpId="0"/>
      <p:bldP spid="9" grpId="0"/>
      <p:bldP spid="20" grpId="0"/>
      <p:bldP spid="22" grpId="0"/>
      <p:bldP spid="8" grpId="0"/>
      <p:bldP spid="23" grpId="0"/>
      <p:bldP spid="24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5"/>
          <p:cNvSpPr txBox="1">
            <a:spLocks noChangeArrowheads="1"/>
          </p:cNvSpPr>
          <p:nvPr/>
        </p:nvSpPr>
        <p:spPr bwMode="auto">
          <a:xfrm>
            <a:off x="2408241" y="-142875"/>
            <a:ext cx="384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 sz="2800">
              <a:latin typeface="HP001 4 hàng" panose="020B0603050302020204" pitchFamily="34" charset="0"/>
            </a:endParaRPr>
          </a:p>
        </p:txBody>
      </p:sp>
      <p:sp>
        <p:nvSpPr>
          <p:cNvPr id="5124" name="Text Box 84"/>
          <p:cNvSpPr txBox="1">
            <a:spLocks noChangeArrowheads="1"/>
          </p:cNvSpPr>
          <p:nvPr/>
        </p:nvSpPr>
        <p:spPr bwMode="auto">
          <a:xfrm>
            <a:off x="2883365" y="3383155"/>
            <a:ext cx="11906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HP001 4 hàng" panose="020B0603050302020204" pitchFamily="34" charset="0"/>
              </a:rPr>
              <a:t>    </a:t>
            </a: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Text Box 85"/>
          <p:cNvSpPr txBox="1">
            <a:spLocks noChangeArrowheads="1"/>
          </p:cNvSpPr>
          <p:nvPr/>
        </p:nvSpPr>
        <p:spPr bwMode="auto">
          <a:xfrm>
            <a:off x="1783351" y="1572205"/>
            <a:ext cx="840649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endParaRPr lang="en-US" sz="2800" b="1" dirty="0">
              <a:solidFill>
                <a:srgbClr val="7030A0"/>
              </a:solidFill>
              <a:latin typeface="HP001 4 hàng" panose="020B0603050302020204" pitchFamily="34" charset="0"/>
            </a:endParaRPr>
          </a:p>
          <a:p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c) 7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26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× 2           d) 14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28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: 7</a:t>
            </a:r>
          </a:p>
        </p:txBody>
      </p:sp>
      <p:sp>
        <p:nvSpPr>
          <p:cNvPr id="5126" name="Text Box 87"/>
          <p:cNvSpPr txBox="1">
            <a:spLocks noChangeArrowheads="1"/>
          </p:cNvSpPr>
          <p:nvPr/>
        </p:nvSpPr>
        <p:spPr bwMode="auto">
          <a:xfrm>
            <a:off x="1540169" y="2719103"/>
            <a:ext cx="34058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HP001 4 hàng" panose="020B0603050302020204" pitchFamily="34" charset="0"/>
              </a:rPr>
              <a:t>      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26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giây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7" name="Text Box 88"/>
          <p:cNvSpPr txBox="1">
            <a:spLocks noChangeArrowheads="1"/>
          </p:cNvSpPr>
          <p:nvPr/>
        </p:nvSpPr>
        <p:spPr bwMode="auto">
          <a:xfrm>
            <a:off x="1920241" y="3258733"/>
            <a:ext cx="9631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x</a:t>
            </a:r>
            <a:endParaRPr lang="en-US" altLang="en-US" sz="2800" dirty="0">
              <a:latin typeface="HP001 4 hàng" panose="020B0603050302020204" pitchFamily="34" charset="0"/>
            </a:endParaRPr>
          </a:p>
        </p:txBody>
      </p:sp>
      <p:sp>
        <p:nvSpPr>
          <p:cNvPr id="5129" name="Text Box 91"/>
          <p:cNvSpPr txBox="1">
            <a:spLocks noChangeArrowheads="1"/>
          </p:cNvSpPr>
          <p:nvPr/>
        </p:nvSpPr>
        <p:spPr bwMode="auto">
          <a:xfrm>
            <a:off x="1765367" y="4133638"/>
            <a:ext cx="29194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HP001 4 hàng" panose="020B0603050302020204" pitchFamily="34" charset="0"/>
              </a:rPr>
              <a:t>  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52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giây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0" name="Line 92"/>
          <p:cNvSpPr>
            <a:spLocks noChangeShapeType="1"/>
          </p:cNvSpPr>
          <p:nvPr/>
        </p:nvSpPr>
        <p:spPr bwMode="auto">
          <a:xfrm>
            <a:off x="2118984" y="4022191"/>
            <a:ext cx="2459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>
              <a:latin typeface="HP001 4 hàng" panose="020B0603050302020204" pitchFamily="34" charset="0"/>
            </a:endParaRPr>
          </a:p>
        </p:txBody>
      </p:sp>
      <p:sp>
        <p:nvSpPr>
          <p:cNvPr id="5131" name="Text Box 93"/>
          <p:cNvSpPr txBox="1">
            <a:spLocks noChangeArrowheads="1"/>
          </p:cNvSpPr>
          <p:nvPr/>
        </p:nvSpPr>
        <p:spPr bwMode="auto">
          <a:xfrm>
            <a:off x="5657051" y="2779186"/>
            <a:ext cx="23932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28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134" name="Line 96"/>
          <p:cNvSpPr>
            <a:spLocks noChangeShapeType="1"/>
          </p:cNvSpPr>
          <p:nvPr/>
        </p:nvSpPr>
        <p:spPr bwMode="auto">
          <a:xfrm>
            <a:off x="8267224" y="2718935"/>
            <a:ext cx="0" cy="1458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5" name="Line 97"/>
          <p:cNvSpPr>
            <a:spLocks noChangeShapeType="1"/>
          </p:cNvSpPr>
          <p:nvPr/>
        </p:nvSpPr>
        <p:spPr bwMode="auto">
          <a:xfrm flipV="1">
            <a:off x="8307795" y="3311750"/>
            <a:ext cx="1843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6" name="Text Box 99"/>
          <p:cNvSpPr txBox="1">
            <a:spLocks noChangeArrowheads="1"/>
          </p:cNvSpPr>
          <p:nvPr/>
        </p:nvSpPr>
        <p:spPr bwMode="auto">
          <a:xfrm>
            <a:off x="8449736" y="270659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5137" name="Text Box 100"/>
          <p:cNvSpPr txBox="1">
            <a:spLocks noChangeArrowheads="1"/>
          </p:cNvSpPr>
          <p:nvPr/>
        </p:nvSpPr>
        <p:spPr bwMode="auto">
          <a:xfrm>
            <a:off x="5589560" y="3569876"/>
            <a:ext cx="1295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5138" name="Text Box 101"/>
          <p:cNvSpPr txBox="1">
            <a:spLocks noChangeArrowheads="1"/>
          </p:cNvSpPr>
          <p:nvPr/>
        </p:nvSpPr>
        <p:spPr bwMode="auto">
          <a:xfrm>
            <a:off x="6675120" y="3552419"/>
            <a:ext cx="13751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28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9" name="Text Box 102"/>
          <p:cNvSpPr txBox="1">
            <a:spLocks noChangeArrowheads="1"/>
          </p:cNvSpPr>
          <p:nvPr/>
        </p:nvSpPr>
        <p:spPr bwMode="auto">
          <a:xfrm>
            <a:off x="6764765" y="4133638"/>
            <a:ext cx="1295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0</a:t>
            </a:r>
          </a:p>
        </p:txBody>
      </p:sp>
      <p:sp>
        <p:nvSpPr>
          <p:cNvPr id="5140" name="Text Box 103"/>
          <p:cNvSpPr txBox="1">
            <a:spLocks noChangeArrowheads="1"/>
          </p:cNvSpPr>
          <p:nvPr/>
        </p:nvSpPr>
        <p:spPr bwMode="auto">
          <a:xfrm>
            <a:off x="8307795" y="3562083"/>
            <a:ext cx="14970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 2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1" name="Text Box 104"/>
          <p:cNvSpPr txBox="1">
            <a:spLocks noChangeArrowheads="1"/>
          </p:cNvSpPr>
          <p:nvPr/>
        </p:nvSpPr>
        <p:spPr bwMode="auto">
          <a:xfrm>
            <a:off x="9415532" y="3569436"/>
            <a:ext cx="1295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6376" y="4862458"/>
            <a:ext cx="57612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7 phút 26 giây x 2 = 14 phút 52 giây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74"/>
          <p:cNvSpPr txBox="1">
            <a:spLocks noChangeArrowheads="1"/>
          </p:cNvSpPr>
          <p:nvPr/>
        </p:nvSpPr>
        <p:spPr bwMode="auto">
          <a:xfrm>
            <a:off x="5986598" y="4898316"/>
            <a:ext cx="6489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err="1">
                <a:solidFill>
                  <a:srgbClr val="FF0000"/>
                </a:solidFill>
              </a:rPr>
              <a:t>Vậy</a:t>
            </a:r>
            <a:r>
              <a:rPr lang="en-US" sz="2400" b="1"/>
              <a:t>: 14 giờ 28 phút : 7 = 2 giờ 4 phút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691970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6" grpId="0"/>
      <p:bldP spid="5127" grpId="0"/>
      <p:bldP spid="5129" grpId="0"/>
      <p:bldP spid="5130" grpId="0" animBg="1"/>
      <p:bldP spid="5131" grpId="0"/>
      <p:bldP spid="5134" grpId="0" animBg="1"/>
      <p:bldP spid="5135" grpId="0" animBg="1"/>
      <p:bldP spid="5136" grpId="0"/>
      <p:bldP spid="5137" grpId="0"/>
      <p:bldP spid="5138" grpId="0"/>
      <p:bldP spid="5139" grpId="0"/>
      <p:bldP spid="5140" grpId="0"/>
      <p:bldP spid="5141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55322" y="575380"/>
            <a:ext cx="5973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 :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2034" y="1806806"/>
            <a:ext cx="1120793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chia.</a:t>
            </a:r>
          </a:p>
          <a:p>
            <a:pPr algn="just"/>
            <a:endParaRPr lang="en-US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765" y="418073"/>
            <a:ext cx="5271247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(3giờ 40 phút + 2 giờ 25 phút) x 3</a:t>
            </a:r>
          </a:p>
          <a:p>
            <a:pPr marL="0" indent="0">
              <a:buNone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b) 3 giờ 40 phút + 2 giờ 25 phút </a:t>
            </a:r>
            <a:r>
              <a:rPr lang="en-US" altLang="en-US" sz="3200" b="1">
                <a:latin typeface="Times New Roman" panose="02020603050405020304" pitchFamily="18" charset="0"/>
                <a:cs typeface="Times New Roman" pitchFamily="18" charset="0"/>
              </a:rPr>
              <a:t>x 3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c) ( 5 phút 35 giây + 6 phút 21 giây) : 4</a:t>
            </a:r>
          </a:p>
          <a:p>
            <a:pPr marL="0" indent="0">
              <a:buNone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d) 12 phút 3 giây x 2 + 4 phút 12 giây :4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88272" y="3840743"/>
            <a:ext cx="105417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ý:</a:t>
            </a:r>
          </a:p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có công trừ nhân chia ta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970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1046038" y="1353392"/>
            <a:ext cx="60151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(3giờ 40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+ 2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x 3</a:t>
            </a:r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1046040" y="2269827"/>
            <a:ext cx="28867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    6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3932751" y="2318704"/>
            <a:ext cx="15843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73741" name="Text Box 13"/>
          <p:cNvSpPr txBox="1">
            <a:spLocks noChangeArrowheads="1"/>
          </p:cNvSpPr>
          <p:nvPr/>
        </p:nvSpPr>
        <p:spPr bwMode="auto">
          <a:xfrm>
            <a:off x="1046038" y="2885307"/>
            <a:ext cx="39921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          18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3742" name="Text Box 14"/>
          <p:cNvSpPr txBox="1">
            <a:spLocks noChangeArrowheads="1"/>
          </p:cNvSpPr>
          <p:nvPr/>
        </p:nvSpPr>
        <p:spPr bwMode="auto">
          <a:xfrm>
            <a:off x="268478" y="1353392"/>
            <a:ext cx="106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30246" y="269815"/>
            <a:ext cx="3805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11" name="Left Brace 10"/>
          <p:cNvSpPr/>
          <p:nvPr/>
        </p:nvSpPr>
        <p:spPr>
          <a:xfrm rot="16200000" flipV="1">
            <a:off x="2911675" y="58265"/>
            <a:ext cx="375757" cy="3592591"/>
          </a:xfrm>
          <a:prstGeom prst="leftBrace">
            <a:avLst>
              <a:gd name="adj1" fmla="val 36904"/>
              <a:gd name="adj2" fmla="val 50169"/>
            </a:avLst>
          </a:prstGeom>
          <a:ln>
            <a:solidFill>
              <a:srgbClr val="CC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81913" y="1425107"/>
            <a:ext cx="539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43063" y="1464418"/>
            <a:ext cx="6283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+ 2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3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351375" y="2378642"/>
            <a:ext cx="2123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97285" y="2378642"/>
            <a:ext cx="2405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52701" y="2330650"/>
            <a:ext cx="979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6611" y="2904434"/>
            <a:ext cx="532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35153" y="2904434"/>
            <a:ext cx="423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55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Left Brace 16"/>
          <p:cNvSpPr/>
          <p:nvPr/>
        </p:nvSpPr>
        <p:spPr>
          <a:xfrm rot="16200000" flipV="1">
            <a:off x="9879948" y="1033648"/>
            <a:ext cx="213712" cy="1803873"/>
          </a:xfrm>
          <a:prstGeom prst="leftBrace">
            <a:avLst>
              <a:gd name="adj1" fmla="val 36904"/>
              <a:gd name="adj2" fmla="val 50169"/>
            </a:avLst>
          </a:prstGeom>
          <a:ln>
            <a:solidFill>
              <a:srgbClr val="CC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287373" y="4104212"/>
            <a:ext cx="571131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(5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35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+ 6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: 4</a:t>
            </a:r>
          </a:p>
          <a:p>
            <a:pPr eaLnBrk="1" hangingPunct="1">
              <a:spcBef>
                <a:spcPct val="50000"/>
              </a:spcBef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823292" y="4918156"/>
            <a:ext cx="51753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         11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56 giây              :4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823292" y="5723019"/>
            <a:ext cx="55240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            2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59 giây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Left Brace 21"/>
          <p:cNvSpPr/>
          <p:nvPr/>
        </p:nvSpPr>
        <p:spPr>
          <a:xfrm rot="16200000" flipV="1">
            <a:off x="2660323" y="2773787"/>
            <a:ext cx="281956" cy="3884298"/>
          </a:xfrm>
          <a:prstGeom prst="leftBrace">
            <a:avLst>
              <a:gd name="adj1" fmla="val 36904"/>
              <a:gd name="adj2" fmla="val 50169"/>
            </a:avLst>
          </a:prstGeom>
          <a:ln>
            <a:solidFill>
              <a:srgbClr val="CC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6365315" y="4190433"/>
            <a:ext cx="737958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12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2 + 4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4</a:t>
            </a:r>
          </a:p>
          <a:p>
            <a:pPr eaLnBrk="1" hangingPunct="1">
              <a:spcBef>
                <a:spcPct val="50000"/>
              </a:spcBef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6554468" y="5190345"/>
            <a:ext cx="266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24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6 giây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9466734" y="5199087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3 giây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9084867" y="5216846"/>
            <a:ext cx="381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6651878" y="5775844"/>
            <a:ext cx="44745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=        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9 giây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Left Brace 27"/>
          <p:cNvSpPr/>
          <p:nvPr/>
        </p:nvSpPr>
        <p:spPr>
          <a:xfrm rot="16200000" flipV="1">
            <a:off x="7805866" y="3577914"/>
            <a:ext cx="262678" cy="2295322"/>
          </a:xfrm>
          <a:prstGeom prst="leftBrace">
            <a:avLst>
              <a:gd name="adj1" fmla="val 36904"/>
              <a:gd name="adj2" fmla="val 50169"/>
            </a:avLst>
          </a:prstGeom>
          <a:ln>
            <a:solidFill>
              <a:srgbClr val="CC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Left Brace 28"/>
          <p:cNvSpPr/>
          <p:nvPr/>
        </p:nvSpPr>
        <p:spPr>
          <a:xfrm rot="16200000" flipV="1">
            <a:off x="10609771" y="3525693"/>
            <a:ext cx="323918" cy="2338523"/>
          </a:xfrm>
          <a:prstGeom prst="leftBrace">
            <a:avLst>
              <a:gd name="adj1" fmla="val 36904"/>
              <a:gd name="adj2" fmla="val 50169"/>
            </a:avLst>
          </a:prstGeom>
          <a:ln>
            <a:solidFill>
              <a:srgbClr val="CC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119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3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3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9" grpId="0"/>
      <p:bldP spid="73740" grpId="0"/>
      <p:bldP spid="73741" grpId="0"/>
      <p:bldP spid="11" grpId="0" animBg="1"/>
      <p:bldP spid="12" grpId="0"/>
      <p:bldP spid="13" grpId="0"/>
      <p:bldP spid="14" grpId="0"/>
      <p:bldP spid="15" grpId="0"/>
      <p:bldP spid="16" grpId="0"/>
      <p:bldP spid="17" grpId="0" animBg="1"/>
      <p:bldP spid="19" grpId="0"/>
      <p:bldP spid="21" grpId="0"/>
      <p:bldP spid="22" grpId="0" animBg="1"/>
      <p:bldP spid="24" grpId="0"/>
      <p:bldP spid="25" grpId="0"/>
      <p:bldP spid="26" grpId="0"/>
      <p:bldP spid="27" grpId="0"/>
      <p:bldP spid="28" grpId="0" animBg="1"/>
      <p:bldP spid="29" grpId="0" animBg="1"/>
    </p:bldLst>
  </p:timing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1122</TotalTime>
  <Words>1171</Words>
  <Application>Microsoft Office PowerPoint</Application>
  <PresentationFormat>Widescreen</PresentationFormat>
  <Paragraphs>194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.VnTime</vt:lpstr>
      <vt:lpstr>Arial</vt:lpstr>
      <vt:lpstr>Calibri</vt:lpstr>
      <vt:lpstr>HP001 4 hàng</vt:lpstr>
      <vt:lpstr>Times New Roman</vt:lpstr>
      <vt:lpstr>Chủ đề của Office</vt:lpstr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Bài 1: Tính: a) 3 giờ 14 phút  x 3                                b) 36 phút 12 giây : 3 </vt:lpstr>
      <vt:lpstr>PowerPoint Presentation</vt:lpstr>
      <vt:lpstr>PowerPoint Presentation</vt:lpstr>
      <vt:lpstr>Bài 2. Tính: </vt:lpstr>
      <vt:lpstr>PowerPoint Presentation</vt:lpstr>
      <vt:lpstr>PowerPoint Presentation</vt:lpstr>
      <vt:lpstr>PowerPoint Presentation</vt:lpstr>
      <vt:lpstr>PowerPoint Presentation</vt:lpstr>
      <vt:lpstr>Bài 4:</vt:lpstr>
      <vt:lpstr>PowerPoint Presentation</vt:lpstr>
      <vt:lpstr>PowerPoint Presentation</vt:lpstr>
      <vt:lpstr>PowerPoint Presentation</vt:lpstr>
    </vt:vector>
  </TitlesOfParts>
  <Company>ThienIT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ThienIT</dc:creator>
  <cp:lastModifiedBy>oOOo</cp:lastModifiedBy>
  <cp:revision>129</cp:revision>
  <dcterms:created xsi:type="dcterms:W3CDTF">2018-03-03T06:43:00Z</dcterms:created>
  <dcterms:modified xsi:type="dcterms:W3CDTF">2022-03-13T01:50:58Z</dcterms:modified>
</cp:coreProperties>
</file>