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18"/>
  </p:notesMasterIdLst>
  <p:sldIdLst>
    <p:sldId id="279" r:id="rId5"/>
    <p:sldId id="274" r:id="rId6"/>
    <p:sldId id="280" r:id="rId7"/>
    <p:sldId id="266" r:id="rId8"/>
    <p:sldId id="263" r:id="rId9"/>
    <p:sldId id="267" r:id="rId10"/>
    <p:sldId id="268" r:id="rId11"/>
    <p:sldId id="270" r:id="rId12"/>
    <p:sldId id="271" r:id="rId13"/>
    <p:sldId id="272" r:id="rId14"/>
    <p:sldId id="259" r:id="rId15"/>
    <p:sldId id="285" r:id="rId16"/>
    <p:sldId id="33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85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62CFF-C2F1-4637-A391-D4C161DACB0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45140-719C-44F6-AA93-63A476239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714DD1A1-FCD7-45D2-8D54-FAD816571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8A1A9AD1-9F08-4855-8F20-694930472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C1B386B5-0D52-46A7-9F75-CABB56E47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DC1FF-5DB0-4DC8-BE27-74BC6FA732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5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2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2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6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0F06B-50D8-4E7A-B5CD-10374697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37D93-EFB2-4A26-B93F-526F78E7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7D30F-1DDC-4436-A22F-5F38BBE2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014E-7C9E-4D99-B1AA-3D271CCD8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16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F8ED-B481-4EFF-B723-CA64AA81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5FA4E-3A15-44BC-9008-6D4A7A37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43855-BEE3-4CAD-9ABF-7B0F59F9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90C1-6A52-4556-8419-F55F0F981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40103-A8D2-41B1-B47D-6DCFF49B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CF46-B562-4A3B-A35C-F7407D2C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72DC-23BF-4CA1-8A37-8E913A14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3647-E9EF-4C4E-A0CB-5A7A90460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469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EE2DB2-F30A-463E-891E-3C2906E0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94C1B3-E8C2-4398-A509-46E7F22B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E76A2D-0B0B-4EDB-9E99-8DAA7872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4D4A-6EC8-4E31-B5C9-0EAEA7858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146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F9ACB0-9D1B-4B2F-A44D-1EE247F3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F23F62-CE31-433E-994C-AB687E8F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02224C-3CC7-4BE2-B3EC-0628ACF9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C9A4-E430-4C5D-941C-2AE6FE806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42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05F493-BE75-4D56-B210-07ADA399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88C06-079D-4C13-94D3-806B0FC5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040568-296C-48F6-93CD-EDDC6A64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8031-1C20-4A66-BEAA-E4145863E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469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4A3452-6A77-4FBD-988E-66AB85D0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72DAB5-F220-4628-881F-4B73ADAC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335429-A5BF-4446-B8DF-C3ADBB7B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4940-E527-441C-B542-2B420AC7D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89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D6BD8A-C530-4EE8-8AA7-CDC3B712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A00427-47ED-4BBF-98B1-88DC3423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59D4E-C08A-4C9C-961B-D7271C1D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40F5-244C-4DF3-AEAA-04C8433CC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883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D696A0-DE66-4D35-95A0-11123078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A6E0A-C481-4593-A6BC-77BD4BC5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B0C469-06CE-4FDA-A836-4E581AC3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A406-3BD3-42F5-8144-B43D59E8D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291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EA0DF-7989-479D-BC0B-2DE462C2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59CB-E942-456E-B3C1-EFC28453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E9C4-6ADA-4084-A494-10EB15B5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5FFB-3988-40F5-B71D-BB634C52D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820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8565D-4B28-4A9D-B7DD-723970F2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8C255-BB47-4B2D-9DC9-534CC183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55D5D-936C-45A5-816D-E11E57BD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E57E-C138-4A84-A450-B7F478A0E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652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CD07-21CA-47DA-AB52-8263CDC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4409-FBD0-4DF9-80C6-C23413D5F54D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81444-01E9-42B8-9AC4-2FDF2795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98D8-E34E-4DE9-A100-CD44EEF7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27F4-0354-42A7-B9DF-0BFEE5DA73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094451"/>
      </p:ext>
    </p:extLst>
  </p:cSld>
  <p:clrMapOvr>
    <a:masterClrMapping/>
  </p:clrMapOvr>
  <p:transition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653E1-C4F1-49F8-B41A-042EA022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43D7-89E5-41AE-9DF0-71C456E64985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365A4-C617-4214-9326-B737E6C1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9ED1-5913-4C4C-AFA6-DA2204EA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1FEA-E85D-451E-A50D-8EFE25418D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34620"/>
      </p:ext>
    </p:extLst>
  </p:cSld>
  <p:clrMapOvr>
    <a:masterClrMapping/>
  </p:clrMapOvr>
  <p:transition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5FCE-5F47-4D68-8DAF-734D261C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A440-407E-45F5-9611-6D6977CED936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4FF08-8DC5-47C6-BB6B-97E06F18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DAAC4-2140-479B-A53F-669A07AE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5861-0DC1-4EEA-9B1D-96FB59BB8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533771"/>
      </p:ext>
    </p:extLst>
  </p:cSld>
  <p:clrMapOvr>
    <a:masterClrMapping/>
  </p:clrMapOvr>
  <p:transition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F828AE-BC29-4BF6-A79D-DE63FD14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B416-5A64-4671-915E-D55C9C6CAE9E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F22583-3F54-44F7-9F02-51AE2C50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DA683E-F0E5-4572-AC9C-58DCD8B5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9F05-D77F-4F58-8396-5E9A3D7C68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89334"/>
      </p:ext>
    </p:extLst>
  </p:cSld>
  <p:clrMapOvr>
    <a:masterClrMapping/>
  </p:clrMapOvr>
  <p:transition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89659D-19BA-4C7A-93B6-FFC947F0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083-B7E4-4C41-80FB-164783089DC4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30ED3A-0863-4531-85A6-6664A5FE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E226D6-62C7-4F75-9DE7-5D6202ED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D987-AFB1-4C61-9BA4-3EF2B10E3A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784535"/>
      </p:ext>
    </p:extLst>
  </p:cSld>
  <p:clrMapOvr>
    <a:masterClrMapping/>
  </p:clrMapOvr>
  <p:transition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13CCC1-9DEB-4A0A-B1CB-D03D71CE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D631-D8BF-4136-AD37-488B2B263C31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1778D6-B929-4D79-BDDE-5AD5FC84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09CEDC-2022-47DB-99FB-ACDF3E93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06A5-9B49-4EC9-8EB2-793B480720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806748"/>
      </p:ext>
    </p:extLst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2DE85A-6BA0-490A-9E20-D262CF1B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A90F-28B6-414B-B046-C2DEB192F81D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2A71F4-347E-4F16-9F2C-575FE7CF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D3E6E9-516A-41B0-BDD6-DA01DECE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2C9A-7A28-40E5-8D13-936E2C478B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23790"/>
      </p:ext>
    </p:extLst>
  </p:cSld>
  <p:clrMapOvr>
    <a:masterClrMapping/>
  </p:clrMapOvr>
  <p:transition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F8F288-45D3-4D95-AB6B-27507B45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6FB2-C1A2-423B-9DEF-8951A3B8D877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3DF50A-C670-43DB-8FBE-3B5A0B7E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D4F800-28BF-4AA5-9EA4-5FE21F42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09B6-5DA6-413B-9CF4-34DA840319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13232"/>
      </p:ext>
    </p:extLst>
  </p:cSld>
  <p:clrMapOvr>
    <a:masterClrMapping/>
  </p:clrMapOvr>
  <p:transition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36B11F-A03B-4262-9AF4-D1F4C4FB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20FD-DE31-42CC-A4B4-D1CDEECC607E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8FC9E1-A7EF-4B34-9FE0-8807075C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293ECD-E2A6-40B4-AFE0-F790F4B1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A00F-4F0C-4A42-BAC7-9294FAF0E6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10255"/>
      </p:ext>
    </p:extLst>
  </p:cSld>
  <p:clrMapOvr>
    <a:masterClrMapping/>
  </p:clrMapOvr>
  <p:transition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BC27-7606-43E7-8E04-ABA09D00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5ED9-0A44-422C-9011-4E28E6AE9BBA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3B75-099F-48B4-A77B-179E0858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94CF-8408-45D8-8E88-714916D9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D7F1-B5FE-44C9-9C4E-1BF82B0FCC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40702"/>
      </p:ext>
    </p:extLst>
  </p:cSld>
  <p:clrMapOvr>
    <a:masterClrMapping/>
  </p:clrMapOvr>
  <p:transition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5D6B4-ED80-4B04-8636-DD179D4F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6790-7D94-4A55-97EA-41026434D238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8B130-D344-4875-9ABF-D13C54D6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9913-8BD8-47C9-BE04-A522DA2D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A8BE-7442-4F51-B3D7-4E78494257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252715"/>
      </p:ext>
    </p:extLst>
  </p:cSld>
  <p:clrMapOvr>
    <a:masterClrMapping/>
  </p:clrMapOvr>
  <p:transition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178522"/>
      </p:ext>
    </p:extLst>
  </p:cSld>
  <p:clrMapOvr>
    <a:masterClrMapping/>
  </p:clrMapOvr>
  <p:transition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8C17B2-FD55-4164-8961-CDE7FD7D9F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42868"/>
      </p:ext>
    </p:extLst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F9E4-1CAC-4277-A2BE-2EC847C47A58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970E-9E9F-4923-8054-B34A500CEA9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7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032DA2-7D1F-4B86-A17B-4F88CE24B8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022E9B4-C97F-45C4-8064-A76AB2F6F1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2038-4D61-404A-9D53-51669BF3E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706FE-8B5B-4AEC-BF41-FADA75B1D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C7C6-9F0D-4CE6-95DD-98AC4C10E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21768-DA30-406C-90CF-9151B898E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42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7272176-8C4D-466B-9E9D-4793A132B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73BD149-D965-4AD6-BF87-917D4D78F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5C311-7918-4CB5-834A-FB8EF699E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2E586-656D-4E43-8BC9-1B628BF73BB4}" type="datetimeFigureOut">
              <a:rPr lang="zh-CN" altLang="en-US"/>
              <a:pPr>
                <a:defRPr/>
              </a:pPr>
              <a:t>2022/3/13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77D8-8014-4660-969E-1D5A08FF9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5DA5E-01BD-46E5-8FBD-37031850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3F01D-681E-4192-AFFD-E1EA8D5ABB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advTm="300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ổng hợp 18 hình nền powerpoint siêu đáng yêu, siêu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1"/>
            <a:ext cx="6858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914400"/>
            <a:ext cx="458628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1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7" name="WordArt 60"/>
          <p:cNvSpPr>
            <a:spLocks noChangeArrowheads="1" noChangeShapeType="1" noTextEdit="1"/>
          </p:cNvSpPr>
          <p:nvPr/>
        </p:nvSpPr>
        <p:spPr bwMode="auto">
          <a:xfrm>
            <a:off x="1657351" y="1771650"/>
            <a:ext cx="6000749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8"/>
              </a:avLst>
            </a:prstTxWarp>
          </a:bodyPr>
          <a:lstStyle/>
          <a:p>
            <a:pPr algn="ctr" defTabSz="685800">
              <a:defRPr/>
            </a:pP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Chào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mừng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các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con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học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sinh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đến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với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tiết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học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86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TOÁN  5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426151" y="3657601"/>
            <a:ext cx="4597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/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Hãy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chuẩn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bị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đầy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đủ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sách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vở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đồ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dùng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tập</a:t>
            </a:r>
            <a:endParaRPr lang="en-US" altLang="en-US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defTabSz="685800"/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để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bắt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đầu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tiết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nhé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679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467600" cy="1981199"/>
          </a:xfrm>
          <a:noFill/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4000" b="1" u="sng" dirty="0" err="1">
                <a:solidFill>
                  <a:srgbClr val="172485"/>
                </a:solidFill>
                <a:latin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172485"/>
                </a:solidFill>
                <a:latin typeface="Times New Roman" pitchFamily="18" charset="0"/>
              </a:rPr>
              <a:t> 2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:</a:t>
            </a:r>
            <a:r>
              <a:rPr lang="en-US" sz="4000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máy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bay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1800 km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2,5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giờ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. 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tốc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máy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bay.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209800" y="2518350"/>
            <a:ext cx="6934200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172485"/>
                </a:solidFill>
                <a:latin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172485"/>
                </a:solidFill>
                <a:latin typeface="Times New Roman" pitchFamily="18" charset="0"/>
              </a:rPr>
              <a:t>giải</a:t>
            </a:r>
            <a:r>
              <a:rPr lang="en-US" sz="3600" b="1" i="1" dirty="0">
                <a:solidFill>
                  <a:srgbClr val="172485"/>
                </a:solidFill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bay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1800  : 2,5  = 720 (km/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: 720 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0" y="1981200"/>
            <a:ext cx="3581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Tóm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tắt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1800 km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 2,5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…km/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  <a:p>
            <a:pPr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>
            <a:off x="5105400" y="4191000"/>
            <a:ext cx="2895600" cy="2667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Nêu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một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sô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́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đơn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vị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đo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vận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tốc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</a:p>
          <a:p>
            <a:endParaRPr lang="en-US" sz="2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2676525" cy="787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vi-VN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latin typeface="Arial"/>
                <a:cs typeface="Arial"/>
              </a:rPr>
              <a:t> "Đố bạn ? "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848600" y="1371600"/>
            <a:ext cx="762000" cy="76200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848600" y="2133600"/>
            <a:ext cx="784225" cy="7397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294" name="WordArt 8"/>
          <p:cNvSpPr>
            <a:spLocks noChangeArrowheads="1" noChangeShapeType="1" noTextEdit="1"/>
          </p:cNvSpPr>
          <p:nvPr/>
        </p:nvSpPr>
        <p:spPr bwMode="auto">
          <a:xfrm rot="-1663024">
            <a:off x="-84342" y="249942"/>
            <a:ext cx="180975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296" name="AutoShape 12"/>
          <p:cNvSpPr>
            <a:spLocks noChangeArrowheads="1"/>
          </p:cNvSpPr>
          <p:nvPr/>
        </p:nvSpPr>
        <p:spPr bwMode="auto">
          <a:xfrm>
            <a:off x="685800" y="1219200"/>
            <a:ext cx="3048000" cy="27432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tắc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tốc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609600" y="1219200"/>
            <a:ext cx="3124200" cy="2819400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8800" dirty="0">
                <a:latin typeface="Times New Roman" pitchFamily="18" charset="0"/>
              </a:rPr>
              <a:t>   1</a:t>
            </a:r>
          </a:p>
        </p:txBody>
      </p:sp>
      <p:sp>
        <p:nvSpPr>
          <p:cNvPr id="12298" name="AutoShape 14"/>
          <p:cNvSpPr>
            <a:spLocks noChangeArrowheads="1"/>
          </p:cNvSpPr>
          <p:nvPr/>
        </p:nvSpPr>
        <p:spPr bwMode="auto">
          <a:xfrm>
            <a:off x="4572000" y="1295400"/>
            <a:ext cx="3200400" cy="28956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: 100 km</a:t>
            </a:r>
          </a:p>
          <a:p>
            <a:pPr algn="l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t:   2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giơ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̀</a:t>
            </a:r>
          </a:p>
          <a:p>
            <a:pPr algn="l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: ?km/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giơ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̀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4572000" y="1295400"/>
            <a:ext cx="3200400" cy="2895600"/>
          </a:xfrm>
          <a:prstGeom prst="smileyFace">
            <a:avLst>
              <a:gd name="adj" fmla="val 4653"/>
            </a:avLst>
          </a:prstGeom>
          <a:solidFill>
            <a:srgbClr val="66FF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9600" dirty="0">
                <a:latin typeface="Times New Roman" pitchFamily="18" charset="0"/>
              </a:rPr>
              <a:t>   2</a:t>
            </a:r>
          </a:p>
        </p:txBody>
      </p:sp>
      <p:sp>
        <p:nvSpPr>
          <p:cNvPr id="12300" name="AutoShape 16"/>
          <p:cNvSpPr>
            <a:spLocks noChangeArrowheads="1"/>
          </p:cNvSpPr>
          <p:nvPr/>
        </p:nvSpPr>
        <p:spPr bwMode="auto">
          <a:xfrm>
            <a:off x="838200" y="4038600"/>
            <a:ext cx="3124200" cy="2819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s: 800 m</a:t>
            </a:r>
          </a:p>
          <a:p>
            <a:pPr algn="l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t:  4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phút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l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v: ? m/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phút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838200" y="3962400"/>
            <a:ext cx="3124200" cy="28956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9600" dirty="0">
                <a:latin typeface="Times New Roman" pitchFamily="18" charset="0"/>
              </a:rPr>
              <a:t>   3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7874000" y="2952750"/>
            <a:ext cx="774700" cy="7175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</p:txBody>
      </p:sp>
      <p:pic>
        <p:nvPicPr>
          <p:cNvPr id="12303" name="Picture 19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0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7924800" y="3759200"/>
            <a:ext cx="762000" cy="6858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5105400" y="4191000"/>
            <a:ext cx="2895600" cy="2667000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9600" dirty="0">
                <a:latin typeface="Times New Roman" pitchFamily="18" charset="0"/>
              </a:rPr>
              <a:t> 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114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8"/>
                  </p:tgtEl>
                </p:cond>
              </p:nextCondLst>
            </p:seq>
          </p:childTnLst>
        </p:cTn>
      </p:par>
    </p:tnLst>
    <p:bldLst>
      <p:bldP spid="12290" grpId="0" animBg="1"/>
      <p:bldP spid="12296" grpId="0"/>
      <p:bldP spid="33805" grpId="0" animBg="1"/>
      <p:bldP spid="12298" grpId="0" animBg="1"/>
      <p:bldP spid="33807" grpId="0" animBg="1"/>
      <p:bldP spid="12300" grpId="0" animBg="1"/>
      <p:bldP spid="338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nh">
            <a:extLst>
              <a:ext uri="{FF2B5EF4-FFF2-40B4-BE49-F238E27FC236}">
                <a16:creationId xmlns:a16="http://schemas.microsoft.com/office/drawing/2014/main" id="{D482F31E-901E-4BBE-B2EA-154E396A9FE3}"/>
              </a:ext>
            </a:extLst>
          </p:cNvPr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150" y="1609725"/>
            <a:ext cx="9124950" cy="3952875"/>
          </a:xfrm>
          <a:noFill/>
        </p:spPr>
      </p:pic>
      <p:sp>
        <p:nvSpPr>
          <p:cNvPr id="21507" name="WordArt 5">
            <a:extLst>
              <a:ext uri="{FF2B5EF4-FFF2-40B4-BE49-F238E27FC236}">
                <a16:creationId xmlns:a16="http://schemas.microsoft.com/office/drawing/2014/main" id="{5E8B681E-3136-419C-A735-6AD497DD06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1000125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3999">
                      <a:srgbClr val="83A7C3"/>
                    </a:gs>
                    <a:gs pos="6500">
                      <a:srgbClr val="768FB9"/>
                    </a:gs>
                    <a:gs pos="10501">
                      <a:srgbClr val="83A7C3"/>
                    </a:gs>
                    <a:gs pos="25999">
                      <a:srgbClr val="FFFFFF"/>
                    </a:gs>
                    <a:gs pos="28000">
                      <a:srgbClr val="9C6563"/>
                    </a:gs>
                    <a:gs pos="28999">
                      <a:srgbClr val="80302D"/>
                    </a:gs>
                    <a:gs pos="35501">
                      <a:srgbClr val="C0524E"/>
                    </a:gs>
                    <a:gs pos="47000">
                      <a:srgbClr val="EBDAD4"/>
                    </a:gs>
                    <a:gs pos="50000">
                      <a:srgbClr val="55261C"/>
                    </a:gs>
                    <a:gs pos="53000">
                      <a:srgbClr val="EBDAD4"/>
                    </a:gs>
                    <a:gs pos="64500">
                      <a:srgbClr val="C0524E"/>
                    </a:gs>
                    <a:gs pos="71001">
                      <a:srgbClr val="80302D"/>
                    </a:gs>
                    <a:gs pos="72000">
                      <a:srgbClr val="9C6563"/>
                    </a:gs>
                    <a:gs pos="74001">
                      <a:srgbClr val="FFFFFF"/>
                    </a:gs>
                    <a:gs pos="89500">
                      <a:srgbClr val="83A7C3"/>
                    </a:gs>
                    <a:gs pos="93500">
                      <a:srgbClr val="768FB9"/>
                    </a:gs>
                    <a:gs pos="96001">
                      <a:srgbClr val="83A7C3"/>
                    </a:gs>
                    <a:gs pos="100000">
                      <a:srgbClr val="DCEBF5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508" name="Rectangle 36">
            <a:extLst>
              <a:ext uri="{FF2B5EF4-FFF2-40B4-BE49-F238E27FC236}">
                <a16:creationId xmlns:a16="http://schemas.microsoft.com/office/drawing/2014/main" id="{8177B4A1-1716-442F-8E33-DE3B06BE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F10CE-B202-4B1C-9066-46B845E2FC5C}"/>
              </a:ext>
            </a:extLst>
          </p:cNvPr>
          <p:cNvSpPr txBox="1"/>
          <p:nvPr/>
        </p:nvSpPr>
        <p:spPr>
          <a:xfrm>
            <a:off x="1992313" y="2297113"/>
            <a:ext cx="55403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Học thuộc quy tắc tính vận tốc.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Hoàn thành VBTT: Vận tốc.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Chuẩn bị tiết: Luyện tập (trang </a:t>
            </a:r>
            <a:r>
              <a:rPr lang="en-US" sz="2400" kern="0">
                <a:solidFill>
                  <a:srgbClr val="FE98B0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139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>
            <a:extLst>
              <a:ext uri="{FF2B5EF4-FFF2-40B4-BE49-F238E27FC236}">
                <a16:creationId xmlns:a16="http://schemas.microsoft.com/office/drawing/2014/main" id="{1B67E428-8C95-4635-9180-16F354FC4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725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2">
            <a:extLst>
              <a:ext uri="{FF2B5EF4-FFF2-40B4-BE49-F238E27FC236}">
                <a16:creationId xmlns:a16="http://schemas.microsoft.com/office/drawing/2014/main" id="{C4BD5D80-F903-4042-A02D-FB598417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46513"/>
            <a:ext cx="387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3">
            <a:extLst>
              <a:ext uri="{FF2B5EF4-FFF2-40B4-BE49-F238E27FC236}">
                <a16:creationId xmlns:a16="http://schemas.microsoft.com/office/drawing/2014/main" id="{321303B5-7717-4A98-97C3-082A5E98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373563"/>
            <a:ext cx="1158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4">
            <a:extLst>
              <a:ext uri="{FF2B5EF4-FFF2-40B4-BE49-F238E27FC236}">
                <a16:creationId xmlns:a16="http://schemas.microsoft.com/office/drawing/2014/main" id="{D839F411-896C-459D-9089-87691D6B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613"/>
            <a:ext cx="27336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807E26-CB42-4E22-AEDD-12D017B9D486}"/>
              </a:ext>
            </a:extLst>
          </p:cNvPr>
          <p:cNvSpPr/>
          <p:nvPr/>
        </p:nvSpPr>
        <p:spPr>
          <a:xfrm>
            <a:off x="-2626242" y="2152650"/>
            <a:ext cx="149706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Tiết học kết thúc.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Chúc các con luôn vui vẻ và học tốt!</a:t>
            </a:r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runner_athlete_runn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62800" y="7620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animated snai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3429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762000"/>
            <a:ext cx="2819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85800" y="4038600"/>
            <a:ext cx="83343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876800" y="3200400"/>
            <a:ext cx="992579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600200" y="3276600"/>
            <a:ext cx="723276" cy="64633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543800" y="3276600"/>
            <a:ext cx="1370889" cy="646331"/>
          </a:xfrm>
          <a:prstGeom prst="rect">
            <a:avLst/>
          </a:prstGeom>
          <a:solidFill>
            <a:srgbClr val="99CC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267200" y="4953000"/>
            <a:ext cx="533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6400800" y="4953000"/>
            <a:ext cx="533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0" y="5268411"/>
            <a:ext cx="937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17917 0.208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275 0.197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61042 0.197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 animBg="1"/>
      <p:bldP spid="34825" grpId="1" animBg="1"/>
      <p:bldP spid="34826" grpId="0" animBg="1"/>
      <p:bldP spid="34826" grpId="1" animBg="1"/>
      <p:bldP spid="34827" grpId="0" animBg="1"/>
      <p:bldP spid="34827" grpId="1" animBg="1"/>
      <p:bldP spid="34831" grpId="0" animBg="1"/>
      <p:bldP spid="34832" grpId="0" animBg="1"/>
      <p:bldP spid="348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89"/>
            <a:ext cx="9144000" cy="51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857250"/>
            <a:ext cx="686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18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2022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 TỐC (138)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2663" y="2383737"/>
            <a:ext cx="1970732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Mục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tiêu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3086101"/>
            <a:ext cx="70485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 khái niệm ban đầu về vận tốc, đơn vị đo vận tốc.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 tính vận tốc của một chuyển động đều.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12954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295400"/>
                        <a:ext cx="1143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838200" y="261143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6918325" y="1371600"/>
            <a:ext cx="146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indent="-742950" algn="l">
              <a:spcBef>
                <a:spcPct val="20000"/>
              </a:spcBef>
              <a:buAutoNum type="alphaLcParenR"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Bài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toán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1:</a:t>
            </a:r>
          </a:p>
          <a:p>
            <a:pPr marL="742950" indent="-742950" algn="l">
              <a:spcBef>
                <a:spcPct val="20000"/>
              </a:spcBef>
            </a:pP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ô </a:t>
            </a:r>
            <a:r>
              <a:rPr lang="en-US" sz="3600" b="1" dirty="0" err="1">
                <a:latin typeface="Times New Roman" pitchFamily="18" charset="0"/>
              </a:rPr>
              <a:t>tô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                                       </a:t>
            </a:r>
          </a:p>
          <a:p>
            <a:pPr marL="742950" indent="-742950" algn="l">
              <a:spcBef>
                <a:spcPct val="20000"/>
              </a:spcBef>
            </a:pPr>
            <a:r>
              <a:rPr lang="en-US" sz="3600" b="1" dirty="0" err="1">
                <a:latin typeface="Times New Roman" pitchFamily="18" charset="0"/>
              </a:rPr>
              <a:t>hết</a:t>
            </a:r>
            <a:r>
              <a:rPr lang="en-US" sz="3600" b="1" dirty="0">
                <a:latin typeface="Times New Roman" pitchFamily="18" charset="0"/>
              </a:rPr>
              <a:t>          </a:t>
            </a:r>
            <a:r>
              <a:rPr lang="en-US" sz="3600" b="1" dirty="0" err="1">
                <a:latin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</a:rPr>
              <a:t>                                                                       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52400" y="1295400"/>
            <a:ext cx="13030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                                       </a:t>
            </a:r>
            <a:r>
              <a:rPr lang="en-US" sz="3600" b="1" dirty="0" err="1">
                <a:latin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</a:rPr>
              <a:t> ô </a:t>
            </a:r>
            <a:r>
              <a:rPr lang="en-US" sz="3600" b="1" dirty="0" err="1">
                <a:latin typeface="Times New Roman" pitchFamily="18" charset="0"/>
              </a:rPr>
              <a:t>tô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ki</a:t>
            </a:r>
            <a:r>
              <a:rPr lang="en-US" sz="3600" b="1" dirty="0">
                <a:latin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</a:rPr>
              <a:t>lô</a:t>
            </a:r>
            <a:r>
              <a:rPr lang="en-US" sz="3600" b="1" dirty="0">
                <a:latin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</a:rPr>
              <a:t>mét</a:t>
            </a:r>
            <a:r>
              <a:rPr lang="en-US" sz="36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941320" y="664309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quãng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</a:rPr>
              <a:t> 170 km 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33400" y="1337937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4 </a:t>
            </a:r>
            <a:r>
              <a:rPr lang="en-US" sz="3600" b="1" dirty="0" err="1">
                <a:latin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27432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0" y="3200400"/>
            <a:ext cx="179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 km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09550" y="4116390"/>
            <a:ext cx="4210050" cy="1241425"/>
            <a:chOff x="420" y="2728"/>
            <a:chExt cx="2412" cy="782"/>
          </a:xfrm>
        </p:grpSpPr>
        <p:sp>
          <p:nvSpPr>
            <p:cNvPr id="6162" name="Line 20"/>
            <p:cNvSpPr>
              <a:spLocks noChangeShapeType="1"/>
            </p:cNvSpPr>
            <p:nvPr/>
          </p:nvSpPr>
          <p:spPr bwMode="auto">
            <a:xfrm>
              <a:off x="420" y="2827"/>
              <a:ext cx="24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3" name="Line 21"/>
            <p:cNvSpPr>
              <a:spLocks noChangeShapeType="1"/>
            </p:cNvSpPr>
            <p:nvPr/>
          </p:nvSpPr>
          <p:spPr bwMode="auto">
            <a:xfrm>
              <a:off x="420" y="2728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>
              <a:off x="101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5" name="Line 23"/>
            <p:cNvSpPr>
              <a:spLocks noChangeShapeType="1"/>
            </p:cNvSpPr>
            <p:nvPr/>
          </p:nvSpPr>
          <p:spPr bwMode="auto">
            <a:xfrm>
              <a:off x="163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6" name="Line 24"/>
            <p:cNvSpPr>
              <a:spLocks noChangeShapeType="1"/>
            </p:cNvSpPr>
            <p:nvPr/>
          </p:nvSpPr>
          <p:spPr bwMode="auto">
            <a:xfrm>
              <a:off x="224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7" name="Line 25"/>
            <p:cNvSpPr>
              <a:spLocks noChangeShapeType="1"/>
            </p:cNvSpPr>
            <p:nvPr/>
          </p:nvSpPr>
          <p:spPr bwMode="auto">
            <a:xfrm>
              <a:off x="282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8" name="Text Box 27"/>
            <p:cNvSpPr txBox="1">
              <a:spLocks noChangeArrowheads="1"/>
            </p:cNvSpPr>
            <p:nvPr/>
          </p:nvSpPr>
          <p:spPr bwMode="auto">
            <a:xfrm>
              <a:off x="1460" y="3142"/>
              <a:ext cx="8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170 km </a:t>
              </a:r>
            </a:p>
          </p:txBody>
        </p:sp>
        <p:sp>
          <p:nvSpPr>
            <p:cNvPr id="6169" name="AutoShape 28"/>
            <p:cNvSpPr>
              <a:spLocks/>
            </p:cNvSpPr>
            <p:nvPr/>
          </p:nvSpPr>
          <p:spPr bwMode="auto">
            <a:xfrm rot="5400000">
              <a:off x="1512" y="1808"/>
              <a:ext cx="240" cy="240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</p:grpSp>
      <p:sp>
        <p:nvSpPr>
          <p:cNvPr id="28701" name="AutoShape 29"/>
          <p:cNvSpPr>
            <a:spLocks/>
          </p:cNvSpPr>
          <p:nvPr/>
        </p:nvSpPr>
        <p:spPr bwMode="auto">
          <a:xfrm rot="16200000" flipV="1">
            <a:off x="533400" y="3495675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685800" y="3048000"/>
            <a:ext cx="83058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i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600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r>
              <a:rPr lang="en-US" sz="3600" i="1" dirty="0">
                <a:latin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Trung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bình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giờ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tô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: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1752600" y="4111454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4" algn="l"/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170 : 4 =  42,5 (km) 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962400" y="4850170"/>
            <a:ext cx="41529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Đáp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: 42,5 km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3" grpId="0"/>
      <p:bldP spid="28683" grpId="1"/>
      <p:bldP spid="28686" grpId="0"/>
      <p:bldP spid="28688" grpId="0"/>
      <p:bldP spid="28690" grpId="0"/>
      <p:bldP spid="28690" grpId="1"/>
      <p:bldP spid="28698" grpId="0"/>
      <p:bldP spid="28698" grpId="1"/>
      <p:bldP spid="28701" grpId="0" animBg="1"/>
      <p:bldP spid="28701" grpId="1" animBg="1"/>
      <p:bldP spid="28704" grpId="0"/>
      <p:bldP spid="2870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14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0" y="-72854"/>
            <a:ext cx="8305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i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600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r>
              <a:rPr lang="en-US" sz="3600" i="1" dirty="0">
                <a:latin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Trung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bình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giờ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tô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:</a:t>
            </a:r>
          </a:p>
          <a:p>
            <a:pPr>
              <a:lnSpc>
                <a:spcPct val="110000"/>
              </a:lnSpc>
            </a:pPr>
            <a:endParaRPr lang="en-US" sz="3600" b="1" i="1" u="sng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                 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Đáp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: 42,5 km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066800" y="1063454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4" algn="l"/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170 : 4 =  42,5 (km) 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0" y="3276600"/>
            <a:ext cx="8915400" cy="23083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Trung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bình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tô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42,5 km. Ta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nói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vận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tốc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trung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bình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nói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vắn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tắt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vận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tô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bốn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mươi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phẩy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năm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lô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mét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giờ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42,5 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5486400"/>
          </a:xfrm>
          <a:noFill/>
        </p:spPr>
        <p:txBody>
          <a:bodyPr/>
          <a:lstStyle/>
          <a:p>
            <a:pPr eaLnBrk="1" hangingPunct="1">
              <a:buNone/>
              <a:tabLst>
                <a:tab pos="5486400" algn="l"/>
              </a:tabLst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Hay 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tốc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None/>
              <a:tabLst>
                <a:tab pos="5486400" algn="l"/>
              </a:tabLst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sym typeface="Wingdings 2" pitchFamily="18" charset="2"/>
              </a:rPr>
              <a:t>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170     :  4       =    42,5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 (km/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giơ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̀)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0" y="1367135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Quãng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2057400" y="1371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Thời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572000" y="13716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Vận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tốc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81000" y="1715869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(km)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2133600" y="17526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̀)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4495800" y="1828800"/>
            <a:ext cx="5791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(km/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0" y="2667000"/>
            <a:ext cx="9144000" cy="1676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quãng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chia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0" y="4495800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Gọi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vận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tốc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,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quãng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đường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,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thời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gian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,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ta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87" name="Rectangle 43" descr="Blue tissue paper"/>
          <p:cNvSpPr>
            <a:spLocks noChangeArrowheads="1"/>
          </p:cNvSpPr>
          <p:nvPr/>
        </p:nvSpPr>
        <p:spPr bwMode="auto">
          <a:xfrm>
            <a:off x="2743200" y="5867400"/>
            <a:ext cx="31242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0" y="2667000"/>
            <a:ext cx="9144000" cy="1676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667000"/>
            <a:ext cx="9144000" cy="167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590800"/>
            <a:ext cx="9144000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7" grpId="0"/>
      <p:bldP spid="6178" grpId="0"/>
      <p:bldP spid="6181" grpId="0"/>
      <p:bldP spid="6182" grpId="0"/>
      <p:bldP spid="6183" grpId="0"/>
      <p:bldP spid="6184" grpId="0"/>
      <p:bldP spid="6185" grpId="0" animBg="1"/>
      <p:bldP spid="6186" grpId="0"/>
      <p:bldP spid="6187" grpId="0" animBg="1"/>
      <p:bldP spid="16" grpId="0" animBg="1"/>
      <p:bldP spid="16" grpId="1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600200"/>
            <a:ext cx="8915400" cy="3200876"/>
          </a:xfrm>
          <a:prstGeom prst="rect">
            <a:avLst/>
          </a:prstGeom>
          <a:solidFill>
            <a:srgbClr val="CC99FF">
              <a:alpha val="3294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4200" b="1" dirty="0">
                <a:solidFill>
                  <a:srgbClr val="CC3300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tốc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chỉ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rõ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sự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nhanh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hay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chậm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chuyển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động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đơn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vị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thời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gian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Đơn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vị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tốc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thể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km/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km/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m/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m/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giây</a:t>
            </a: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</a:rPr>
              <a:t>…</a:t>
            </a:r>
            <a:r>
              <a:rPr lang="en-US" sz="34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304800" y="0"/>
            <a:ext cx="883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b)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Bài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toán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  <a:r>
              <a:rPr lang="en-US" sz="4000" dirty="0">
                <a:latin typeface="Times New Roman" pitchFamily="18" charset="0"/>
              </a:rPr>
              <a:t> 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Một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chạy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được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60 m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trong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10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giây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.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Tính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vận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tốc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chạy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của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đó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2239962"/>
          </a:xfrm>
          <a:noFill/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giải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         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chạy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                  60  : 10  =  6 (m/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giây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                           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Đáp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: 6 m/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giây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1981200"/>
            <a:ext cx="4572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Tóm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tắt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            s:  60 m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            t:  10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giây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            v: …m/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giây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8077200" y="609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1752600" y="12192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4191000" y="1219200"/>
            <a:ext cx="35814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62000" y="4876800"/>
            <a:ext cx="8415765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3333CC"/>
                </a:solidFill>
              </a:rPr>
              <a:t>Đơn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vị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đo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vận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tốc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chạy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của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người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đó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là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gì</a:t>
            </a:r>
            <a:r>
              <a:rPr lang="en-US" sz="3600" b="1" dirty="0">
                <a:solidFill>
                  <a:srgbClr val="3333CC"/>
                </a:solidFill>
              </a:rPr>
              <a:t> ?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3178" y="5657671"/>
            <a:ext cx="9090822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 err="1">
                <a:solidFill>
                  <a:srgbClr val="3333CC"/>
                </a:solidFill>
              </a:rPr>
              <a:t>Em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hiểu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vận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tốc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chạy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của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người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đó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là</a:t>
            </a:r>
            <a:r>
              <a:rPr lang="en-US" sz="3600" b="1" i="1" dirty="0">
                <a:solidFill>
                  <a:srgbClr val="9900CC"/>
                </a:solidFill>
              </a:rPr>
              <a:t> 6m/</a:t>
            </a:r>
            <a:r>
              <a:rPr lang="en-US" sz="3600" b="1" i="1" dirty="0" err="1">
                <a:solidFill>
                  <a:srgbClr val="9900CC"/>
                </a:solidFill>
              </a:rPr>
              <a:t>giây</a:t>
            </a:r>
            <a:endParaRPr lang="en-US" sz="3600" b="1" i="1" dirty="0">
              <a:solidFill>
                <a:srgbClr val="9900CC"/>
              </a:solidFill>
            </a:endParaRPr>
          </a:p>
          <a:p>
            <a:pPr algn="l"/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như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thế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nào</a:t>
            </a:r>
            <a:r>
              <a:rPr lang="en-US" sz="3600" b="1" dirty="0">
                <a:solidFill>
                  <a:srgbClr val="3333CC"/>
                </a:solidFill>
              </a:rPr>
              <a:t> ?</a:t>
            </a:r>
          </a:p>
        </p:txBody>
      </p:sp>
      <p:pic>
        <p:nvPicPr>
          <p:cNvPr id="7187" name="Picture 18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4038600"/>
            <a:ext cx="1328738" cy="141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33400" y="1783079"/>
            <a:ext cx="1524000" cy="4572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79" grpId="1"/>
      <p:bldP spid="7180" grpId="0" animBg="1"/>
      <p:bldP spid="7181" grpId="0" animBg="1"/>
      <p:bldP spid="7183" grpId="0" animBg="1"/>
      <p:bldP spid="7185" grpId="0" animBg="1"/>
      <p:bldP spid="718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6783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latin typeface="Times New Roman" pitchFamily="18" charset="0"/>
              </a:rPr>
              <a:t>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Times New Roman" pitchFamily="18" charset="0"/>
              </a:rPr>
              <a:t>    </a:t>
            </a:r>
            <a:r>
              <a:rPr lang="en-US" sz="3600" b="1" u="sng" dirty="0" err="1">
                <a:solidFill>
                  <a:srgbClr val="3333CC"/>
                </a:solidFill>
                <a:latin typeface="Times New Roman" pitchFamily="18" charset="0"/>
              </a:rPr>
              <a:t>Bài</a:t>
            </a:r>
            <a:r>
              <a:rPr lang="en-US" sz="3600" b="1" u="sng" dirty="0">
                <a:solidFill>
                  <a:srgbClr val="3333CC"/>
                </a:solidFill>
                <a:latin typeface="Times New Roman" pitchFamily="18" charset="0"/>
              </a:rPr>
              <a:t> 1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: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xe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105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km.Tính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xe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.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</a:rPr>
              <a:t>                                                    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43200" y="2286000"/>
            <a:ext cx="6400800" cy="3416320"/>
          </a:xfrm>
          <a:prstGeom prst="rect">
            <a:avLst/>
          </a:prstGeom>
          <a:solidFill>
            <a:srgbClr val="A1FDC4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Times New Roman" pitchFamily="18" charset="0"/>
              </a:rPr>
              <a:t>            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</a:p>
          <a:p>
            <a:pPr algn="l"/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xe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         105  :  3  = 35 (km/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             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: 35 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-228600" y="2395240"/>
            <a:ext cx="35052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Tóm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tắt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s :  105 km</a:t>
            </a:r>
          </a:p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t :  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̀</a:t>
            </a:r>
          </a:p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v : … km/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̀?</a:t>
            </a:r>
          </a:p>
          <a:p>
            <a:pPr>
              <a:spcBef>
                <a:spcPct val="50000"/>
              </a:spcBef>
            </a:pPr>
            <a:endParaRPr lang="en-US" sz="36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uild="p"/>
      <p:bldP spid="8205" grpId="0" animBg="1"/>
      <p:bldP spid="82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811</Words>
  <Application>Microsoft Office PowerPoint</Application>
  <PresentationFormat>On-screen Show (4:3)</PresentationFormat>
  <Paragraphs>121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oOOo</cp:lastModifiedBy>
  <cp:revision>49</cp:revision>
  <dcterms:created xsi:type="dcterms:W3CDTF">2019-03-14T15:05:11Z</dcterms:created>
  <dcterms:modified xsi:type="dcterms:W3CDTF">2022-03-13T01:56:18Z</dcterms:modified>
</cp:coreProperties>
</file>