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4"/>
  </p:notesMasterIdLst>
  <p:sldIdLst>
    <p:sldId id="256" r:id="rId2"/>
    <p:sldId id="261" r:id="rId3"/>
    <p:sldId id="257" r:id="rId4"/>
    <p:sldId id="258" r:id="rId5"/>
    <p:sldId id="286" r:id="rId6"/>
    <p:sldId id="283" r:id="rId7"/>
    <p:sldId id="285" r:id="rId8"/>
    <p:sldId id="259" r:id="rId9"/>
    <p:sldId id="297" r:id="rId10"/>
    <p:sldId id="324" r:id="rId11"/>
    <p:sldId id="296" r:id="rId12"/>
    <p:sldId id="323" r:id="rId13"/>
    <p:sldId id="287" r:id="rId14"/>
    <p:sldId id="315" r:id="rId15"/>
    <p:sldId id="321" r:id="rId16"/>
    <p:sldId id="288" r:id="rId17"/>
    <p:sldId id="294" r:id="rId18"/>
    <p:sldId id="325" r:id="rId19"/>
    <p:sldId id="289" r:id="rId20"/>
    <p:sldId id="326" r:id="rId21"/>
    <p:sldId id="322" r:id="rId22"/>
    <p:sldId id="295" r:id="rId23"/>
  </p:sldIdLst>
  <p:sldSz cx="9144000" cy="5143500" type="screen16x9"/>
  <p:notesSz cx="6858000" cy="9144000"/>
  <p:embeddedFontLst>
    <p:embeddedFont>
      <p:font typeface=".VnTime" panose="020B0604020202020204"/>
      <p:regular r:id="rId25"/>
      <p:bold r:id="rId26"/>
      <p:italic r:id="rId27"/>
      <p:boldItalic r:id="rId28"/>
    </p:embeddedFont>
    <p:embeddedFont>
      <p:font typeface="Roboto Mono Regular" panose="020B0604020202020204" charset="0"/>
      <p:regular r:id="rId29"/>
      <p:bold r:id="rId30"/>
      <p:italic r:id="rId31"/>
      <p:boldItalic r:id="rId32"/>
    </p:embeddedFont>
    <p:embeddedFont>
      <p:font typeface="Coming Soon" panose="020B0604020202020204" charset="0"/>
      <p:regular r:id="rId33"/>
    </p:embeddedFont>
    <p:embeddedFont>
      <p:font typeface="Anonymous Pro" panose="020B0604020202020204" charset="0"/>
      <p:regular r:id="rId34"/>
      <p:bold r:id="rId35"/>
      <p:italic r:id="rId36"/>
      <p:boldItalic r:id="rId37"/>
    </p:embeddedFont>
    <p:embeddedFont>
      <p:font typeface="Concert One" panose="020B060402020202020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D49715-0FD8-49F5-9F75-9C850765EA34}">
  <a:tblStyle styleId="{24D49715-0FD8-49F5-9F75-9C850765EA3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726"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691664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658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5700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7992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2435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1091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1763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2828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8569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rotWithShape="1">
          <a:blip r:embed="rId3">
            <a:alphaModFix/>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Regular"/>
                <a:ea typeface="Roboto Mono Regular"/>
                <a:cs typeface="Roboto Mono Regular"/>
                <a:sym typeface="Roboto Mono Regular"/>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ercentages">
  <p:cSld name="BIG_NUMBER_1">
    <p:spTree>
      <p:nvGrpSpPr>
        <p:cNvPr id="1"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5" name="Google Shape;105;p17"/>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06" name="Google Shape;106;p17"/>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07" name="Google Shape;107;p17"/>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08" name="Google Shape;108;p17"/>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 name="Google Shape;109;p17"/>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1" name="Google Shape;111;p17"/>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17"/>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Regular"/>
              <a:buChar char="●"/>
              <a:defRPr sz="1800">
                <a:solidFill>
                  <a:schemeClr val="accent2"/>
                </a:solidFill>
                <a:latin typeface="Roboto Mono Regular"/>
                <a:ea typeface="Roboto Mono Regular"/>
                <a:cs typeface="Roboto Mono Regular"/>
                <a:sym typeface="Roboto Mono Regular"/>
              </a:defRPr>
            </a:lvl1pPr>
            <a:lvl2pPr marL="914400" lvl="1"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2pPr>
            <a:lvl3pPr marL="1371600" lvl="2"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3pPr>
            <a:lvl4pPr marL="1828800" lvl="3"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4pPr>
            <a:lvl5pPr marL="2286000" lvl="4"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5pPr>
            <a:lvl6pPr marL="2743200" lvl="5"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6pPr>
            <a:lvl7pPr marL="3200400" lvl="6"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7pPr>
            <a:lvl8pPr marL="3657600" lvl="7"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8pPr>
            <a:lvl9pPr marL="4114800" lvl="8" indent="-317500">
              <a:lnSpc>
                <a:spcPct val="100000"/>
              </a:lnSpc>
              <a:spcBef>
                <a:spcPts val="1600"/>
              </a:spcBef>
              <a:spcAft>
                <a:spcPts val="160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9" r:id="rId5"/>
    <p:sldLayoutId id="2147483661" r:id="rId6"/>
    <p:sldLayoutId id="2147483663"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1752600" y="1200150"/>
            <a:ext cx="6079800" cy="1497573"/>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sz="6600" smtClean="0">
                <a:solidFill>
                  <a:srgbClr val="FF0000"/>
                </a:solidFill>
                <a:latin typeface="Times New Roman" pitchFamily="18" charset="0"/>
                <a:cs typeface="Times New Roman" pitchFamily="18" charset="0"/>
              </a:rPr>
              <a:t>KHOA HỌC 4</a:t>
            </a:r>
            <a:endParaRPr sz="6600">
              <a:solidFill>
                <a:srgbClr val="FF0000"/>
              </a:solidFill>
              <a:latin typeface="Times New Roman" pitchFamily="18" charset="0"/>
              <a:cs typeface="Times New Roman" pitchFamily="18" charset="0"/>
            </a:endParaRPr>
          </a:p>
        </p:txBody>
      </p:sp>
      <p:sp>
        <p:nvSpPr>
          <p:cNvPr id="180" name="Google Shape;180;p29"/>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181" name="Google Shape;181;p29"/>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182" name="Google Shape;182;p29"/>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pic>
        <p:nvPicPr>
          <p:cNvPr id="8" name="Picture 4" descr="Premium Vector | Happy cute little kid girl with idea lamp sig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1143000" y="2724150"/>
            <a:ext cx="2372024" cy="26527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remium Vector | Happy cute little kid girl with idea lamp sig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609600" y="895350"/>
            <a:ext cx="3798631" cy="42481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724400" y="590550"/>
            <a:ext cx="3886200" cy="1295400"/>
          </a:xfrm>
        </p:spPr>
        <p:txBody>
          <a:bodyPr/>
          <a:lstStyle/>
          <a:p>
            <a:pPr algn="just" eaLnBrk="1" hangingPunct="1"/>
            <a:r>
              <a:rPr lang="en-US" altLang="en-US" sz="2400" smtClean="0">
                <a:solidFill>
                  <a:srgbClr val="FF0000"/>
                </a:solidFill>
                <a:latin typeface="Times New Roman" pitchFamily="18" charset="0"/>
                <a:cs typeface="Times New Roman" pitchFamily="18" charset="0"/>
              </a:rPr>
              <a:t>-&gt; Hằng ngày, cơ thể con người phải lấy từ môi trường thức ăn, nước uống, khí ô xi và thải ra ngoài môi trường phân, nước tiểu, khí các bô níc</a:t>
            </a:r>
            <a:endParaRPr lang="en-US" altLang="en-US" sz="2400" b="1"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066799" y="1428750"/>
            <a:ext cx="7349067" cy="1828800"/>
          </a:xfrm>
          <a:prstGeom prst="rect">
            <a:avLst/>
          </a:prstGeom>
          <a:noFill/>
          <a:ln w="9525">
            <a:noFill/>
            <a:miter lim="800000"/>
            <a:headEnd/>
            <a:tailEnd/>
          </a:ln>
          <a:effectLst/>
        </p:spPr>
      </p:pic>
      <p:sp>
        <p:nvSpPr>
          <p:cNvPr id="6" name="Title 1"/>
          <p:cNvSpPr>
            <a:spLocks noGrp="1"/>
          </p:cNvSpPr>
          <p:nvPr>
            <p:ph type="title"/>
          </p:nvPr>
        </p:nvSpPr>
        <p:spPr>
          <a:xfrm>
            <a:off x="1066800" y="361950"/>
            <a:ext cx="7315200" cy="1295400"/>
          </a:xfrm>
        </p:spPr>
        <p:txBody>
          <a:bodyPr/>
          <a:lstStyle/>
          <a:p>
            <a:pPr algn="just" eaLnBrk="1" hangingPunct="1"/>
            <a:r>
              <a:rPr lang="en-US" altLang="en-US" sz="2400" b="1" smtClean="0">
                <a:solidFill>
                  <a:srgbClr val="0000CC"/>
                </a:solidFill>
                <a:latin typeface="Times New Roman" pitchFamily="18" charset="0"/>
                <a:cs typeface="Times New Roman" pitchFamily="18" charset="0"/>
              </a:rPr>
              <a:t>Đọc mục: Bạn cần biết và trả lời câu hỏi: Quá trình trao đổi chất là gì?</a:t>
            </a:r>
            <a:endParaRPr lang="en-US" altLang="en-US" sz="2400" b="1" smtClean="0">
              <a:solidFill>
                <a:srgbClr val="FF0000"/>
              </a:solidFill>
              <a:latin typeface="Times New Roman" pitchFamily="18" charset="0"/>
              <a:cs typeface="Times New Roman" pitchFamily="18" charset="0"/>
            </a:endParaRPr>
          </a:p>
        </p:txBody>
      </p:sp>
      <p:sp>
        <p:nvSpPr>
          <p:cNvPr id="8" name="Google Shape;221;p33"/>
          <p:cNvSpPr txBox="1">
            <a:spLocks/>
          </p:cNvSpPr>
          <p:nvPr/>
        </p:nvSpPr>
        <p:spPr>
          <a:xfrm>
            <a:off x="1066800" y="3333750"/>
            <a:ext cx="7162800" cy="11430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80000"/>
              </a:lnSpc>
              <a:spcBef>
                <a:spcPts val="0"/>
              </a:spcBef>
              <a:spcAft>
                <a:spcPts val="0"/>
              </a:spcAft>
              <a:buClr>
                <a:schemeClr val="accent2"/>
              </a:buClr>
              <a:buSzPts val="2800"/>
              <a:buFont typeface="Concert One"/>
              <a:buNone/>
              <a:tabLst/>
              <a:defRPr/>
            </a:pPr>
            <a:r>
              <a:rPr kumimoji="0" lang="en-US" sz="2400" b="1" i="0" u="none" strike="noStrike" kern="0" cap="none" spc="0" normalizeH="0" baseline="0" noProof="0" smtClean="0">
                <a:ln>
                  <a:noFill/>
                </a:ln>
                <a:solidFill>
                  <a:srgbClr val="FF0000"/>
                </a:solidFill>
                <a:effectLst/>
                <a:uLnTx/>
                <a:uFillTx/>
                <a:latin typeface="Times New Roman" pitchFamily="18" charset="0"/>
                <a:ea typeface="Concert One"/>
                <a:cs typeface="Times New Roman" pitchFamily="18" charset="0"/>
                <a:sym typeface="Concert One"/>
              </a:rPr>
              <a:t>-&gt;  </a:t>
            </a:r>
            <a:r>
              <a:rPr kumimoji="0" lang="en-US" sz="2400" b="1" i="0" u="none" strike="noStrike" kern="0" cap="none" spc="0" normalizeH="0" noProof="0" smtClean="0">
                <a:ln>
                  <a:noFill/>
                </a:ln>
                <a:solidFill>
                  <a:srgbClr val="FF0000"/>
                </a:solidFill>
                <a:effectLst/>
                <a:uLnTx/>
                <a:uFillTx/>
                <a:latin typeface="Times New Roman" pitchFamily="18" charset="0"/>
                <a:ea typeface="Concert One"/>
                <a:cs typeface="Times New Roman" pitchFamily="18" charset="0"/>
                <a:sym typeface="Concert One"/>
              </a:rPr>
              <a:t> Quá trình trao đổi chất là quá trình cơ thể lấy thức ăn, nước uống từ môi trường và thải ra ngoài môi trường những chất thừa, chất cặn bã.</a:t>
            </a:r>
            <a:endParaRPr kumimoji="0" lang="vi-VN" sz="24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66800" y="438150"/>
            <a:ext cx="7282536" cy="2628900"/>
          </a:xfrm>
        </p:spPr>
        <p:txBody>
          <a:bodyPr/>
          <a:lstStyle/>
          <a:p>
            <a:pPr algn="l" eaLnBrk="1" hangingPunct="1"/>
            <a:r>
              <a:rPr lang="en-US" altLang="en-US" sz="2400" b="1" smtClean="0">
                <a:solidFill>
                  <a:srgbClr val="0000CC"/>
                </a:solidFill>
                <a:latin typeface="Times New Roman" pitchFamily="18" charset="0"/>
                <a:cs typeface="Times New Roman" pitchFamily="18" charset="0"/>
              </a:rPr>
              <a:t>Kết luận:</a:t>
            </a:r>
            <a:r>
              <a:rPr lang="en-US" altLang="en-US" sz="2400" smtClean="0">
                <a:solidFill>
                  <a:srgbClr val="0000CC"/>
                </a:solidFill>
                <a:latin typeface="Times New Roman" pitchFamily="18" charset="0"/>
                <a:cs typeface="Times New Roman" pitchFamily="18" charset="0"/>
              </a:rPr>
              <a:t/>
            </a:r>
            <a:br>
              <a:rPr lang="en-US" altLang="en-US" sz="2400" smtClean="0">
                <a:solidFill>
                  <a:srgbClr val="0000CC"/>
                </a:solidFill>
                <a:latin typeface="Times New Roman" pitchFamily="18" charset="0"/>
                <a:cs typeface="Times New Roman" pitchFamily="18" charset="0"/>
              </a:rPr>
            </a:br>
            <a:r>
              <a:rPr lang="en-US" altLang="en-US" sz="2400" smtClean="0">
                <a:solidFill>
                  <a:srgbClr val="0000CC"/>
                </a:solidFill>
                <a:latin typeface="Times New Roman" pitchFamily="18" charset="0"/>
                <a:cs typeface="Times New Roman" pitchFamily="18" charset="0"/>
              </a:rPr>
              <a:t>	Trong quá trình sống, con người lấy thức ăn, nước, không khí từ môi trường và thải ra môi trường những chất thừa, cặn bã. Quá trình đó được gọi là quá trình </a:t>
            </a:r>
            <a:r>
              <a:rPr lang="en-US" altLang="en-US" sz="2400" b="1" smtClean="0">
                <a:solidFill>
                  <a:srgbClr val="FF0000"/>
                </a:solidFill>
                <a:latin typeface="Times New Roman" pitchFamily="18" charset="0"/>
                <a:cs typeface="Times New Roman" pitchFamily="18" charset="0"/>
              </a:rPr>
              <a:t>trao đổi chất.</a:t>
            </a:r>
          </a:p>
        </p:txBody>
      </p:sp>
      <p:sp>
        <p:nvSpPr>
          <p:cNvPr id="7" name="TextBox 6"/>
          <p:cNvSpPr txBox="1">
            <a:spLocks noChangeArrowheads="1"/>
          </p:cNvSpPr>
          <p:nvPr/>
        </p:nvSpPr>
        <p:spPr bwMode="auto">
          <a:xfrm>
            <a:off x="1066800" y="2647950"/>
            <a:ext cx="7315200" cy="830997"/>
          </a:xfrm>
          <a:prstGeom prst="rect">
            <a:avLst/>
          </a:prstGeom>
          <a:noFill/>
          <a:ln w="9525">
            <a:noFill/>
            <a:miter lim="800000"/>
            <a:headEnd/>
            <a:tailEnd/>
          </a:ln>
        </p:spPr>
        <p:txBody>
          <a:bodyPr wrap="square">
            <a:spAutoFit/>
          </a:bodyPr>
          <a:lstStyle/>
          <a:p>
            <a:pPr eaLnBrk="1" hangingPunct="1"/>
            <a:r>
              <a:rPr lang="en-US" altLang="en-US" sz="2400" smtClean="0">
                <a:solidFill>
                  <a:srgbClr val="0000CC"/>
                </a:solidFill>
                <a:latin typeface="Times New Roman" pitchFamily="18" charset="0"/>
                <a:cs typeface="Times New Roman" pitchFamily="18" charset="0"/>
              </a:rPr>
              <a:t>	Con </a:t>
            </a:r>
            <a:r>
              <a:rPr lang="en-US" altLang="en-US" sz="2400">
                <a:solidFill>
                  <a:srgbClr val="0000CC"/>
                </a:solidFill>
                <a:latin typeface="Times New Roman" pitchFamily="18" charset="0"/>
                <a:cs typeface="Times New Roman" pitchFamily="18" charset="0"/>
              </a:rPr>
              <a:t>người, thưc vật và động vật có trao đổi chất với môi trường thì mới sống được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743200" y="20383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mtClean="0">
                <a:latin typeface="Times New Roman" pitchFamily="18" charset="0"/>
                <a:cs typeface="Times New Roman" pitchFamily="18" charset="0"/>
              </a:rPr>
              <a:t>HOẠT ĐỘNG 2</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800350"/>
            <a:ext cx="47244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smtClean="0">
                <a:solidFill>
                  <a:srgbClr val="FF0000"/>
                </a:solidFill>
                <a:latin typeface="Times New Roman" pitchFamily="18" charset="0"/>
                <a:cs typeface="Times New Roman" pitchFamily="18" charset="0"/>
              </a:rPr>
              <a:t>Điền chữ vào sơ đồ</a:t>
            </a:r>
            <a:endParaRPr sz="28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9"/>
          <p:cNvGrpSpPr>
            <a:grpSpLocks/>
          </p:cNvGrpSpPr>
          <p:nvPr/>
        </p:nvGrpSpPr>
        <p:grpSpPr bwMode="auto">
          <a:xfrm>
            <a:off x="838200" y="971550"/>
            <a:ext cx="7467600" cy="3990975"/>
            <a:chOff x="1752600" y="2577152"/>
            <a:chExt cx="7315200" cy="4280848"/>
          </a:xfrm>
        </p:grpSpPr>
        <p:pic>
          <p:nvPicPr>
            <p:cNvPr id="5" name="Picture 13"/>
            <p:cNvPicPr>
              <a:picLocks noChangeAspect="1" noChangeArrowheads="1"/>
            </p:cNvPicPr>
            <p:nvPr/>
          </p:nvPicPr>
          <p:blipFill>
            <a:blip r:embed="rId2"/>
            <a:srcRect/>
            <a:stretch>
              <a:fillRect/>
            </a:stretch>
          </p:blipFill>
          <p:spPr bwMode="auto">
            <a:xfrm>
              <a:off x="4495800" y="3199623"/>
              <a:ext cx="1752600" cy="3658377"/>
            </a:xfrm>
            <a:prstGeom prst="rect">
              <a:avLst/>
            </a:prstGeom>
            <a:noFill/>
            <a:ln w="9525">
              <a:noFill/>
              <a:miter lim="800000"/>
              <a:headEnd/>
              <a:tailEnd/>
            </a:ln>
          </p:spPr>
        </p:pic>
        <p:sp>
          <p:nvSpPr>
            <p:cNvPr id="6" name="Rectangle 5"/>
            <p:cNvSpPr/>
            <p:nvPr/>
          </p:nvSpPr>
          <p:spPr>
            <a:xfrm>
              <a:off x="1752600" y="2589923"/>
              <a:ext cx="1905000" cy="60917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err="1">
                  <a:solidFill>
                    <a:srgbClr val="0000CC"/>
                  </a:solidFill>
                  <a:latin typeface="Times New Roman" pitchFamily="18" charset="0"/>
                  <a:cs typeface="Times New Roman" pitchFamily="18" charset="0"/>
                </a:rPr>
                <a:t>Lấy</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vào</a:t>
              </a:r>
              <a:r>
                <a:rPr lang="en-US" sz="2400" b="1" dirty="0">
                  <a:solidFill>
                    <a:srgbClr val="0000CC"/>
                  </a:solidFill>
                  <a:latin typeface="Times New Roman" pitchFamily="18" charset="0"/>
                  <a:cs typeface="Times New Roman" pitchFamily="18" charset="0"/>
                </a:rPr>
                <a:t> </a:t>
              </a:r>
            </a:p>
          </p:txBody>
        </p:sp>
        <p:sp>
          <p:nvSpPr>
            <p:cNvPr id="7" name="Rectangle 6"/>
            <p:cNvSpPr/>
            <p:nvPr/>
          </p:nvSpPr>
          <p:spPr>
            <a:xfrm>
              <a:off x="7162800" y="2577152"/>
              <a:ext cx="1905000" cy="60917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err="1">
                  <a:solidFill>
                    <a:srgbClr val="0000CC"/>
                  </a:solidFill>
                  <a:latin typeface="Times New Roman" pitchFamily="18" charset="0"/>
                  <a:cs typeface="Times New Roman" pitchFamily="18" charset="0"/>
                </a:rPr>
                <a:t>Thải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ra</a:t>
              </a:r>
              <a:endParaRPr lang="en-US" sz="2400" b="1" dirty="0">
                <a:solidFill>
                  <a:srgbClr val="0000CC"/>
                </a:solidFill>
                <a:latin typeface="Times New Roman" pitchFamily="18" charset="0"/>
                <a:cs typeface="Times New Roman" pitchFamily="18" charset="0"/>
              </a:endParaRPr>
            </a:p>
          </p:txBody>
        </p:sp>
        <p:sp>
          <p:nvSpPr>
            <p:cNvPr id="8" name="Rectangle 7"/>
            <p:cNvSpPr/>
            <p:nvPr/>
          </p:nvSpPr>
          <p:spPr>
            <a:xfrm>
              <a:off x="1752600" y="3732930"/>
              <a:ext cx="1905000" cy="609178"/>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latin typeface=".VnTime" pitchFamily="34" charset="0"/>
                </a:rPr>
                <a:t>…………….</a:t>
              </a:r>
            </a:p>
          </p:txBody>
        </p:sp>
        <p:sp>
          <p:nvSpPr>
            <p:cNvPr id="9" name="Rectangle 8"/>
            <p:cNvSpPr/>
            <p:nvPr/>
          </p:nvSpPr>
          <p:spPr>
            <a:xfrm>
              <a:off x="1752600" y="4952563"/>
              <a:ext cx="1905000" cy="609178"/>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latin typeface=".VnTime" pitchFamily="34" charset="0"/>
                </a:rPr>
                <a:t>………………</a:t>
              </a:r>
            </a:p>
          </p:txBody>
        </p:sp>
        <p:sp>
          <p:nvSpPr>
            <p:cNvPr id="10" name="Rectangle 9"/>
            <p:cNvSpPr/>
            <p:nvPr/>
          </p:nvSpPr>
          <p:spPr>
            <a:xfrm>
              <a:off x="1752600" y="6095570"/>
              <a:ext cx="1905000" cy="609178"/>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latin typeface=".VnTime" pitchFamily="34" charset="0"/>
                </a:rPr>
                <a:t>………………</a:t>
              </a:r>
            </a:p>
          </p:txBody>
        </p:sp>
        <p:sp>
          <p:nvSpPr>
            <p:cNvPr id="11" name="Rectangle 10"/>
            <p:cNvSpPr/>
            <p:nvPr/>
          </p:nvSpPr>
          <p:spPr>
            <a:xfrm>
              <a:off x="7162800" y="3678014"/>
              <a:ext cx="1905000" cy="610455"/>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latin typeface=".VnTime" pitchFamily="34" charset="0"/>
                </a:rPr>
                <a:t>……………….</a:t>
              </a:r>
            </a:p>
          </p:txBody>
        </p:sp>
        <p:sp>
          <p:nvSpPr>
            <p:cNvPr id="12" name="Rectangle 11"/>
            <p:cNvSpPr/>
            <p:nvPr/>
          </p:nvSpPr>
          <p:spPr>
            <a:xfrm>
              <a:off x="7162800" y="4889985"/>
              <a:ext cx="1905000" cy="610455"/>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latin typeface=".VnTime" pitchFamily="34" charset="0"/>
                </a:rPr>
                <a:t>………………..</a:t>
              </a:r>
            </a:p>
          </p:txBody>
        </p:sp>
        <p:sp>
          <p:nvSpPr>
            <p:cNvPr id="13" name="Rectangle 12"/>
            <p:cNvSpPr/>
            <p:nvPr/>
          </p:nvSpPr>
          <p:spPr>
            <a:xfrm>
              <a:off x="7162800" y="6095570"/>
              <a:ext cx="1905000" cy="609178"/>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latin typeface=".VnTime" pitchFamily="34" charset="0"/>
                </a:rPr>
                <a:t>………………..</a:t>
              </a:r>
            </a:p>
          </p:txBody>
        </p:sp>
      </p:grpSp>
      <p:sp>
        <p:nvSpPr>
          <p:cNvPr id="14" name="TextBox 1"/>
          <p:cNvSpPr txBox="1">
            <a:spLocks noChangeArrowheads="1"/>
          </p:cNvSpPr>
          <p:nvPr/>
        </p:nvSpPr>
        <p:spPr bwMode="auto">
          <a:xfrm>
            <a:off x="609600" y="0"/>
            <a:ext cx="8534400" cy="830997"/>
          </a:xfrm>
          <a:prstGeom prst="rect">
            <a:avLst/>
          </a:prstGeom>
          <a:noFill/>
          <a:ln w="9525">
            <a:noFill/>
            <a:miter lim="800000"/>
            <a:headEnd/>
            <a:tailEnd/>
          </a:ln>
        </p:spPr>
        <p:txBody>
          <a:bodyPr wrap="square">
            <a:spAutoFit/>
          </a:bodyPr>
          <a:lstStyle/>
          <a:p>
            <a:pPr eaLnBrk="1" hangingPunct="1"/>
            <a:r>
              <a:rPr lang="en-US" altLang="en-US" sz="2400" b="1">
                <a:solidFill>
                  <a:srgbClr val="FF0000"/>
                </a:solidFill>
                <a:latin typeface="Times New Roman" pitchFamily="18" charset="0"/>
                <a:cs typeface="Times New Roman" pitchFamily="18" charset="0"/>
              </a:rPr>
              <a:t>Sơ đồ sự trao đổi chất giữa cơ thể người với môi </a:t>
            </a:r>
            <a:r>
              <a:rPr lang="en-US" altLang="en-US" sz="2400" b="1" smtClean="0">
                <a:solidFill>
                  <a:srgbClr val="FF0000"/>
                </a:solidFill>
                <a:latin typeface="Times New Roman" pitchFamily="18" charset="0"/>
                <a:cs typeface="Times New Roman" pitchFamily="18" charset="0"/>
              </a:rPr>
              <a:t>trường (Hoàn thành sơ đồ trang 7 sách giáo khoa Khoa học)</a:t>
            </a:r>
            <a:endParaRPr lang="en-US" altLang="en-US" sz="24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801912" y="1910442"/>
            <a:ext cx="1905000" cy="8001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solidFill>
                  <a:schemeClr val="tx1"/>
                </a:solidFill>
                <a:latin typeface="Times New Roman" pitchFamily="18" charset="0"/>
                <a:cs typeface="Times New Roman" pitchFamily="18" charset="0"/>
              </a:rPr>
              <a:t>Khí </a:t>
            </a:r>
            <a:r>
              <a:rPr lang="en-US" sz="2800" dirty="0" err="1">
                <a:solidFill>
                  <a:schemeClr val="tx1"/>
                </a:solidFill>
                <a:latin typeface="Times New Roman" pitchFamily="18" charset="0"/>
                <a:cs typeface="Times New Roman" pitchFamily="18" charset="0"/>
              </a:rPr>
              <a:t>oxi</a:t>
            </a:r>
            <a:endParaRPr lang="en-US" sz="2800" dirty="0">
              <a:solidFill>
                <a:schemeClr val="tx1"/>
              </a:solidFill>
              <a:latin typeface="Times New Roman" pitchFamily="18" charset="0"/>
              <a:cs typeface="Times New Roman" pitchFamily="18" charset="0"/>
            </a:endParaRPr>
          </a:p>
        </p:txBody>
      </p:sp>
      <p:sp>
        <p:nvSpPr>
          <p:cNvPr id="27" name="Rectangle 26"/>
          <p:cNvSpPr/>
          <p:nvPr/>
        </p:nvSpPr>
        <p:spPr>
          <a:xfrm>
            <a:off x="801912" y="2976052"/>
            <a:ext cx="1905000" cy="74295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Thức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ăn</a:t>
            </a:r>
            <a:endParaRPr lang="en-US" sz="2800" dirty="0">
              <a:solidFill>
                <a:schemeClr val="tx1"/>
              </a:solidFill>
              <a:latin typeface="Times New Roman" pitchFamily="18" charset="0"/>
              <a:cs typeface="Times New Roman" pitchFamily="18" charset="0"/>
            </a:endParaRPr>
          </a:p>
        </p:txBody>
      </p:sp>
      <p:sp>
        <p:nvSpPr>
          <p:cNvPr id="28" name="Rectangle 27"/>
          <p:cNvSpPr/>
          <p:nvPr/>
        </p:nvSpPr>
        <p:spPr>
          <a:xfrm>
            <a:off x="801912" y="3910692"/>
            <a:ext cx="1905000" cy="74295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Nước</a:t>
            </a:r>
            <a:endParaRPr lang="en-US" sz="2800" dirty="0">
              <a:solidFill>
                <a:schemeClr val="tx1"/>
              </a:solidFill>
              <a:latin typeface="Times New Roman" pitchFamily="18" charset="0"/>
              <a:cs typeface="Times New Roman" pitchFamily="18" charset="0"/>
            </a:endParaRPr>
          </a:p>
        </p:txBody>
      </p:sp>
      <p:pic>
        <p:nvPicPr>
          <p:cNvPr id="29" name="Picture 13"/>
          <p:cNvPicPr>
            <a:picLocks noChangeAspect="1" noChangeArrowheads="1"/>
          </p:cNvPicPr>
          <p:nvPr/>
        </p:nvPicPr>
        <p:blipFill>
          <a:blip r:embed="rId2"/>
          <a:srcRect/>
          <a:stretch>
            <a:fillRect/>
          </a:stretch>
        </p:blipFill>
        <p:spPr bwMode="auto">
          <a:xfrm>
            <a:off x="3468912" y="2024742"/>
            <a:ext cx="1752600" cy="2628900"/>
          </a:xfrm>
          <a:prstGeom prst="rect">
            <a:avLst/>
          </a:prstGeom>
          <a:noFill/>
          <a:ln w="9525">
            <a:solidFill>
              <a:schemeClr val="tx1"/>
            </a:solidFill>
            <a:miter lim="800000"/>
            <a:headEnd/>
            <a:tailEnd/>
          </a:ln>
        </p:spPr>
      </p:pic>
      <p:sp>
        <p:nvSpPr>
          <p:cNvPr id="30" name="Rectangle 29"/>
          <p:cNvSpPr/>
          <p:nvPr/>
        </p:nvSpPr>
        <p:spPr>
          <a:xfrm>
            <a:off x="801912" y="1167492"/>
            <a:ext cx="1905000" cy="4572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err="1">
                <a:solidFill>
                  <a:srgbClr val="0000CC"/>
                </a:solidFill>
                <a:latin typeface="Times New Roman" pitchFamily="18" charset="0"/>
                <a:cs typeface="Times New Roman" pitchFamily="18" charset="0"/>
              </a:rPr>
              <a:t>Lấy</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vào</a:t>
            </a:r>
            <a:r>
              <a:rPr lang="en-US" sz="2400" dirty="0">
                <a:solidFill>
                  <a:srgbClr val="0000CC"/>
                </a:solidFill>
                <a:latin typeface="Times New Roman" pitchFamily="18" charset="0"/>
                <a:cs typeface="Times New Roman" pitchFamily="18" charset="0"/>
              </a:rPr>
              <a:t> </a:t>
            </a:r>
          </a:p>
        </p:txBody>
      </p:sp>
      <p:sp>
        <p:nvSpPr>
          <p:cNvPr id="31" name="Rectangle 30"/>
          <p:cNvSpPr/>
          <p:nvPr/>
        </p:nvSpPr>
        <p:spPr>
          <a:xfrm>
            <a:off x="5907312" y="1167492"/>
            <a:ext cx="2209800" cy="4572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dirty="0" err="1">
                <a:solidFill>
                  <a:srgbClr val="0000CC"/>
                </a:solidFill>
                <a:latin typeface="Times New Roman" pitchFamily="18" charset="0"/>
                <a:cs typeface="Times New Roman" pitchFamily="18" charset="0"/>
              </a:rPr>
              <a:t>Thải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ra</a:t>
            </a:r>
            <a:endParaRPr lang="en-US" sz="2800" dirty="0">
              <a:solidFill>
                <a:srgbClr val="0000CC"/>
              </a:solidFill>
              <a:latin typeface="Times New Roman" pitchFamily="18" charset="0"/>
              <a:cs typeface="Times New Roman" pitchFamily="18" charset="0"/>
            </a:endParaRPr>
          </a:p>
        </p:txBody>
      </p:sp>
      <p:sp>
        <p:nvSpPr>
          <p:cNvPr id="32" name="Rectangle 31"/>
          <p:cNvSpPr/>
          <p:nvPr/>
        </p:nvSpPr>
        <p:spPr>
          <a:xfrm>
            <a:off x="5907312" y="1910442"/>
            <a:ext cx="2590800" cy="8001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800">
                <a:solidFill>
                  <a:schemeClr val="tx1"/>
                </a:solidFill>
                <a:latin typeface="Times New Roman" pitchFamily="18" charset="0"/>
                <a:cs typeface="Times New Roman" pitchFamily="18" charset="0"/>
              </a:rPr>
              <a:t>Khí cac-bo-nic</a:t>
            </a:r>
          </a:p>
        </p:txBody>
      </p:sp>
      <p:sp>
        <p:nvSpPr>
          <p:cNvPr id="33" name="Rectangle 32"/>
          <p:cNvSpPr/>
          <p:nvPr/>
        </p:nvSpPr>
        <p:spPr>
          <a:xfrm>
            <a:off x="5900962" y="2924855"/>
            <a:ext cx="2673350" cy="74295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Phân</a:t>
            </a:r>
            <a:endParaRPr lang="en-US" sz="2800" dirty="0">
              <a:solidFill>
                <a:schemeClr val="tx1"/>
              </a:solidFill>
              <a:latin typeface="Times New Roman" pitchFamily="18" charset="0"/>
              <a:cs typeface="Times New Roman" pitchFamily="18" charset="0"/>
            </a:endParaRPr>
          </a:p>
        </p:txBody>
      </p:sp>
      <p:sp>
        <p:nvSpPr>
          <p:cNvPr id="34" name="Rectangle 33"/>
          <p:cNvSpPr/>
          <p:nvPr/>
        </p:nvSpPr>
        <p:spPr>
          <a:xfrm>
            <a:off x="5907312" y="3910692"/>
            <a:ext cx="2667000" cy="8001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solidFill>
                  <a:schemeClr val="tx1"/>
                </a:solidFill>
                <a:latin typeface="Times New Roman" pitchFamily="18" charset="0"/>
                <a:cs typeface="Times New Roman" pitchFamily="18" charset="0"/>
              </a:rPr>
              <a:t>Nước </a:t>
            </a:r>
            <a:r>
              <a:rPr lang="en-US" sz="2800" dirty="0" err="1">
                <a:solidFill>
                  <a:schemeClr val="tx1"/>
                </a:solidFill>
                <a:latin typeface="Times New Roman" pitchFamily="18" charset="0"/>
                <a:cs typeface="Times New Roman" pitchFamily="18" charset="0"/>
              </a:rPr>
              <a:t>tiểu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mồ</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hôi</a:t>
            </a:r>
            <a:endParaRPr lang="en-US" sz="2800" dirty="0">
              <a:solidFill>
                <a:schemeClr val="tx1"/>
              </a:solidFill>
              <a:latin typeface="Times New Roman" pitchFamily="18" charset="0"/>
              <a:cs typeface="Times New Roman" pitchFamily="18" charset="0"/>
            </a:endParaRPr>
          </a:p>
        </p:txBody>
      </p:sp>
      <p:cxnSp>
        <p:nvCxnSpPr>
          <p:cNvPr id="35" name="Straight Arrow Connector 34"/>
          <p:cNvCxnSpPr/>
          <p:nvPr/>
        </p:nvCxnSpPr>
        <p:spPr>
          <a:xfrm rot="16200000" flipH="1">
            <a:off x="2802162" y="2100942"/>
            <a:ext cx="571500" cy="76200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706912" y="3110592"/>
            <a:ext cx="762000" cy="40005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flipH="1" flipV="1">
            <a:off x="2716437" y="3615417"/>
            <a:ext cx="742950" cy="76200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5221512" y="2196192"/>
            <a:ext cx="685800" cy="45720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34" idx="1"/>
          </p:cNvCxnSpPr>
          <p:nvPr/>
        </p:nvCxnSpPr>
        <p:spPr>
          <a:xfrm>
            <a:off x="5221512" y="3796392"/>
            <a:ext cx="685800" cy="51435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33" idx="1"/>
          </p:cNvCxnSpPr>
          <p:nvPr/>
        </p:nvCxnSpPr>
        <p:spPr>
          <a:xfrm>
            <a:off x="5221512" y="3110592"/>
            <a:ext cx="679450" cy="185738"/>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41" name="TextBox 1"/>
          <p:cNvSpPr txBox="1">
            <a:spLocks noChangeArrowheads="1"/>
          </p:cNvSpPr>
          <p:nvPr/>
        </p:nvSpPr>
        <p:spPr bwMode="auto">
          <a:xfrm>
            <a:off x="1030512" y="557892"/>
            <a:ext cx="7772400" cy="461665"/>
          </a:xfrm>
          <a:prstGeom prst="rect">
            <a:avLst/>
          </a:prstGeom>
          <a:noFill/>
          <a:ln w="9525">
            <a:noFill/>
            <a:miter lim="800000"/>
            <a:headEnd/>
            <a:tailEnd/>
          </a:ln>
        </p:spPr>
        <p:txBody>
          <a:bodyPr wrap="square">
            <a:spAutoFit/>
          </a:bodyPr>
          <a:lstStyle/>
          <a:p>
            <a:pPr eaLnBrk="1" hangingPunct="1"/>
            <a:r>
              <a:rPr lang="en-US" altLang="en-US" sz="2400" b="1">
                <a:solidFill>
                  <a:srgbClr val="FF0000"/>
                </a:solidFill>
                <a:latin typeface="Times New Roman" pitchFamily="18" charset="0"/>
                <a:cs typeface="Times New Roman" pitchFamily="18" charset="0"/>
              </a:rPr>
              <a:t>Sơ đồ sự trao đổi chất giữa cơ thể người với môi trường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ppt_x</p:attrName>
                                        </p:attrNameLst>
                                      </p:cBhvr>
                                      <p:tavLst>
                                        <p:tav tm="0">
                                          <p:val>
                                            <p:strVal val="#ppt_x-.2"/>
                                          </p:val>
                                        </p:tav>
                                        <p:tav tm="100000">
                                          <p:val>
                                            <p:strVal val="#ppt_x"/>
                                          </p:val>
                                        </p:tav>
                                      </p:tavLst>
                                    </p:anim>
                                    <p:anim calcmode="lin" valueType="num">
                                      <p:cBhvr>
                                        <p:cTn id="8"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1000" fill="hold"/>
                                        <p:tgtEl>
                                          <p:spTgt spid="27"/>
                                        </p:tgtEl>
                                        <p:attrNameLst>
                                          <p:attrName>ppt_x</p:attrName>
                                        </p:attrNameLst>
                                      </p:cBhvr>
                                      <p:tavLst>
                                        <p:tav tm="0">
                                          <p:val>
                                            <p:strVal val="#ppt_x-.2"/>
                                          </p:val>
                                        </p:tav>
                                        <p:tav tm="100000">
                                          <p:val>
                                            <p:strVal val="#ppt_x"/>
                                          </p:val>
                                        </p:tav>
                                      </p:tavLst>
                                    </p:anim>
                                    <p:anim calcmode="lin" valueType="num">
                                      <p:cBhvr>
                                        <p:cTn id="13"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7"/>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ppt_x</p:attrName>
                                        </p:attrNameLst>
                                      </p:cBhvr>
                                      <p:tavLst>
                                        <p:tav tm="0">
                                          <p:val>
                                            <p:strVal val="#ppt_x-.2"/>
                                          </p:val>
                                        </p:tav>
                                        <p:tav tm="100000">
                                          <p:val>
                                            <p:strVal val="#ppt_x"/>
                                          </p:val>
                                        </p:tav>
                                      </p:tavLst>
                                    </p:anim>
                                    <p:anim calcmode="lin" valueType="num">
                                      <p:cBhvr>
                                        <p:cTn id="18"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8"/>
                                        </p:tgtEl>
                                      </p:cBhvr>
                                    </p:animEffect>
                                  </p:childTnLst>
                                </p:cTn>
                              </p:par>
                            </p:childTnLst>
                          </p:cTn>
                        </p:par>
                        <p:par>
                          <p:cTn id="20" fill="hold">
                            <p:stCondLst>
                              <p:cond delay="1000"/>
                            </p:stCondLst>
                            <p:childTnLst>
                              <p:par>
                                <p:cTn id="21" presetID="13" presetClass="entr" presetSubtype="16"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plus(in)">
                                      <p:cBhvr>
                                        <p:cTn id="23" dur="2000"/>
                                        <p:tgtEl>
                                          <p:spTgt spid="35"/>
                                        </p:tgtEl>
                                      </p:cBhvr>
                                    </p:animEffect>
                                  </p:childTnLst>
                                </p:cTn>
                              </p:par>
                            </p:childTnLst>
                          </p:cTn>
                        </p:par>
                        <p:par>
                          <p:cTn id="24" fill="hold">
                            <p:stCondLst>
                              <p:cond delay="3000"/>
                            </p:stCondLst>
                            <p:childTnLst>
                              <p:par>
                                <p:cTn id="25" presetID="13" presetClass="entr" presetSubtype="16"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plus(in)">
                                      <p:cBhvr>
                                        <p:cTn id="27" dur="2000"/>
                                        <p:tgtEl>
                                          <p:spTgt spid="36"/>
                                        </p:tgtEl>
                                      </p:cBhvr>
                                    </p:animEffect>
                                  </p:childTnLst>
                                </p:cTn>
                              </p:par>
                            </p:childTnLst>
                          </p:cTn>
                        </p:par>
                        <p:par>
                          <p:cTn id="28" fill="hold">
                            <p:stCondLst>
                              <p:cond delay="5000"/>
                            </p:stCondLst>
                            <p:childTnLst>
                              <p:par>
                                <p:cTn id="29" presetID="1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plus(in)">
                                      <p:cBhvr>
                                        <p:cTn id="31" dur="20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barn(inHorizontal)">
                                      <p:cBhvr>
                                        <p:cTn id="36" dur="500"/>
                                        <p:tgtEl>
                                          <p:spTgt spid="38"/>
                                        </p:tgtEl>
                                      </p:cBhvr>
                                    </p:animEffect>
                                  </p:childTnLst>
                                </p:cTn>
                              </p:par>
                              <p:par>
                                <p:cTn id="37" presetID="16" presetClass="entr" presetSubtype="26"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barn(inHorizontal)">
                                      <p:cBhvr>
                                        <p:cTn id="39" dur="500"/>
                                        <p:tgtEl>
                                          <p:spTgt spid="40"/>
                                        </p:tgtEl>
                                      </p:cBhvr>
                                    </p:animEffect>
                                  </p:childTnLst>
                                </p:cTn>
                              </p:par>
                              <p:par>
                                <p:cTn id="40" presetID="16" presetClass="entr" presetSubtype="26"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barn(inHorizontal)">
                                      <p:cBhvr>
                                        <p:cTn id="42" dur="500"/>
                                        <p:tgtEl>
                                          <p:spTgt spid="39"/>
                                        </p:tgtEl>
                                      </p:cBhvr>
                                    </p:animEffect>
                                  </p:childTnLst>
                                </p:cTn>
                              </p:par>
                            </p:childTnLst>
                          </p:cTn>
                        </p:par>
                        <p:par>
                          <p:cTn id="43" fill="hold">
                            <p:stCondLst>
                              <p:cond delay="500"/>
                            </p:stCondLst>
                            <p:childTnLst>
                              <p:par>
                                <p:cTn id="44" presetID="29" presetClass="entr" presetSubtype="0"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1000" fill="hold"/>
                                        <p:tgtEl>
                                          <p:spTgt spid="32"/>
                                        </p:tgtEl>
                                        <p:attrNameLst>
                                          <p:attrName>ppt_x</p:attrName>
                                        </p:attrNameLst>
                                      </p:cBhvr>
                                      <p:tavLst>
                                        <p:tav tm="0">
                                          <p:val>
                                            <p:strVal val="#ppt_x-.2"/>
                                          </p:val>
                                        </p:tav>
                                        <p:tav tm="100000">
                                          <p:val>
                                            <p:strVal val="#ppt_x"/>
                                          </p:val>
                                        </p:tav>
                                      </p:tavLst>
                                    </p:anim>
                                    <p:anim calcmode="lin" valueType="num">
                                      <p:cBhvr>
                                        <p:cTn id="47"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2"/>
                                        </p:tgtEl>
                                      </p:cBhvr>
                                    </p:animEffect>
                                  </p:childTnLst>
                                </p:cTn>
                              </p:par>
                            </p:childTnLst>
                          </p:cTn>
                        </p:par>
                        <p:par>
                          <p:cTn id="49" fill="hold">
                            <p:stCondLst>
                              <p:cond delay="1500"/>
                            </p:stCondLst>
                            <p:childTnLst>
                              <p:par>
                                <p:cTn id="50" presetID="29" presetClass="entr" presetSubtype="0"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1000" fill="hold"/>
                                        <p:tgtEl>
                                          <p:spTgt spid="33"/>
                                        </p:tgtEl>
                                        <p:attrNameLst>
                                          <p:attrName>ppt_x</p:attrName>
                                        </p:attrNameLst>
                                      </p:cBhvr>
                                      <p:tavLst>
                                        <p:tav tm="0">
                                          <p:val>
                                            <p:strVal val="#ppt_x-.2"/>
                                          </p:val>
                                        </p:tav>
                                        <p:tav tm="100000">
                                          <p:val>
                                            <p:strVal val="#ppt_x"/>
                                          </p:val>
                                        </p:tav>
                                      </p:tavLst>
                                    </p:anim>
                                    <p:anim calcmode="lin" valueType="num">
                                      <p:cBhvr>
                                        <p:cTn id="53"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54" dur="1000"/>
                                        <p:tgtEl>
                                          <p:spTgt spid="33"/>
                                        </p:tgtEl>
                                      </p:cBhvr>
                                    </p:animEffect>
                                  </p:childTnLst>
                                </p:cTn>
                              </p:par>
                            </p:childTnLst>
                          </p:cTn>
                        </p:par>
                        <p:par>
                          <p:cTn id="55" fill="hold">
                            <p:stCondLst>
                              <p:cond delay="2500"/>
                            </p:stCondLst>
                            <p:childTnLst>
                              <p:par>
                                <p:cTn id="56" presetID="29" presetClass="entr" presetSubtype="0"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p:cTn id="58" dur="1000" fill="hold"/>
                                        <p:tgtEl>
                                          <p:spTgt spid="34"/>
                                        </p:tgtEl>
                                        <p:attrNameLst>
                                          <p:attrName>ppt_x</p:attrName>
                                        </p:attrNameLst>
                                      </p:cBhvr>
                                      <p:tavLst>
                                        <p:tav tm="0">
                                          <p:val>
                                            <p:strVal val="#ppt_x-.2"/>
                                          </p:val>
                                        </p:tav>
                                        <p:tav tm="100000">
                                          <p:val>
                                            <p:strVal val="#ppt_x"/>
                                          </p:val>
                                        </p:tav>
                                      </p:tavLst>
                                    </p:anim>
                                    <p:anim calcmode="lin" valueType="num">
                                      <p:cBhvr>
                                        <p:cTn id="59"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6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2" grpId="0" animBg="1"/>
      <p:bldP spid="33"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819400" y="15811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mtClean="0">
                <a:latin typeface="Times New Roman" pitchFamily="18" charset="0"/>
                <a:cs typeface="Times New Roman" pitchFamily="18" charset="0"/>
              </a:rPr>
              <a:t>HOẠT ĐỘNG 3</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419350"/>
            <a:ext cx="47244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smtClean="0">
                <a:solidFill>
                  <a:srgbClr val="FF0000"/>
                </a:solidFill>
                <a:latin typeface="Times New Roman" pitchFamily="18" charset="0"/>
                <a:cs typeface="Times New Roman" pitchFamily="18" charset="0"/>
              </a:rPr>
              <a:t>Vẽ sơ đồ trao đổi chất giữa cơ thể với môi trường bên ngoài</a:t>
            </a:r>
            <a:endParaRPr sz="28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237;p8">
            <a:extLst>
              <a:ext uri="{FF2B5EF4-FFF2-40B4-BE49-F238E27FC236}">
                <a16:creationId xmlns="" xmlns:a16="http://schemas.microsoft.com/office/drawing/2014/main" id="{309EAE36-C6F5-FC45-AF77-212BC759E03E}"/>
              </a:ext>
            </a:extLst>
          </p:cNvPr>
          <p:cNvPicPr preferRelativeResize="0"/>
          <p:nvPr/>
        </p:nvPicPr>
        <p:blipFill rotWithShape="1">
          <a:blip r:embed="rId2">
            <a:clrChange>
              <a:clrFrom>
                <a:srgbClr val="FFFFFF"/>
              </a:clrFrom>
              <a:clrTo>
                <a:srgbClr val="FFFFFF">
                  <a:alpha val="0"/>
                </a:srgbClr>
              </a:clrTo>
            </a:clrChange>
            <a:alphaModFix/>
          </a:blip>
          <a:srcRect/>
          <a:stretch/>
        </p:blipFill>
        <p:spPr>
          <a:xfrm>
            <a:off x="533400" y="1766803"/>
            <a:ext cx="7924800" cy="3376697"/>
          </a:xfrm>
          <a:prstGeom prst="rect">
            <a:avLst/>
          </a:prstGeom>
          <a:noFill/>
          <a:ln>
            <a:noFill/>
          </a:ln>
        </p:spPr>
      </p:pic>
      <p:pic>
        <p:nvPicPr>
          <p:cNvPr id="9" name="Picture 12" descr="https://encrypted-tbn0.gstatic.com/images?q=tbn:ANd9GcS6ps_4f-eKUw0YYIqlH7vqLOPmdHKQi1qYXQ&amp;usqp=CAU"/>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124200" y="361950"/>
            <a:ext cx="299312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smtClean="0">
                <a:ln w="11430"/>
                <a:solidFill>
                  <a:srgbClr val="FF0000"/>
                </a:solidFill>
                <a:effectLst>
                  <a:outerShdw blurRad="50800" dist="39000" dir="5460000" algn="tl">
                    <a:srgbClr val="000000">
                      <a:alpha val="38000"/>
                    </a:srgbClr>
                  </a:outerShdw>
                </a:effectLst>
              </a:rPr>
              <a:t>KẾT NỐI</a:t>
            </a:r>
            <a:endParaRPr lang="en-US" sz="5400" b="1" cap="none" spc="0">
              <a:ln w="11430"/>
              <a:solidFill>
                <a:srgbClr val="FF0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538288" y="476250"/>
            <a:ext cx="6067425" cy="4191000"/>
          </a:xfrm>
          <a:prstGeom prst="rect">
            <a:avLst/>
          </a:prstGeom>
          <a:noFill/>
          <a:ln w="9525">
            <a:noFill/>
            <a:miter lim="800000"/>
            <a:headEnd/>
            <a:tailEnd/>
          </a:ln>
          <a:effectLst/>
        </p:spPr>
      </p:pic>
      <p:sp>
        <p:nvSpPr>
          <p:cNvPr id="9" name="TextBox 8"/>
          <p:cNvSpPr txBox="1"/>
          <p:nvPr/>
        </p:nvSpPr>
        <p:spPr>
          <a:xfrm>
            <a:off x="6248400" y="1200150"/>
            <a:ext cx="914400" cy="307777"/>
          </a:xfrm>
          <a:prstGeom prst="rect">
            <a:avLst/>
          </a:prstGeom>
          <a:noFill/>
        </p:spPr>
        <p:txBody>
          <a:bodyPr wrap="square" rtlCol="0">
            <a:spAutoFit/>
          </a:bodyPr>
          <a:lstStyle/>
          <a:p>
            <a:r>
              <a:rPr lang="en-US" smtClean="0"/>
              <a:t>……..</a:t>
            </a:r>
            <a:endParaRPr lang="en-US"/>
          </a:p>
        </p:txBody>
      </p:sp>
      <p:sp>
        <p:nvSpPr>
          <p:cNvPr id="10" name="TextBox 9"/>
          <p:cNvSpPr txBox="1"/>
          <p:nvPr/>
        </p:nvSpPr>
        <p:spPr>
          <a:xfrm>
            <a:off x="6553200" y="2266950"/>
            <a:ext cx="914400" cy="307777"/>
          </a:xfrm>
          <a:prstGeom prst="rect">
            <a:avLst/>
          </a:prstGeom>
          <a:noFill/>
        </p:spPr>
        <p:txBody>
          <a:bodyPr wrap="square" rtlCol="0">
            <a:spAutoFit/>
          </a:bodyPr>
          <a:lstStyle/>
          <a:p>
            <a:r>
              <a:rPr lang="en-US" smtClean="0"/>
              <a:t>……..</a:t>
            </a:r>
            <a:endParaRPr lang="en-US"/>
          </a:p>
        </p:txBody>
      </p:sp>
      <p:sp>
        <p:nvSpPr>
          <p:cNvPr id="11" name="TextBox 10"/>
          <p:cNvSpPr txBox="1"/>
          <p:nvPr/>
        </p:nvSpPr>
        <p:spPr>
          <a:xfrm>
            <a:off x="6400800" y="3257550"/>
            <a:ext cx="914400" cy="307777"/>
          </a:xfrm>
          <a:prstGeom prst="rect">
            <a:avLst/>
          </a:prstGeom>
          <a:noFill/>
        </p:spPr>
        <p:txBody>
          <a:bodyPr wrap="square" rtlCol="0">
            <a:spAutoFit/>
          </a:bodyPr>
          <a:lstStyle/>
          <a:p>
            <a:r>
              <a:rPr lang="en-US" smtClean="0"/>
              <a:t>……..</a:t>
            </a:r>
            <a:endParaRPr lang="en-US"/>
          </a:p>
        </p:txBody>
      </p:sp>
      <p:sp>
        <p:nvSpPr>
          <p:cNvPr id="12" name="TextBox 11"/>
          <p:cNvSpPr txBox="1"/>
          <p:nvPr/>
        </p:nvSpPr>
        <p:spPr>
          <a:xfrm>
            <a:off x="1524000" y="1200150"/>
            <a:ext cx="914400" cy="307777"/>
          </a:xfrm>
          <a:prstGeom prst="rect">
            <a:avLst/>
          </a:prstGeom>
          <a:noFill/>
        </p:spPr>
        <p:txBody>
          <a:bodyPr wrap="square" rtlCol="0">
            <a:spAutoFit/>
          </a:bodyPr>
          <a:lstStyle/>
          <a:p>
            <a:r>
              <a:rPr lang="en-US" smtClean="0"/>
              <a:t>……..</a:t>
            </a:r>
            <a:endParaRPr lang="en-US"/>
          </a:p>
        </p:txBody>
      </p:sp>
      <p:sp>
        <p:nvSpPr>
          <p:cNvPr id="13" name="TextBox 12"/>
          <p:cNvSpPr txBox="1"/>
          <p:nvPr/>
        </p:nvSpPr>
        <p:spPr>
          <a:xfrm>
            <a:off x="1295400" y="2190750"/>
            <a:ext cx="914400" cy="307777"/>
          </a:xfrm>
          <a:prstGeom prst="rect">
            <a:avLst/>
          </a:prstGeom>
          <a:noFill/>
        </p:spPr>
        <p:txBody>
          <a:bodyPr wrap="square" rtlCol="0">
            <a:spAutoFit/>
          </a:bodyPr>
          <a:lstStyle/>
          <a:p>
            <a:r>
              <a:rPr lang="en-US" smtClean="0"/>
              <a:t>……..</a:t>
            </a:r>
            <a:endParaRPr lang="en-US"/>
          </a:p>
        </p:txBody>
      </p:sp>
      <p:sp>
        <p:nvSpPr>
          <p:cNvPr id="14" name="TextBox 13"/>
          <p:cNvSpPr txBox="1"/>
          <p:nvPr/>
        </p:nvSpPr>
        <p:spPr>
          <a:xfrm>
            <a:off x="1371600" y="3181350"/>
            <a:ext cx="914400" cy="307777"/>
          </a:xfrm>
          <a:prstGeom prst="rect">
            <a:avLst/>
          </a:prstGeom>
          <a:noFill/>
        </p:spPr>
        <p:txBody>
          <a:bodyPr wrap="square" rtlCol="0">
            <a:spAutoFit/>
          </a:bodyPr>
          <a:lstStyle/>
          <a:p>
            <a:r>
              <a:rPr lang="en-US" smtClean="0"/>
              <a:t>……..</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14600" y="514350"/>
            <a:ext cx="387798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smtClean="0">
                <a:ln w="11430"/>
                <a:solidFill>
                  <a:srgbClr val="FF0000"/>
                </a:solidFill>
                <a:effectLst>
                  <a:outerShdw blurRad="50800" dist="39000" dir="5460000" algn="tl">
                    <a:srgbClr val="000000">
                      <a:alpha val="38000"/>
                    </a:srgbClr>
                  </a:outerShdw>
                </a:effectLst>
              </a:rPr>
              <a:t>VẬN DỤNG</a:t>
            </a:r>
            <a:endParaRPr lang="en-US" sz="5400" b="1" cap="none" spc="0">
              <a:ln w="11430"/>
              <a:solidFill>
                <a:srgbClr val="FF0000"/>
              </a:solidFill>
              <a:effectLst>
                <a:outerShdw blurRad="50800" dist="39000" dir="5460000" algn="tl">
                  <a:srgbClr val="000000">
                    <a:alpha val="38000"/>
                  </a:srgbClr>
                </a:outerShdw>
              </a:effectLst>
            </a:endParaRPr>
          </a:p>
        </p:txBody>
      </p:sp>
      <p:sp>
        <p:nvSpPr>
          <p:cNvPr id="5" name="Rectangle 1"/>
          <p:cNvSpPr>
            <a:spLocks noChangeArrowheads="1"/>
          </p:cNvSpPr>
          <p:nvPr/>
        </p:nvSpPr>
        <p:spPr bwMode="auto">
          <a:xfrm>
            <a:off x="1143000" y="241935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2400" dirty="0" smtClean="0">
                <a:solidFill>
                  <a:srgbClr val="0000CC"/>
                </a:solidFill>
                <a:latin typeface="Times New Roman" pitchFamily="18" charset="0"/>
                <a:cs typeface="Times New Roman" pitchFamily="18" charset="0"/>
              </a:rPr>
              <a:t>- Vẽ sơ đồ tư duy về trao đổi chất ở người và </a:t>
            </a:r>
            <a:r>
              <a:rPr lang="nl-NL" sz="2400" dirty="0" smtClean="0">
                <a:solidFill>
                  <a:srgbClr val="0000CC"/>
                </a:solidFill>
                <a:latin typeface="Times New Roman" pitchFamily="18" charset="0"/>
                <a:cs typeface="Times New Roman" pitchFamily="18" charset="0"/>
              </a:rPr>
              <a:t>tô </a:t>
            </a:r>
            <a:r>
              <a:rPr lang="nl-NL" sz="2400" dirty="0" smtClean="0">
                <a:solidFill>
                  <a:srgbClr val="0000CC"/>
                </a:solidFill>
                <a:latin typeface="Times New Roman" pitchFamily="18" charset="0"/>
                <a:cs typeface="Times New Roman" pitchFamily="18" charset="0"/>
              </a:rPr>
              <a:t>màu, trang trí thật đẹp cho từng nhánh.</a:t>
            </a:r>
            <a:endParaRPr lang="en-US" sz="2400" dirty="0">
              <a:solidFill>
                <a:srgbClr val="0000CC"/>
              </a:solidFill>
              <a:latin typeface="Times New Roman" pitchFamily="18" charset="0"/>
              <a:cs typeface="Times New Roman" pitchFamily="18" charset="0"/>
            </a:endParaRPr>
          </a:p>
        </p:txBody>
      </p:sp>
      <p:sp>
        <p:nvSpPr>
          <p:cNvPr id="6" name="TextBox 5"/>
          <p:cNvSpPr txBox="1">
            <a:spLocks noChangeArrowheads="1"/>
          </p:cNvSpPr>
          <p:nvPr/>
        </p:nvSpPr>
        <p:spPr bwMode="auto">
          <a:xfrm>
            <a:off x="1066800" y="3333750"/>
            <a:ext cx="7315200" cy="830997"/>
          </a:xfrm>
          <a:prstGeom prst="rect">
            <a:avLst/>
          </a:prstGeom>
          <a:noFill/>
          <a:ln w="9525">
            <a:noFill/>
            <a:miter lim="800000"/>
            <a:headEnd/>
            <a:tailEnd/>
          </a:ln>
        </p:spPr>
        <p:txBody>
          <a:bodyPr wrap="square">
            <a:spAutoFit/>
          </a:bodyPr>
          <a:lstStyle/>
          <a:p>
            <a:pPr eaLnBrk="1" hangingPunct="1"/>
            <a:r>
              <a:rPr lang="en-US" altLang="en-US" sz="2400" smtClean="0">
                <a:solidFill>
                  <a:srgbClr val="0000CC"/>
                </a:solidFill>
                <a:latin typeface="Times New Roman" pitchFamily="18" charset="0"/>
                <a:cs typeface="Times New Roman" pitchFamily="18" charset="0"/>
              </a:rPr>
              <a:t>- Làm thế nào để quá trình trao đổi chất được diễn ra thuận lợi nhất.</a:t>
            </a:r>
            <a:endParaRPr lang="en-US" altLang="en-US" sz="240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19" name="Picture 2"/>
          <p:cNvPicPr>
            <a:picLocks noChangeAspect="1" noChangeArrowheads="1"/>
          </p:cNvPicPr>
          <p:nvPr/>
        </p:nvPicPr>
        <p:blipFill>
          <a:blip r:embed="rId3">
            <a:clrChange>
              <a:clrFrom>
                <a:srgbClr val="FEFEFD"/>
              </a:clrFrom>
              <a:clrTo>
                <a:srgbClr val="FEFEFD">
                  <a:alpha val="0"/>
                </a:srgbClr>
              </a:clrTo>
            </a:clrChange>
          </a:blip>
          <a:stretch>
            <a:fillRect/>
          </a:stretch>
        </p:blipFill>
        <p:spPr bwMode="auto">
          <a:xfrm>
            <a:off x="1600200" y="742950"/>
            <a:ext cx="6057900" cy="341947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200400" y="438150"/>
            <a:ext cx="264687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smtClean="0">
                <a:ln w="11430"/>
                <a:solidFill>
                  <a:srgbClr val="FF0000"/>
                </a:solidFill>
                <a:effectLst>
                  <a:outerShdw blurRad="50800" dist="39000" dir="5460000" algn="tl">
                    <a:srgbClr val="000000">
                      <a:alpha val="38000"/>
                    </a:srgbClr>
                  </a:outerShdw>
                </a:effectLst>
              </a:rPr>
              <a:t>Bài sau</a:t>
            </a:r>
            <a:endParaRPr lang="en-US" sz="5400" b="1" cap="none" spc="0">
              <a:ln w="11430"/>
              <a:solidFill>
                <a:srgbClr val="FF0000"/>
              </a:solidFill>
              <a:effectLst>
                <a:outerShdw blurRad="50800" dist="39000" dir="5460000" algn="tl">
                  <a:srgbClr val="000000">
                    <a:alpha val="38000"/>
                  </a:srgbClr>
                </a:outerShdw>
              </a:effectLst>
            </a:endParaRPr>
          </a:p>
        </p:txBody>
      </p:sp>
      <p:sp>
        <p:nvSpPr>
          <p:cNvPr id="5" name="Rectangle 1"/>
          <p:cNvSpPr>
            <a:spLocks noChangeArrowheads="1"/>
          </p:cNvSpPr>
          <p:nvPr/>
        </p:nvSpPr>
        <p:spPr bwMode="auto">
          <a:xfrm>
            <a:off x="1143000" y="2419350"/>
            <a:ext cx="70104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nl-NL" sz="3200" smtClean="0">
                <a:solidFill>
                  <a:srgbClr val="0000CC"/>
                </a:solidFill>
              </a:rPr>
              <a:t>Trao đổi chất ở người (tiếp)</a:t>
            </a:r>
            <a:endParaRPr lang="en-US" sz="320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81400" y="209550"/>
            <a:ext cx="183255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smtClean="0">
                <a:ln w="11430"/>
                <a:solidFill>
                  <a:srgbClr val="FF0000"/>
                </a:solidFill>
                <a:effectLst>
                  <a:outerShdw blurRad="50800" dist="39000" dir="5460000" algn="tl">
                    <a:srgbClr val="000000">
                      <a:alpha val="38000"/>
                    </a:srgbClr>
                  </a:outerShdw>
                </a:effectLst>
              </a:rPr>
              <a:t>Ghi vở</a:t>
            </a:r>
            <a:endParaRPr lang="en-US" sz="4000" b="1" cap="none" spc="0">
              <a:ln w="11430"/>
              <a:solidFill>
                <a:srgbClr val="FF0000"/>
              </a:solidFill>
              <a:effectLst>
                <a:outerShdw blurRad="50800" dist="39000" dir="5460000" algn="tl">
                  <a:srgbClr val="000000">
                    <a:alpha val="38000"/>
                  </a:srgbClr>
                </a:outerShdw>
              </a:effectLst>
            </a:endParaRPr>
          </a:p>
        </p:txBody>
      </p:sp>
      <p:sp>
        <p:nvSpPr>
          <p:cNvPr id="5" name="Rectangle 1"/>
          <p:cNvSpPr>
            <a:spLocks noChangeArrowheads="1"/>
          </p:cNvSpPr>
          <p:nvPr/>
        </p:nvSpPr>
        <p:spPr bwMode="auto">
          <a:xfrm>
            <a:off x="1066800" y="1200150"/>
            <a:ext cx="7010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CC"/>
                </a:solidFill>
                <a:effectLst/>
                <a:latin typeface="Times New Roman" pitchFamily="18" charset="0"/>
                <a:cs typeface="Times New Roman" pitchFamily="18" charset="0"/>
              </a:rPr>
              <a:t>Khoa học</a:t>
            </a:r>
            <a:endParaRPr kumimoji="0" lang="nl-NL" sz="3200" b="1" i="0" u="none" strike="noStrike" cap="none" normalizeH="0" baseline="0" smtClean="0">
              <a:ln>
                <a:noFill/>
              </a:ln>
              <a:solidFill>
                <a:srgbClr val="0000CC"/>
              </a:solidFill>
              <a:effectLst/>
              <a:latin typeface="Arial" pitchFamily="34" charset="0"/>
              <a:cs typeface="Arial" pitchFamily="34" charset="0"/>
            </a:endParaRPr>
          </a:p>
        </p:txBody>
      </p:sp>
      <p:sp>
        <p:nvSpPr>
          <p:cNvPr id="6" name="Rectangle 1"/>
          <p:cNvSpPr>
            <a:spLocks noChangeArrowheads="1"/>
          </p:cNvSpPr>
          <p:nvPr/>
        </p:nvSpPr>
        <p:spPr bwMode="auto">
          <a:xfrm>
            <a:off x="990600" y="819150"/>
            <a:ext cx="7010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CC"/>
                </a:solidFill>
                <a:effectLst/>
                <a:latin typeface="Times New Roman" pitchFamily="18" charset="0"/>
                <a:cs typeface="Times New Roman" pitchFamily="18" charset="0"/>
              </a:rPr>
              <a:t>Thứ……..ngày……tháng</a:t>
            </a:r>
            <a:r>
              <a:rPr kumimoji="0" lang="en-US" sz="2400" b="1" i="0" u="none" strike="noStrike" cap="none" normalizeH="0" smtClean="0">
                <a:ln>
                  <a:noFill/>
                </a:ln>
                <a:solidFill>
                  <a:srgbClr val="0000CC"/>
                </a:solidFill>
                <a:effectLst/>
                <a:latin typeface="Times New Roman" pitchFamily="18" charset="0"/>
                <a:cs typeface="Times New Roman" pitchFamily="18" charset="0"/>
              </a:rPr>
              <a:t> 9 năm 2021</a:t>
            </a:r>
            <a:endParaRPr kumimoji="0" lang="nl-NL" sz="3200" b="1" i="0" u="none" strike="noStrike" cap="none" normalizeH="0" baseline="0" smtClean="0">
              <a:ln>
                <a:noFill/>
              </a:ln>
              <a:solidFill>
                <a:srgbClr val="0000CC"/>
              </a:solidFill>
              <a:effectLst/>
              <a:latin typeface="Arial" pitchFamily="34" charset="0"/>
              <a:cs typeface="Arial" pitchFamily="34" charset="0"/>
            </a:endParaRPr>
          </a:p>
        </p:txBody>
      </p:sp>
      <p:sp>
        <p:nvSpPr>
          <p:cNvPr id="7" name="Rectangle 1"/>
          <p:cNvSpPr>
            <a:spLocks noChangeArrowheads="1"/>
          </p:cNvSpPr>
          <p:nvPr/>
        </p:nvSpPr>
        <p:spPr bwMode="auto">
          <a:xfrm>
            <a:off x="1066800" y="1657350"/>
            <a:ext cx="71628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CC"/>
                </a:solidFill>
                <a:effectLst/>
                <a:latin typeface="Times New Roman" pitchFamily="18" charset="0"/>
                <a:cs typeface="Times New Roman" pitchFamily="18" charset="0"/>
              </a:rPr>
              <a:t>Trao</a:t>
            </a: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0000CC"/>
                </a:solidFill>
                <a:effectLst/>
                <a:latin typeface="Times New Roman" pitchFamily="18" charset="0"/>
                <a:cs typeface="Times New Roman" pitchFamily="18" charset="0"/>
              </a:rPr>
              <a:t>đổi</a:t>
            </a:r>
            <a:r>
              <a:rPr kumimoji="0" lang="en-US" sz="2000" b="1" i="0" u="none" strike="noStrike" cap="none" normalizeH="0" dirty="0" smtClean="0">
                <a:ln>
                  <a:noFill/>
                </a:ln>
                <a:solidFill>
                  <a:srgbClr val="0000CC"/>
                </a:solidFill>
                <a:effectLst/>
                <a:latin typeface="Times New Roman" pitchFamily="18" charset="0"/>
                <a:cs typeface="Times New Roman" pitchFamily="18" charset="0"/>
              </a:rPr>
              <a:t> </a:t>
            </a:r>
            <a:r>
              <a:rPr kumimoji="0" lang="en-US" sz="2000" b="1" i="0" u="none" strike="noStrike" cap="none" normalizeH="0" dirty="0" err="1" smtClean="0">
                <a:ln>
                  <a:noFill/>
                </a:ln>
                <a:solidFill>
                  <a:srgbClr val="0000CC"/>
                </a:solidFill>
                <a:effectLst/>
                <a:latin typeface="Times New Roman" pitchFamily="18" charset="0"/>
                <a:cs typeface="Times New Roman" pitchFamily="18" charset="0"/>
              </a:rPr>
              <a:t>chất</a:t>
            </a:r>
            <a:r>
              <a:rPr kumimoji="0" lang="en-US" sz="2000" b="1" i="0" u="none" strike="noStrike" cap="none" normalizeH="0" dirty="0" smtClean="0">
                <a:ln>
                  <a:noFill/>
                </a:ln>
                <a:solidFill>
                  <a:srgbClr val="0000CC"/>
                </a:solidFill>
                <a:effectLst/>
                <a:latin typeface="Times New Roman" pitchFamily="18" charset="0"/>
                <a:cs typeface="Times New Roman" pitchFamily="18" charset="0"/>
              </a:rPr>
              <a:t> ở </a:t>
            </a:r>
            <a:r>
              <a:rPr kumimoji="0" lang="en-US" sz="2000" b="1" i="0" u="none" strike="noStrike" cap="none" normalizeH="0" dirty="0" err="1" smtClean="0">
                <a:ln>
                  <a:noFill/>
                </a:ln>
                <a:solidFill>
                  <a:srgbClr val="0000CC"/>
                </a:solidFill>
                <a:effectLst/>
                <a:latin typeface="Times New Roman" pitchFamily="18" charset="0"/>
                <a:cs typeface="Times New Roman" pitchFamily="18" charset="0"/>
              </a:rPr>
              <a:t>người</a:t>
            </a:r>
            <a:endParaRPr kumimoji="0" lang="en-US" sz="2000" b="1" i="0" u="none" strike="noStrike" cap="none" normalizeH="0" dirty="0" smtClean="0">
              <a:ln>
                <a:noFill/>
              </a:ln>
              <a:solidFill>
                <a:srgbClr val="0000CC"/>
              </a:solidFill>
              <a:effectLst/>
              <a:latin typeface="Times New Roman" pitchFamily="18" charset="0"/>
              <a:cs typeface="Times New Roman" pitchFamily="18" charset="0"/>
            </a:endParaRPr>
          </a:p>
          <a:p>
            <a:r>
              <a:rPr lang="fr-FR" sz="2000" b="1" u="sng" dirty="0" smtClean="0">
                <a:solidFill>
                  <a:srgbClr val="0000CC"/>
                </a:solidFill>
                <a:latin typeface="Times New Roman" pitchFamily="18" charset="0"/>
                <a:cs typeface="Times New Roman" pitchFamily="18" charset="0"/>
              </a:rPr>
              <a:t>1. </a:t>
            </a:r>
            <a:r>
              <a:rPr lang="fr-FR" sz="2000" b="1" u="sng" dirty="0" err="1" smtClean="0">
                <a:solidFill>
                  <a:srgbClr val="0000CC"/>
                </a:solidFill>
                <a:latin typeface="Times New Roman" pitchFamily="18" charset="0"/>
                <a:cs typeface="Times New Roman" pitchFamily="18" charset="0"/>
              </a:rPr>
              <a:t>Quá</a:t>
            </a:r>
            <a:r>
              <a:rPr lang="fr-FR" sz="2000" b="1" u="sng" dirty="0" smtClean="0">
                <a:solidFill>
                  <a:srgbClr val="0000CC"/>
                </a:solidFill>
                <a:latin typeface="Times New Roman" pitchFamily="18" charset="0"/>
                <a:cs typeface="Times New Roman" pitchFamily="18" charset="0"/>
              </a:rPr>
              <a:t> </a:t>
            </a:r>
            <a:r>
              <a:rPr lang="fr-FR" sz="2000" b="1" u="sng" dirty="0" err="1" smtClean="0">
                <a:solidFill>
                  <a:srgbClr val="0000CC"/>
                </a:solidFill>
                <a:latin typeface="Times New Roman" pitchFamily="18" charset="0"/>
                <a:cs typeface="Times New Roman" pitchFamily="18" charset="0"/>
              </a:rPr>
              <a:t>trình</a:t>
            </a:r>
            <a:r>
              <a:rPr lang="fr-FR" sz="2000" b="1" u="sng" dirty="0" smtClean="0">
                <a:solidFill>
                  <a:srgbClr val="0000CC"/>
                </a:solidFill>
                <a:latin typeface="Times New Roman" pitchFamily="18" charset="0"/>
                <a:cs typeface="Times New Roman" pitchFamily="18" charset="0"/>
              </a:rPr>
              <a:t> TĐC</a:t>
            </a:r>
            <a:endParaRPr lang="en-US" sz="2000" dirty="0" smtClean="0">
              <a:solidFill>
                <a:srgbClr val="0000CC"/>
              </a:solidFill>
              <a:latin typeface="Times New Roman" pitchFamily="18" charset="0"/>
              <a:cs typeface="Times New Roman" pitchFamily="18" charset="0"/>
            </a:endParaRPr>
          </a:p>
          <a:p>
            <a:r>
              <a:rPr lang="fr-FR" sz="2000" dirty="0" smtClean="0">
                <a:solidFill>
                  <a:srgbClr val="0000CC"/>
                </a:solidFill>
                <a:latin typeface="Times New Roman" pitchFamily="18" charset="0"/>
                <a:cs typeface="Times New Roman" pitchFamily="18" charset="0"/>
              </a:rPr>
              <a:t>+ </a:t>
            </a:r>
            <a:r>
              <a:rPr lang="fr-FR" sz="2000" dirty="0" err="1" smtClean="0">
                <a:solidFill>
                  <a:srgbClr val="0000CC"/>
                </a:solidFill>
                <a:latin typeface="Times New Roman" pitchFamily="18" charset="0"/>
                <a:cs typeface="Times New Roman" pitchFamily="18" charset="0"/>
              </a:rPr>
              <a:t>Lấy</a:t>
            </a:r>
            <a:r>
              <a:rPr lang="fr-FR" sz="2000" dirty="0" smtClean="0">
                <a:solidFill>
                  <a:srgbClr val="0000CC"/>
                </a:solidFill>
                <a:latin typeface="Times New Roman" pitchFamily="18" charset="0"/>
                <a:cs typeface="Times New Roman" pitchFamily="18" charset="0"/>
              </a:rPr>
              <a:t> </a:t>
            </a:r>
            <a:r>
              <a:rPr lang="fr-FR" sz="2000" dirty="0" err="1" smtClean="0">
                <a:solidFill>
                  <a:srgbClr val="0000CC"/>
                </a:solidFill>
                <a:latin typeface="Times New Roman" pitchFamily="18" charset="0"/>
                <a:cs typeface="Times New Roman" pitchFamily="18" charset="0"/>
              </a:rPr>
              <a:t>vào</a:t>
            </a:r>
            <a:r>
              <a:rPr lang="fr-FR" sz="2000" dirty="0" smtClean="0">
                <a:solidFill>
                  <a:srgbClr val="0000CC"/>
                </a:solidFill>
                <a:latin typeface="Times New Roman" pitchFamily="18" charset="0"/>
                <a:cs typeface="Times New Roman" pitchFamily="18" charset="0"/>
              </a:rPr>
              <a:t> : </a:t>
            </a:r>
            <a:r>
              <a:rPr lang="fr-FR" sz="2000" dirty="0" err="1" smtClean="0">
                <a:solidFill>
                  <a:srgbClr val="0000CC"/>
                </a:solidFill>
                <a:latin typeface="Times New Roman" pitchFamily="18" charset="0"/>
                <a:cs typeface="Times New Roman" pitchFamily="18" charset="0"/>
              </a:rPr>
              <a:t>thức</a:t>
            </a:r>
            <a:r>
              <a:rPr lang="fr-FR" sz="2000" dirty="0" smtClean="0">
                <a:solidFill>
                  <a:srgbClr val="0000CC"/>
                </a:solidFill>
                <a:latin typeface="Times New Roman" pitchFamily="18" charset="0"/>
                <a:cs typeface="Times New Roman" pitchFamily="18" charset="0"/>
              </a:rPr>
              <a:t> </a:t>
            </a:r>
            <a:r>
              <a:rPr lang="fr-FR" sz="2000" dirty="0" err="1" smtClean="0">
                <a:solidFill>
                  <a:srgbClr val="0000CC"/>
                </a:solidFill>
                <a:latin typeface="Times New Roman" pitchFamily="18" charset="0"/>
                <a:cs typeface="Times New Roman" pitchFamily="18" charset="0"/>
              </a:rPr>
              <a:t>ăn</a:t>
            </a:r>
            <a:r>
              <a:rPr lang="fr-FR" sz="2000" dirty="0" smtClean="0">
                <a:solidFill>
                  <a:srgbClr val="0000CC"/>
                </a:solidFill>
                <a:latin typeface="Times New Roman" pitchFamily="18" charset="0"/>
                <a:cs typeface="Times New Roman" pitchFamily="18" charset="0"/>
              </a:rPr>
              <a:t>, </a:t>
            </a:r>
            <a:r>
              <a:rPr lang="fr-FR" sz="2000" dirty="0" err="1" smtClean="0">
                <a:solidFill>
                  <a:srgbClr val="0000CC"/>
                </a:solidFill>
                <a:latin typeface="Times New Roman" pitchFamily="18" charset="0"/>
                <a:cs typeface="Times New Roman" pitchFamily="18" charset="0"/>
              </a:rPr>
              <a:t>nước</a:t>
            </a:r>
            <a:r>
              <a:rPr lang="fr-FR" sz="2000" dirty="0" smtClean="0">
                <a:solidFill>
                  <a:srgbClr val="0000CC"/>
                </a:solidFill>
                <a:latin typeface="Times New Roman" pitchFamily="18" charset="0"/>
                <a:cs typeface="Times New Roman" pitchFamily="18" charset="0"/>
              </a:rPr>
              <a:t>, </a:t>
            </a:r>
            <a:r>
              <a:rPr lang="fr-FR" sz="2000" dirty="0" err="1" smtClean="0">
                <a:solidFill>
                  <a:srgbClr val="0000CC"/>
                </a:solidFill>
                <a:latin typeface="Times New Roman" pitchFamily="18" charset="0"/>
                <a:cs typeface="Times New Roman" pitchFamily="18" charset="0"/>
              </a:rPr>
              <a:t>không</a:t>
            </a:r>
            <a:r>
              <a:rPr lang="fr-FR" sz="2000" dirty="0" smtClean="0">
                <a:solidFill>
                  <a:srgbClr val="0000CC"/>
                </a:solidFill>
                <a:latin typeface="Times New Roman" pitchFamily="18" charset="0"/>
                <a:cs typeface="Times New Roman" pitchFamily="18" charset="0"/>
              </a:rPr>
              <a:t> </a:t>
            </a:r>
            <a:r>
              <a:rPr lang="fr-FR" sz="2000" dirty="0" err="1" smtClean="0">
                <a:solidFill>
                  <a:srgbClr val="0000CC"/>
                </a:solidFill>
                <a:latin typeface="Times New Roman" pitchFamily="18" charset="0"/>
                <a:cs typeface="Times New Roman" pitchFamily="18" charset="0"/>
              </a:rPr>
              <a:t>khí</a:t>
            </a:r>
            <a:endParaRPr lang="en-US" sz="2000" dirty="0" smtClean="0">
              <a:solidFill>
                <a:srgbClr val="0000CC"/>
              </a:solidFill>
              <a:latin typeface="Times New Roman" pitchFamily="18" charset="0"/>
              <a:cs typeface="Times New Roman" pitchFamily="18" charset="0"/>
            </a:endParaRPr>
          </a:p>
          <a:p>
            <a:r>
              <a:rPr lang="fr-FR" sz="2000" dirty="0" smtClean="0">
                <a:solidFill>
                  <a:srgbClr val="0000CC"/>
                </a:solidFill>
                <a:latin typeface="Times New Roman" pitchFamily="18" charset="0"/>
                <a:cs typeface="Times New Roman" pitchFamily="18" charset="0"/>
              </a:rPr>
              <a:t>+ </a:t>
            </a:r>
            <a:r>
              <a:rPr lang="fr-FR" sz="2000" dirty="0" err="1" smtClean="0">
                <a:solidFill>
                  <a:srgbClr val="0000CC"/>
                </a:solidFill>
                <a:latin typeface="Times New Roman" pitchFamily="18" charset="0"/>
                <a:cs typeface="Times New Roman" pitchFamily="18" charset="0"/>
              </a:rPr>
              <a:t>Thải</a:t>
            </a:r>
            <a:r>
              <a:rPr lang="fr-FR" sz="2000" dirty="0" smtClean="0">
                <a:solidFill>
                  <a:srgbClr val="0000CC"/>
                </a:solidFill>
                <a:latin typeface="Times New Roman" pitchFamily="18" charset="0"/>
                <a:cs typeface="Times New Roman" pitchFamily="18" charset="0"/>
              </a:rPr>
              <a:t> ra : </a:t>
            </a:r>
            <a:r>
              <a:rPr lang="fr-FR" sz="2000" dirty="0" err="1" smtClean="0">
                <a:solidFill>
                  <a:srgbClr val="0000CC"/>
                </a:solidFill>
                <a:latin typeface="Times New Roman" pitchFamily="18" charset="0"/>
                <a:cs typeface="Times New Roman" pitchFamily="18" charset="0"/>
              </a:rPr>
              <a:t>chất</a:t>
            </a:r>
            <a:r>
              <a:rPr lang="fr-FR" sz="2000" dirty="0" smtClean="0">
                <a:solidFill>
                  <a:srgbClr val="0000CC"/>
                </a:solidFill>
                <a:latin typeface="Times New Roman" pitchFamily="18" charset="0"/>
                <a:cs typeface="Times New Roman" pitchFamily="18" charset="0"/>
              </a:rPr>
              <a:t> </a:t>
            </a:r>
            <a:r>
              <a:rPr lang="fr-FR" sz="2000" dirty="0" err="1" smtClean="0">
                <a:solidFill>
                  <a:srgbClr val="0000CC"/>
                </a:solidFill>
                <a:latin typeface="Times New Roman" pitchFamily="18" charset="0"/>
                <a:cs typeface="Times New Roman" pitchFamily="18" charset="0"/>
              </a:rPr>
              <a:t>thừa</a:t>
            </a:r>
            <a:r>
              <a:rPr lang="fr-FR" sz="2000" dirty="0" smtClean="0">
                <a:solidFill>
                  <a:srgbClr val="0000CC"/>
                </a:solidFill>
                <a:latin typeface="Times New Roman" pitchFamily="18" charset="0"/>
                <a:cs typeface="Times New Roman" pitchFamily="18" charset="0"/>
              </a:rPr>
              <a:t>, </a:t>
            </a:r>
            <a:r>
              <a:rPr lang="fr-FR" sz="2000" dirty="0" err="1" smtClean="0">
                <a:solidFill>
                  <a:srgbClr val="0000CC"/>
                </a:solidFill>
                <a:latin typeface="Times New Roman" pitchFamily="18" charset="0"/>
                <a:cs typeface="Times New Roman" pitchFamily="18" charset="0"/>
              </a:rPr>
              <a:t>cặn</a:t>
            </a:r>
            <a:r>
              <a:rPr lang="fr-FR" sz="2000" dirty="0" smtClean="0">
                <a:solidFill>
                  <a:srgbClr val="0000CC"/>
                </a:solidFill>
                <a:latin typeface="Times New Roman" pitchFamily="18" charset="0"/>
                <a:cs typeface="Times New Roman" pitchFamily="18" charset="0"/>
              </a:rPr>
              <a:t> </a:t>
            </a:r>
            <a:r>
              <a:rPr lang="fr-FR" sz="2000" dirty="0" err="1" smtClean="0">
                <a:solidFill>
                  <a:srgbClr val="0000CC"/>
                </a:solidFill>
                <a:latin typeface="Times New Roman" pitchFamily="18" charset="0"/>
                <a:cs typeface="Times New Roman" pitchFamily="18" charset="0"/>
              </a:rPr>
              <a:t>bã</a:t>
            </a:r>
            <a:endParaRPr lang="en-US" sz="2000" dirty="0" smtClean="0">
              <a:solidFill>
                <a:srgbClr val="0000CC"/>
              </a:solidFill>
              <a:latin typeface="Times New Roman" pitchFamily="18" charset="0"/>
              <a:cs typeface="Times New Roman" pitchFamily="18" charset="0"/>
            </a:endParaRPr>
          </a:p>
          <a:p>
            <a:r>
              <a:rPr lang="fr-FR" sz="2000" dirty="0" smtClean="0">
                <a:solidFill>
                  <a:srgbClr val="0000CC"/>
                </a:solidFill>
                <a:latin typeface="Times New Roman" pitchFamily="18" charset="0"/>
                <a:cs typeface="Times New Roman" pitchFamily="18" charset="0"/>
                <a:sym typeface="Wingdings"/>
              </a:rPr>
              <a:t></a:t>
            </a:r>
            <a:r>
              <a:rPr lang="fr-FR" sz="2000" dirty="0" smtClean="0">
                <a:solidFill>
                  <a:srgbClr val="0000CC"/>
                </a:solidFill>
                <a:latin typeface="Times New Roman" pitchFamily="18" charset="0"/>
                <a:cs typeface="Times New Roman" pitchFamily="18" charset="0"/>
              </a:rPr>
              <a:t> </a:t>
            </a:r>
            <a:r>
              <a:rPr lang="fr-FR" sz="2000" dirty="0" err="1" smtClean="0">
                <a:solidFill>
                  <a:srgbClr val="0000CC"/>
                </a:solidFill>
                <a:latin typeface="Times New Roman" pitchFamily="18" charset="0"/>
                <a:cs typeface="Times New Roman" pitchFamily="18" charset="0"/>
              </a:rPr>
              <a:t>quá</a:t>
            </a:r>
            <a:r>
              <a:rPr lang="fr-FR" sz="2000" dirty="0" smtClean="0">
                <a:solidFill>
                  <a:srgbClr val="0000CC"/>
                </a:solidFill>
                <a:latin typeface="Times New Roman" pitchFamily="18" charset="0"/>
                <a:cs typeface="Times New Roman" pitchFamily="18" charset="0"/>
              </a:rPr>
              <a:t> </a:t>
            </a:r>
            <a:r>
              <a:rPr lang="fr-FR" sz="2000" dirty="0" err="1" smtClean="0">
                <a:solidFill>
                  <a:srgbClr val="0000CC"/>
                </a:solidFill>
                <a:latin typeface="Times New Roman" pitchFamily="18" charset="0"/>
                <a:cs typeface="Times New Roman" pitchFamily="18" charset="0"/>
              </a:rPr>
              <a:t>trình</a:t>
            </a:r>
            <a:r>
              <a:rPr lang="fr-FR" sz="2000" dirty="0" smtClean="0">
                <a:solidFill>
                  <a:srgbClr val="0000CC"/>
                </a:solidFill>
                <a:latin typeface="Times New Roman" pitchFamily="18" charset="0"/>
                <a:cs typeface="Times New Roman" pitchFamily="18" charset="0"/>
              </a:rPr>
              <a:t> TĐC </a:t>
            </a:r>
            <a:r>
              <a:rPr lang="fr-FR" sz="2000" dirty="0" err="1" smtClean="0">
                <a:solidFill>
                  <a:srgbClr val="0000CC"/>
                </a:solidFill>
                <a:latin typeface="Times New Roman" pitchFamily="18" charset="0"/>
                <a:cs typeface="Times New Roman" pitchFamily="18" charset="0"/>
              </a:rPr>
              <a:t>giúp</a:t>
            </a:r>
            <a:r>
              <a:rPr lang="fr-FR" sz="2000" dirty="0" smtClean="0">
                <a:solidFill>
                  <a:srgbClr val="0000CC"/>
                </a:solidFill>
                <a:latin typeface="Times New Roman" pitchFamily="18" charset="0"/>
                <a:cs typeface="Times New Roman" pitchFamily="18" charset="0"/>
              </a:rPr>
              <a:t> </a:t>
            </a:r>
            <a:r>
              <a:rPr lang="fr-FR" sz="2000" dirty="0" err="1" smtClean="0">
                <a:solidFill>
                  <a:srgbClr val="0000CC"/>
                </a:solidFill>
                <a:latin typeface="Times New Roman" pitchFamily="18" charset="0"/>
                <a:cs typeface="Times New Roman" pitchFamily="18" charset="0"/>
              </a:rPr>
              <a:t>cho</a:t>
            </a:r>
            <a:r>
              <a:rPr lang="fr-FR" sz="2000" smtClean="0">
                <a:solidFill>
                  <a:srgbClr val="0000CC"/>
                </a:solidFill>
                <a:latin typeface="Times New Roman" pitchFamily="18" charset="0"/>
                <a:cs typeface="Times New Roman" pitchFamily="18" charset="0"/>
              </a:rPr>
              <a:t> </a:t>
            </a:r>
            <a:r>
              <a:rPr lang="fr-FR" sz="2000" smtClean="0">
                <a:solidFill>
                  <a:srgbClr val="0000CC"/>
                </a:solidFill>
                <a:latin typeface="Times New Roman" pitchFamily="18" charset="0"/>
                <a:cs typeface="Times New Roman" pitchFamily="18" charset="0"/>
              </a:rPr>
              <a:t>con </a:t>
            </a:r>
            <a:r>
              <a:rPr lang="fr-FR" sz="2000" dirty="0" err="1" smtClean="0">
                <a:solidFill>
                  <a:srgbClr val="0000CC"/>
                </a:solidFill>
                <a:latin typeface="Times New Roman" pitchFamily="18" charset="0"/>
                <a:cs typeface="Times New Roman" pitchFamily="18" charset="0"/>
              </a:rPr>
              <a:t>người</a:t>
            </a:r>
            <a:r>
              <a:rPr lang="fr-FR" sz="2000" dirty="0" smtClean="0">
                <a:solidFill>
                  <a:srgbClr val="0000CC"/>
                </a:solidFill>
                <a:latin typeface="Times New Roman" pitchFamily="18" charset="0"/>
                <a:cs typeface="Times New Roman" pitchFamily="18" charset="0"/>
              </a:rPr>
              <a:t>, </a:t>
            </a:r>
            <a:r>
              <a:rPr lang="fr-FR" sz="2000" dirty="0" err="1" smtClean="0">
                <a:solidFill>
                  <a:srgbClr val="0000CC"/>
                </a:solidFill>
                <a:latin typeface="Times New Roman" pitchFamily="18" charset="0"/>
                <a:cs typeface="Times New Roman" pitchFamily="18" charset="0"/>
              </a:rPr>
              <a:t>động</a:t>
            </a:r>
            <a:r>
              <a:rPr lang="fr-FR" sz="2000" dirty="0" smtClean="0">
                <a:solidFill>
                  <a:srgbClr val="0000CC"/>
                </a:solidFill>
                <a:latin typeface="Times New Roman" pitchFamily="18" charset="0"/>
                <a:cs typeface="Times New Roman" pitchFamily="18" charset="0"/>
              </a:rPr>
              <a:t> </a:t>
            </a:r>
            <a:r>
              <a:rPr lang="fr-FR" sz="2000" dirty="0" err="1" smtClean="0">
                <a:solidFill>
                  <a:srgbClr val="0000CC"/>
                </a:solidFill>
                <a:latin typeface="Times New Roman" pitchFamily="18" charset="0"/>
                <a:cs typeface="Times New Roman" pitchFamily="18" charset="0"/>
              </a:rPr>
              <a:t>vật</a:t>
            </a:r>
            <a:r>
              <a:rPr lang="fr-FR" sz="2000" dirty="0" smtClean="0">
                <a:solidFill>
                  <a:srgbClr val="0000CC"/>
                </a:solidFill>
                <a:latin typeface="Times New Roman" pitchFamily="18" charset="0"/>
                <a:cs typeface="Times New Roman" pitchFamily="18" charset="0"/>
              </a:rPr>
              <a:t>, </a:t>
            </a:r>
            <a:r>
              <a:rPr lang="fr-FR" sz="2000" dirty="0" err="1" smtClean="0">
                <a:solidFill>
                  <a:srgbClr val="0000CC"/>
                </a:solidFill>
                <a:latin typeface="Times New Roman" pitchFamily="18" charset="0"/>
                <a:cs typeface="Times New Roman" pitchFamily="18" charset="0"/>
              </a:rPr>
              <a:t>thực</a:t>
            </a:r>
            <a:r>
              <a:rPr lang="fr-FR" sz="2000" dirty="0" smtClean="0">
                <a:solidFill>
                  <a:srgbClr val="0000CC"/>
                </a:solidFill>
                <a:latin typeface="Times New Roman" pitchFamily="18" charset="0"/>
                <a:cs typeface="Times New Roman" pitchFamily="18" charset="0"/>
              </a:rPr>
              <a:t> </a:t>
            </a:r>
            <a:r>
              <a:rPr lang="fr-FR" sz="2000" dirty="0" err="1" smtClean="0">
                <a:solidFill>
                  <a:srgbClr val="0000CC"/>
                </a:solidFill>
                <a:latin typeface="Times New Roman" pitchFamily="18" charset="0"/>
                <a:cs typeface="Times New Roman" pitchFamily="18" charset="0"/>
              </a:rPr>
              <a:t>vật</a:t>
            </a:r>
            <a:r>
              <a:rPr lang="fr-FR" sz="2000" dirty="0" smtClean="0">
                <a:solidFill>
                  <a:srgbClr val="0000CC"/>
                </a:solidFill>
                <a:latin typeface="Times New Roman" pitchFamily="18" charset="0"/>
                <a:cs typeface="Times New Roman" pitchFamily="18" charset="0"/>
              </a:rPr>
              <a:t> </a:t>
            </a:r>
            <a:r>
              <a:rPr lang="fr-FR" sz="2000" dirty="0" err="1" smtClean="0">
                <a:solidFill>
                  <a:srgbClr val="0000CC"/>
                </a:solidFill>
                <a:latin typeface="Times New Roman" pitchFamily="18" charset="0"/>
                <a:cs typeface="Times New Roman" pitchFamily="18" charset="0"/>
              </a:rPr>
              <a:t>duy</a:t>
            </a:r>
            <a:r>
              <a:rPr lang="fr-FR" sz="2000" dirty="0" smtClean="0">
                <a:solidFill>
                  <a:srgbClr val="0000CC"/>
                </a:solidFill>
                <a:latin typeface="Times New Roman" pitchFamily="18" charset="0"/>
                <a:cs typeface="Times New Roman" pitchFamily="18" charset="0"/>
              </a:rPr>
              <a:t> </a:t>
            </a:r>
            <a:r>
              <a:rPr lang="fr-FR" sz="2000" dirty="0" err="1" smtClean="0">
                <a:solidFill>
                  <a:srgbClr val="0000CC"/>
                </a:solidFill>
                <a:latin typeface="Times New Roman" pitchFamily="18" charset="0"/>
                <a:cs typeface="Times New Roman" pitchFamily="18" charset="0"/>
              </a:rPr>
              <a:t>trì</a:t>
            </a:r>
            <a:r>
              <a:rPr lang="fr-FR" sz="2000" dirty="0" smtClean="0">
                <a:solidFill>
                  <a:srgbClr val="0000CC"/>
                </a:solidFill>
                <a:latin typeface="Times New Roman" pitchFamily="18" charset="0"/>
                <a:cs typeface="Times New Roman" pitchFamily="18" charset="0"/>
              </a:rPr>
              <a:t> </a:t>
            </a:r>
            <a:r>
              <a:rPr lang="fr-FR" sz="2000" dirty="0" err="1" smtClean="0">
                <a:solidFill>
                  <a:srgbClr val="0000CC"/>
                </a:solidFill>
                <a:latin typeface="Times New Roman" pitchFamily="18" charset="0"/>
                <a:cs typeface="Times New Roman" pitchFamily="18" charset="0"/>
              </a:rPr>
              <a:t>sự</a:t>
            </a:r>
            <a:r>
              <a:rPr lang="fr-FR" sz="2000" dirty="0" smtClean="0">
                <a:solidFill>
                  <a:srgbClr val="0000CC"/>
                </a:solidFill>
                <a:latin typeface="Times New Roman" pitchFamily="18" charset="0"/>
                <a:cs typeface="Times New Roman" pitchFamily="18" charset="0"/>
              </a:rPr>
              <a:t> </a:t>
            </a:r>
            <a:r>
              <a:rPr lang="fr-FR" sz="2000" dirty="0" err="1" smtClean="0">
                <a:solidFill>
                  <a:srgbClr val="0000CC"/>
                </a:solidFill>
                <a:latin typeface="Times New Roman" pitchFamily="18" charset="0"/>
                <a:cs typeface="Times New Roman" pitchFamily="18" charset="0"/>
              </a:rPr>
              <a:t>sống</a:t>
            </a:r>
            <a:endParaRPr lang="en-US" sz="2000" dirty="0" smtClean="0">
              <a:solidFill>
                <a:srgbClr val="0000CC"/>
              </a:solidFill>
              <a:latin typeface="Times New Roman" pitchFamily="18" charset="0"/>
              <a:cs typeface="Times New Roman" pitchFamily="18" charset="0"/>
            </a:endParaRPr>
          </a:p>
          <a:p>
            <a:r>
              <a:rPr lang="fr-FR" sz="2000" b="1" u="sng" dirty="0" smtClean="0">
                <a:solidFill>
                  <a:srgbClr val="0000CC"/>
                </a:solidFill>
                <a:latin typeface="Times New Roman" pitchFamily="18" charset="0"/>
                <a:cs typeface="Times New Roman" pitchFamily="18" charset="0"/>
              </a:rPr>
              <a:t>2. TĐC ở </a:t>
            </a:r>
            <a:r>
              <a:rPr lang="fr-FR" sz="2000" b="1" u="sng" dirty="0" err="1" smtClean="0">
                <a:solidFill>
                  <a:srgbClr val="0000CC"/>
                </a:solidFill>
                <a:latin typeface="Times New Roman" pitchFamily="18" charset="0"/>
                <a:cs typeface="Times New Roman" pitchFamily="18" charset="0"/>
              </a:rPr>
              <a:t>người</a:t>
            </a:r>
            <a:endParaRPr lang="en-US" sz="2000" dirty="0">
              <a:solidFill>
                <a:srgbClr val="0000CC"/>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3200400" y="3438525"/>
            <a:ext cx="3962400" cy="1704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2"/>
          <a:stretch>
            <a:fillRect/>
          </a:stretch>
        </p:blipFill>
        <p:spPr>
          <a:xfrm>
            <a:off x="1143000" y="819150"/>
            <a:ext cx="6794553" cy="3505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7" name="Picture 6" descr="Happy Children | Cartoon posters, Happy kids, Cartoon kids"/>
          <p:cNvPicPr>
            <a:picLocks noChangeAspect="1" noChangeArrowheads="1"/>
          </p:cNvPicPr>
          <p:nvPr/>
        </p:nvPicPr>
        <p:blipFill>
          <a:blip r:embed="rId3">
            <a:extLst>
              <a:ext uri="{28A0092B-C50C-407E-A947-70E740481C1C}">
                <a14:useLocalDpi xmlns:a14="http://schemas.microsoft.com/office/drawing/2010/main" val="0"/>
              </a:ext>
            </a:extLst>
          </a:blip>
          <a:srcRect t="23437" b="30843"/>
          <a:stretch>
            <a:fillRect/>
          </a:stretch>
        </p:blipFill>
        <p:spPr bwMode="auto">
          <a:xfrm>
            <a:off x="1371600" y="1809750"/>
            <a:ext cx="6553200" cy="29961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s://encrypted-tbn0.gstatic.com/images?q=tbn:ANd9GcS6ps_4f-eKUw0YYIqlH7vqLOPmdHKQi1qYXQ&amp;usqp=CAU"/>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514600" y="514350"/>
            <a:ext cx="423866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smtClean="0">
                <a:ln w="11430"/>
                <a:solidFill>
                  <a:srgbClr val="FF0000"/>
                </a:solidFill>
                <a:effectLst>
                  <a:outerShdw blurRad="50800" dist="39000" dir="5460000" algn="tl">
                    <a:srgbClr val="000000">
                      <a:alpha val="38000"/>
                    </a:srgbClr>
                  </a:outerShdw>
                </a:effectLst>
              </a:rPr>
              <a:t>KHỞI ĐỘNG</a:t>
            </a:r>
            <a:endParaRPr lang="en-US" sz="5400" b="1" cap="none" spc="0">
              <a:ln w="11430"/>
              <a:solidFill>
                <a:srgbClr val="FF0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7"/>
                                        </p:tgtEl>
                                        <p:attrNameLst>
                                          <p:attrName>r</p:attrName>
                                        </p:attrNameLst>
                                      </p:cBhvr>
                                    </p:animRot>
                                    <p:animRot by="-240000">
                                      <p:cBhvr>
                                        <p:cTn id="16" dur="200" fill="hold">
                                          <p:stCondLst>
                                            <p:cond delay="200"/>
                                          </p:stCondLst>
                                        </p:cTn>
                                        <p:tgtEl>
                                          <p:spTgt spid="7"/>
                                        </p:tgtEl>
                                        <p:attrNameLst>
                                          <p:attrName>r</p:attrName>
                                        </p:attrNameLst>
                                      </p:cBhvr>
                                    </p:animRot>
                                    <p:animRot by="240000">
                                      <p:cBhvr>
                                        <p:cTn id="17" dur="200" fill="hold">
                                          <p:stCondLst>
                                            <p:cond delay="400"/>
                                          </p:stCondLst>
                                        </p:cTn>
                                        <p:tgtEl>
                                          <p:spTgt spid="7"/>
                                        </p:tgtEl>
                                        <p:attrNameLst>
                                          <p:attrName>r</p:attrName>
                                        </p:attrNameLst>
                                      </p:cBhvr>
                                    </p:animRot>
                                    <p:animRot by="-240000">
                                      <p:cBhvr>
                                        <p:cTn id="18" dur="200" fill="hold">
                                          <p:stCondLst>
                                            <p:cond delay="600"/>
                                          </p:stCondLst>
                                        </p:cTn>
                                        <p:tgtEl>
                                          <p:spTgt spid="7"/>
                                        </p:tgtEl>
                                        <p:attrNameLst>
                                          <p:attrName>r</p:attrName>
                                        </p:attrNameLst>
                                      </p:cBhvr>
                                    </p:animRot>
                                    <p:animRot by="120000">
                                      <p:cBhvr>
                                        <p:cTn id="19"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idx="8"/>
          </p:nvPr>
        </p:nvSpPr>
        <p:spPr>
          <a:xfrm>
            <a:off x="762000" y="666750"/>
            <a:ext cx="2731476"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smtClean="0">
                <a:latin typeface="Times New Roman" pitchFamily="18" charset="0"/>
                <a:cs typeface="Times New Roman" pitchFamily="18" charset="0"/>
              </a:rPr>
              <a:t>Câu hỏi:</a:t>
            </a:r>
            <a:endParaRPr sz="4400">
              <a:latin typeface="Times New Roman" pitchFamily="18" charset="0"/>
              <a:cs typeface="Times New Roman" pitchFamily="18" charset="0"/>
            </a:endParaRPr>
          </a:p>
        </p:txBody>
      </p:sp>
      <p:pic>
        <p:nvPicPr>
          <p:cNvPr id="205" name="Google Shape;205;p31"/>
          <p:cNvPicPr preferRelativeResize="0"/>
          <p:nvPr/>
        </p:nvPicPr>
        <p:blipFill>
          <a:blip r:embed="rId3">
            <a:alphaModFix amt="80000"/>
          </a:blip>
          <a:stretch>
            <a:fillRect/>
          </a:stretch>
        </p:blipFill>
        <p:spPr>
          <a:xfrm rot="13953645" flipH="1">
            <a:off x="3106255" y="1241749"/>
            <a:ext cx="1124399" cy="510031"/>
          </a:xfrm>
          <a:prstGeom prst="rect">
            <a:avLst/>
          </a:prstGeom>
          <a:noFill/>
          <a:ln>
            <a:noFill/>
          </a:ln>
        </p:spPr>
      </p:pic>
      <p:sp>
        <p:nvSpPr>
          <p:cNvPr id="18" name="Rectangle 11"/>
          <p:cNvSpPr>
            <a:spLocks noChangeArrowheads="1"/>
          </p:cNvSpPr>
          <p:nvPr/>
        </p:nvSpPr>
        <p:spPr bwMode="auto">
          <a:xfrm>
            <a:off x="609600" y="1962150"/>
            <a:ext cx="3733800" cy="101566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fontAlgn="auto" hangingPunct="1">
              <a:spcBef>
                <a:spcPts val="0"/>
              </a:spcBef>
              <a:spcAft>
                <a:spcPts val="0"/>
              </a:spcAft>
              <a:defRPr/>
            </a:pPr>
            <a:r>
              <a:rPr lang="en-US" sz="2000" b="1" dirty="0" err="1">
                <a:latin typeface="Times New Roman" pitchFamily="18" charset="0"/>
                <a:cs typeface="Times New Roman" pitchFamily="18" charset="0"/>
              </a:rPr>
              <a:t>Giống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như</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động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vật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thực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vật</a:t>
            </a:r>
            <a:r>
              <a:rPr lang="en-US" sz="2000" b="1" dirty="0">
                <a:latin typeface="Times New Roman" pitchFamily="18" charset="0"/>
                <a:cs typeface="Times New Roman" pitchFamily="18" charset="0"/>
              </a:rPr>
              <a:t>, con </a:t>
            </a:r>
            <a:r>
              <a:rPr lang="en-US" sz="2000" b="1" dirty="0" err="1">
                <a:latin typeface="Times New Roman" pitchFamily="18" charset="0"/>
                <a:cs typeface="Times New Roman" pitchFamily="18" charset="0"/>
              </a:rPr>
              <a:t>người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cần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gì</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để</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duy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trì</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sự</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sống</a:t>
            </a:r>
            <a:r>
              <a:rPr lang="en-US" sz="2000" b="1" dirty="0">
                <a:latin typeface="Times New Roman" pitchFamily="18" charset="0"/>
                <a:cs typeface="Times New Roman" pitchFamily="18" charset="0"/>
              </a:rPr>
              <a:t>?</a:t>
            </a:r>
          </a:p>
        </p:txBody>
      </p:sp>
      <p:sp>
        <p:nvSpPr>
          <p:cNvPr id="23" name="Rectangle 11"/>
          <p:cNvSpPr>
            <a:spLocks noChangeArrowheads="1"/>
          </p:cNvSpPr>
          <p:nvPr/>
        </p:nvSpPr>
        <p:spPr bwMode="auto">
          <a:xfrm>
            <a:off x="533400" y="3181350"/>
            <a:ext cx="3581400" cy="138499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fontAlgn="auto" hangingPunct="1">
              <a:spcBef>
                <a:spcPts val="0"/>
              </a:spcBef>
              <a:spcAft>
                <a:spcPts val="0"/>
              </a:spcAft>
              <a:defRPr/>
            </a:pPr>
            <a:r>
              <a:rPr lang="en-US" sz="2400" b="1" i="1" dirty="0">
                <a:solidFill>
                  <a:srgbClr val="0000FF"/>
                </a:solidFill>
                <a:effectLst>
                  <a:outerShdw blurRad="38100" dist="38100" dir="2700000" algn="tl">
                    <a:srgbClr val="000000"/>
                  </a:outerShdw>
                </a:effectLst>
                <a:latin typeface=".VnTime" pitchFamily="34" charset="0"/>
                <a:cs typeface="+mn-cs"/>
              </a:rPr>
              <a:t> </a:t>
            </a:r>
            <a:r>
              <a:rPr lang="en-US" sz="2000" b="1" dirty="0">
                <a:solidFill>
                  <a:srgbClr val="0000FF"/>
                </a:solidFill>
                <a:latin typeface="Times New Roman" pitchFamily="18" charset="0"/>
                <a:cs typeface="Times New Roman" pitchFamily="18" charset="0"/>
              </a:rPr>
              <a:t>Con </a:t>
            </a:r>
            <a:r>
              <a:rPr lang="en-US" sz="2000" b="1" dirty="0" err="1">
                <a:solidFill>
                  <a:srgbClr val="0000FF"/>
                </a:solidFill>
                <a:latin typeface="Times New Roman" pitchFamily="18" charset="0"/>
                <a:cs typeface="Times New Roman" pitchFamily="18" charset="0"/>
              </a:rPr>
              <a:t>người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cần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thức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ăn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nước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uống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không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khí</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nhiệt</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độ</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thích</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hợp</a:t>
            </a:r>
            <a:r>
              <a:rPr lang="en-US" sz="2000" b="1" dirty="0">
                <a:solidFill>
                  <a:srgbClr val="0000FF"/>
                </a:solidFill>
                <a:latin typeface="Times New Roman" pitchFamily="18" charset="0"/>
                <a:cs typeface="Times New Roman" pitchFamily="18" charset="0"/>
              </a:rPr>
              <a:t>,….</a:t>
            </a:r>
          </a:p>
          <a:p>
            <a:pPr eaLnBrk="1" fontAlgn="auto" hangingPunct="1">
              <a:spcBef>
                <a:spcPts val="0"/>
              </a:spcBef>
              <a:spcAft>
                <a:spcPts val="0"/>
              </a:spcAft>
              <a:defRPr/>
            </a:pPr>
            <a:endParaRPr lang="en-US" sz="2000" b="1" i="1" dirty="0">
              <a:solidFill>
                <a:srgbClr val="0000FF"/>
              </a:solidFill>
              <a:latin typeface=".VnTime" pitchFamily="34" charset="0"/>
              <a:cs typeface="+mn-cs"/>
            </a:endParaRPr>
          </a:p>
        </p:txBody>
      </p:sp>
      <p:sp>
        <p:nvSpPr>
          <p:cNvPr id="24" name="Rectangle 16"/>
          <p:cNvSpPr>
            <a:spLocks noChangeArrowheads="1"/>
          </p:cNvSpPr>
          <p:nvPr/>
        </p:nvSpPr>
        <p:spPr bwMode="auto">
          <a:xfrm>
            <a:off x="4953000" y="666750"/>
            <a:ext cx="3657600" cy="101566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fontAlgn="auto" hangingPunct="1">
              <a:spcBef>
                <a:spcPts val="0"/>
              </a:spcBef>
              <a:spcAft>
                <a:spcPts val="0"/>
              </a:spcAft>
              <a:defRPr/>
            </a:pPr>
            <a:r>
              <a:rPr lang="en-US" sz="2000" b="1" dirty="0" err="1">
                <a:latin typeface="Times New Roman" pitchFamily="18" charset="0"/>
                <a:cs typeface="Times New Roman" pitchFamily="18" charset="0"/>
              </a:rPr>
              <a:t>Hơn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hẳn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sinh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vật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cuộc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sống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của</a:t>
            </a:r>
            <a:r>
              <a:rPr lang="en-US" sz="2000" b="1" dirty="0">
                <a:latin typeface="Times New Roman" pitchFamily="18" charset="0"/>
                <a:cs typeface="Times New Roman" pitchFamily="18" charset="0"/>
              </a:rPr>
              <a:t> con </a:t>
            </a:r>
            <a:r>
              <a:rPr lang="en-US" sz="2000" b="1" dirty="0" err="1">
                <a:latin typeface="Times New Roman" pitchFamily="18" charset="0"/>
                <a:cs typeface="Times New Roman" pitchFamily="18" charset="0"/>
              </a:rPr>
              <a:t>người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còn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cần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gì</a:t>
            </a:r>
            <a:r>
              <a:rPr lang="en-US" sz="2000" b="1" dirty="0">
                <a:latin typeface="Times New Roman" pitchFamily="18" charset="0"/>
                <a:cs typeface="Times New Roman" pitchFamily="18" charset="0"/>
              </a:rPr>
              <a:t>?</a:t>
            </a:r>
          </a:p>
        </p:txBody>
      </p:sp>
      <p:sp>
        <p:nvSpPr>
          <p:cNvPr id="25" name="Rectangle 16"/>
          <p:cNvSpPr>
            <a:spLocks noChangeArrowheads="1"/>
          </p:cNvSpPr>
          <p:nvPr/>
        </p:nvSpPr>
        <p:spPr bwMode="auto">
          <a:xfrm>
            <a:off x="4876800" y="1809750"/>
            <a:ext cx="3733800" cy="224676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just" eaLnBrk="1" fontAlgn="auto" hangingPunct="1">
              <a:spcBef>
                <a:spcPts val="0"/>
              </a:spcBef>
              <a:spcAft>
                <a:spcPts val="0"/>
              </a:spcAft>
              <a:defRPr/>
            </a:pPr>
            <a:r>
              <a:rPr lang="en-US" sz="2000" b="1" dirty="0" err="1">
                <a:solidFill>
                  <a:srgbClr val="0000FF"/>
                </a:solidFill>
                <a:latin typeface="Times New Roman" pitchFamily="18" charset="0"/>
                <a:cs typeface="Times New Roman" pitchFamily="18" charset="0"/>
              </a:rPr>
              <a:t>Hơn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hẳn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những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sinh</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vật</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khác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cuộc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sống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của</a:t>
            </a:r>
            <a:r>
              <a:rPr lang="en-US" sz="2000" b="1" dirty="0">
                <a:solidFill>
                  <a:srgbClr val="0000FF"/>
                </a:solidFill>
                <a:latin typeface="Times New Roman" pitchFamily="18" charset="0"/>
                <a:cs typeface="Times New Roman" pitchFamily="18" charset="0"/>
              </a:rPr>
              <a:t> con </a:t>
            </a:r>
            <a:r>
              <a:rPr lang="en-US" sz="2000" b="1" dirty="0" err="1">
                <a:solidFill>
                  <a:srgbClr val="0000FF"/>
                </a:solidFill>
                <a:latin typeface="Times New Roman" pitchFamily="18" charset="0"/>
                <a:cs typeface="Times New Roman" pitchFamily="18" charset="0"/>
              </a:rPr>
              <a:t>người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còn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cần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nhà</a:t>
            </a:r>
            <a:r>
              <a:rPr lang="en-US" sz="2000" b="1" dirty="0">
                <a:solidFill>
                  <a:srgbClr val="0000FF"/>
                </a:solidFill>
                <a:latin typeface="Times New Roman" pitchFamily="18" charset="0"/>
                <a:cs typeface="Times New Roman" pitchFamily="18" charset="0"/>
              </a:rPr>
              <a:t> ở, </a:t>
            </a:r>
            <a:r>
              <a:rPr lang="en-US" sz="2000" b="1" dirty="0" err="1">
                <a:solidFill>
                  <a:srgbClr val="0000FF"/>
                </a:solidFill>
                <a:latin typeface="Times New Roman" pitchFamily="18" charset="0"/>
                <a:cs typeface="Times New Roman" pitchFamily="18" charset="0"/>
              </a:rPr>
              <a:t>quần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áo</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phương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tiện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giao</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thông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và</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những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tiện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nghi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khác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Ngoài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những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điều</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kiện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về</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vât</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chất</a:t>
            </a:r>
            <a:r>
              <a:rPr lang="en-US" sz="2000" b="1" dirty="0">
                <a:solidFill>
                  <a:srgbClr val="0000FF"/>
                </a:solidFill>
                <a:latin typeface="Times New Roman" pitchFamily="18" charset="0"/>
                <a:cs typeface="Times New Roman" pitchFamily="18" charset="0"/>
              </a:rPr>
              <a:t>, con </a:t>
            </a:r>
            <a:r>
              <a:rPr lang="en-US" sz="2000" b="1" dirty="0" err="1">
                <a:solidFill>
                  <a:srgbClr val="0000FF"/>
                </a:solidFill>
                <a:latin typeface="Times New Roman" pitchFamily="18" charset="0"/>
                <a:cs typeface="Times New Roman" pitchFamily="18" charset="0"/>
              </a:rPr>
              <a:t>người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còn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cần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những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điều</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kiện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văn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hóa</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xã</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hội</a:t>
            </a:r>
            <a:r>
              <a:rPr lang="en-US" sz="2000" b="1" dirty="0">
                <a:solidFill>
                  <a:srgbClr val="0000FF"/>
                </a:solidFill>
                <a:latin typeface="Times New Roman" pitchFamily="18" charset="0"/>
                <a:cs typeface="Times New Roman" pitchFamily="18" charset="0"/>
              </a:rPr>
              <a:t>.</a:t>
            </a:r>
            <a:endParaRPr lang="en-US" sz="2000" b="1" dirty="0">
              <a:solidFill>
                <a:srgbClr val="0000FF"/>
              </a:solidFill>
              <a:latin typeface=".VnTime"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800" decel="100000"/>
                                        <p:tgtEl>
                                          <p:spTgt spid="25"/>
                                        </p:tgtEl>
                                      </p:cBhvr>
                                    </p:animEffect>
                                    <p:anim calcmode="lin" valueType="num">
                                      <p:cBhvr>
                                        <p:cTn id="22" dur="800" decel="100000" fill="hold"/>
                                        <p:tgtEl>
                                          <p:spTgt spid="25"/>
                                        </p:tgtEl>
                                        <p:attrNameLst>
                                          <p:attrName>style.rotation</p:attrName>
                                        </p:attrNameLst>
                                      </p:cBhvr>
                                      <p:tavLst>
                                        <p:tav tm="0">
                                          <p:val>
                                            <p:fltVal val="-90"/>
                                          </p:val>
                                        </p:tav>
                                        <p:tav tm="100000">
                                          <p:val>
                                            <p:fltVal val="0"/>
                                          </p:val>
                                        </p:tav>
                                      </p:tavLst>
                                    </p:anim>
                                    <p:anim calcmode="lin" valueType="num">
                                      <p:cBhvr>
                                        <p:cTn id="23" dur="800" decel="100000" fill="hold"/>
                                        <p:tgtEl>
                                          <p:spTgt spid="25"/>
                                        </p:tgtEl>
                                        <p:attrNameLst>
                                          <p:attrName>ppt_x</p:attrName>
                                        </p:attrNameLst>
                                      </p:cBhvr>
                                      <p:tavLst>
                                        <p:tav tm="0">
                                          <p:val>
                                            <p:strVal val="#ppt_x+0.4"/>
                                          </p:val>
                                        </p:tav>
                                        <p:tav tm="100000">
                                          <p:val>
                                            <p:strVal val="#ppt_x-0.05"/>
                                          </p:val>
                                        </p:tav>
                                      </p:tavLst>
                                    </p:anim>
                                    <p:anim calcmode="lin" valueType="num">
                                      <p:cBhvr>
                                        <p:cTn id="24" dur="800" decel="100000" fill="hold"/>
                                        <p:tgtEl>
                                          <p:spTgt spid="25"/>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333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143000" y="1962150"/>
            <a:ext cx="69342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smtClean="0">
                <a:ln w="11430"/>
                <a:solidFill>
                  <a:srgbClr val="FF0000"/>
                </a:solidFill>
                <a:effectLst>
                  <a:outerShdw blurRad="50800" dist="39000" dir="5460000" algn="tl">
                    <a:srgbClr val="000000">
                      <a:alpha val="38000"/>
                    </a:srgbClr>
                  </a:outerShdw>
                </a:effectLst>
              </a:rPr>
              <a:t>TRAO ĐỔI CHẤT Ở NGƯỜI</a:t>
            </a:r>
            <a:endParaRPr lang="en-US" sz="3600" b="1" cap="none" spc="0">
              <a:ln w="11430"/>
              <a:solidFill>
                <a:srgbClr val="FF0000"/>
              </a:solidFill>
              <a:effectLst>
                <a:outerShdw blurRad="50800" dist="39000" dir="5460000" algn="tl">
                  <a:srgbClr val="000000">
                    <a:alpha val="38000"/>
                  </a:srgbClr>
                </a:outerShdw>
              </a:effectLst>
            </a:endParaRPr>
          </a:p>
        </p:txBody>
      </p:sp>
      <p:pic>
        <p:nvPicPr>
          <p:cNvPr id="5" name="Picture 4" descr="Happy Children | Cartoon posters, Happy kids, Cartoon kids"/>
          <p:cNvPicPr>
            <a:picLocks noChangeAspect="1" noChangeArrowheads="1"/>
          </p:cNvPicPr>
          <p:nvPr/>
        </p:nvPicPr>
        <p:blipFill>
          <a:blip r:embed="rId3">
            <a:extLst>
              <a:ext uri="{28A0092B-C50C-407E-A947-70E740481C1C}">
                <a14:useLocalDpi xmlns:a14="http://schemas.microsoft.com/office/drawing/2010/main" val="0"/>
              </a:ext>
            </a:extLst>
          </a:blip>
          <a:srcRect t="23437" b="30843"/>
          <a:stretch>
            <a:fillRect/>
          </a:stretch>
        </p:blipFill>
        <p:spPr bwMode="auto">
          <a:xfrm>
            <a:off x="1905000" y="2419350"/>
            <a:ext cx="5410200" cy="24735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5"/>
                                        </p:tgtEl>
                                        <p:attrNameLst>
                                          <p:attrName>r</p:attrName>
                                        </p:attrNameLst>
                                      </p:cBhvr>
                                    </p:animRot>
                                    <p:animRot by="-240000">
                                      <p:cBhvr>
                                        <p:cTn id="16" dur="200" fill="hold">
                                          <p:stCondLst>
                                            <p:cond delay="200"/>
                                          </p:stCondLst>
                                        </p:cTn>
                                        <p:tgtEl>
                                          <p:spTgt spid="5"/>
                                        </p:tgtEl>
                                        <p:attrNameLst>
                                          <p:attrName>r</p:attrName>
                                        </p:attrNameLst>
                                      </p:cBhvr>
                                    </p:animRot>
                                    <p:animRot by="240000">
                                      <p:cBhvr>
                                        <p:cTn id="17" dur="200" fill="hold">
                                          <p:stCondLst>
                                            <p:cond delay="400"/>
                                          </p:stCondLst>
                                        </p:cTn>
                                        <p:tgtEl>
                                          <p:spTgt spid="5"/>
                                        </p:tgtEl>
                                        <p:attrNameLst>
                                          <p:attrName>r</p:attrName>
                                        </p:attrNameLst>
                                      </p:cBhvr>
                                    </p:animRot>
                                    <p:animRot by="-240000">
                                      <p:cBhvr>
                                        <p:cTn id="18" dur="200" fill="hold">
                                          <p:stCondLst>
                                            <p:cond delay="600"/>
                                          </p:stCondLst>
                                        </p:cTn>
                                        <p:tgtEl>
                                          <p:spTgt spid="5"/>
                                        </p:tgtEl>
                                        <p:attrNameLst>
                                          <p:attrName>r</p:attrName>
                                        </p:attrNameLst>
                                      </p:cBhvr>
                                    </p:animRot>
                                    <p:animRot by="120000">
                                      <p:cBhvr>
                                        <p:cTn id="19"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a:extLst>
              <a:ext uri="{FF2B5EF4-FFF2-40B4-BE49-F238E27FC236}">
                <a16:creationId xmlns="" xmlns:a16="http://schemas.microsoft.com/office/drawing/2014/main" id="{0FC4A381-9CA8-4800-B201-7F024E6946BE}"/>
              </a:ext>
            </a:extLst>
          </p:cNvPr>
          <p:cNvSpPr/>
          <p:nvPr/>
        </p:nvSpPr>
        <p:spPr>
          <a:xfrm>
            <a:off x="1143000" y="1123950"/>
            <a:ext cx="7010400" cy="1052608"/>
          </a:xfrm>
          <a:prstGeom prst="roundRect">
            <a:avLst>
              <a:gd name="adj" fmla="val 50000"/>
            </a:avLst>
          </a:prstGeom>
          <a:solidFill>
            <a:schemeClr val="accent4">
              <a:lumMod val="40000"/>
              <a:lumOff val="60000"/>
            </a:schemeClr>
          </a:solid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smtClean="0">
                <a:solidFill>
                  <a:srgbClr val="FF0000"/>
                </a:solidFill>
              </a:rPr>
              <a:t>-</a:t>
            </a:r>
          </a:p>
          <a:p>
            <a:pPr algn="just"/>
            <a:r>
              <a:rPr lang="it-IT" b="1" smtClean="0">
                <a:solidFill>
                  <a:srgbClr val="FF0000"/>
                </a:solidFill>
              </a:rPr>
              <a:t> Kể ra những gì hằng ngày cơ thể lấy vào và thải ra trong quá trình sống (Lấy vào không khí ô - xi, thức ăn, nước uống, thải ra khí các-bô-nic, phân và nước tiểu.</a:t>
            </a:r>
            <a:endParaRPr lang="en-US" b="1" smtClean="0">
              <a:solidFill>
                <a:srgbClr val="FF0000"/>
              </a:solidFill>
            </a:endParaRPr>
          </a:p>
          <a:p>
            <a:pPr algn="just"/>
            <a:r>
              <a:rPr lang="pt-BR" b="1" smtClean="0">
                <a:solidFill>
                  <a:srgbClr val="FF0000"/>
                </a:solidFill>
              </a:rPr>
              <a:t>-</a:t>
            </a:r>
            <a:r>
              <a:rPr lang="it-IT" b="1" smtClean="0">
                <a:solidFill>
                  <a:srgbClr val="FF0000"/>
                </a:solidFill>
              </a:rPr>
              <a:t>Vẽ được sơ đồ sự trao đôi chất giữa cơ thể người và môi trường</a:t>
            </a:r>
            <a:endParaRPr lang="en-US" b="1" smtClean="0">
              <a:solidFill>
                <a:srgbClr val="FF0000"/>
              </a:solidFill>
            </a:endParaRPr>
          </a:p>
          <a:p>
            <a:r>
              <a:rPr lang="en-US" smtClean="0"/>
              <a:t>. </a:t>
            </a:r>
            <a:endParaRPr lang="vi-VN"/>
          </a:p>
        </p:txBody>
      </p:sp>
      <p:sp>
        <p:nvSpPr>
          <p:cNvPr id="18" name="Rectangle: Rounded Corners 22">
            <a:extLst>
              <a:ext uri="{FF2B5EF4-FFF2-40B4-BE49-F238E27FC236}">
                <a16:creationId xmlns="" xmlns:a16="http://schemas.microsoft.com/office/drawing/2014/main" id="{C75F9EF8-FA75-4284-9B32-A058F472DA4C}"/>
              </a:ext>
            </a:extLst>
          </p:cNvPr>
          <p:cNvSpPr/>
          <p:nvPr/>
        </p:nvSpPr>
        <p:spPr>
          <a:xfrm>
            <a:off x="1143000" y="2419350"/>
            <a:ext cx="7086600" cy="917234"/>
          </a:xfrm>
          <a:prstGeom prst="roundRect">
            <a:avLst>
              <a:gd name="adj" fmla="val 50000"/>
            </a:avLst>
          </a:prstGeom>
          <a:solidFill>
            <a:schemeClr val="tx2">
              <a:lumMod val="60000"/>
              <a:lumOff val="40000"/>
            </a:schemeClr>
          </a:solid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smtClean="0">
                <a:solidFill>
                  <a:srgbClr val="FF0000"/>
                </a:solidFill>
              </a:rPr>
              <a:t> </a:t>
            </a:r>
            <a:endParaRPr lang="vi-VN" i="1" dirty="0">
              <a:solidFill>
                <a:srgbClr val="FF0000"/>
              </a:solidFill>
            </a:endParaRPr>
          </a:p>
        </p:txBody>
      </p:sp>
      <p:sp>
        <p:nvSpPr>
          <p:cNvPr id="23" name="Rectangle: Rounded Corners 29">
            <a:extLst>
              <a:ext uri="{FF2B5EF4-FFF2-40B4-BE49-F238E27FC236}">
                <a16:creationId xmlns="" xmlns:a16="http://schemas.microsoft.com/office/drawing/2014/main" id="{90261F55-FCEE-4E62-8B1F-00DC53C76233}"/>
              </a:ext>
            </a:extLst>
          </p:cNvPr>
          <p:cNvSpPr/>
          <p:nvPr/>
        </p:nvSpPr>
        <p:spPr>
          <a:xfrm>
            <a:off x="1066800" y="3533440"/>
            <a:ext cx="7086600" cy="917234"/>
          </a:xfrm>
          <a:prstGeom prst="roundRect">
            <a:avLst>
              <a:gd name="adj" fmla="val 50000"/>
            </a:avLst>
          </a:prstGeom>
          <a:solidFill>
            <a:schemeClr val="accent1">
              <a:lumMod val="40000"/>
              <a:lumOff val="60000"/>
            </a:schemeClr>
          </a:solid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solidFill>
                  <a:srgbClr val="FF0000"/>
                </a:solidFill>
              </a:rPr>
              <a:t> </a:t>
            </a:r>
            <a:endParaRPr lang="vi-VN" dirty="0">
              <a:solidFill>
                <a:srgbClr val="FF0000"/>
              </a:solidFill>
            </a:endParaRPr>
          </a:p>
        </p:txBody>
      </p:sp>
      <p:sp>
        <p:nvSpPr>
          <p:cNvPr id="27" name="Rectangle 26"/>
          <p:cNvSpPr/>
          <p:nvPr/>
        </p:nvSpPr>
        <p:spPr>
          <a:xfrm>
            <a:off x="3231930" y="390850"/>
            <a:ext cx="241604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smtClean="0">
                <a:ln w="11430"/>
                <a:solidFill>
                  <a:srgbClr val="FF0000"/>
                </a:solidFill>
                <a:effectLst>
                  <a:outerShdw blurRad="50800" dist="39000" dir="5460000" algn="tl">
                    <a:srgbClr val="000000">
                      <a:alpha val="38000"/>
                    </a:srgbClr>
                  </a:outerShdw>
                </a:effectLst>
              </a:rPr>
              <a:t>MỤC TIÊU</a:t>
            </a:r>
            <a:endParaRPr lang="en-US" sz="3600" b="1" cap="none" spc="0">
              <a:ln w="11430"/>
              <a:solidFill>
                <a:srgbClr val="FF0000"/>
              </a:solidFill>
              <a:effectLst>
                <a:outerShdw blurRad="50800" dist="39000" dir="5460000" algn="tl">
                  <a:srgbClr val="000000">
                    <a:alpha val="38000"/>
                  </a:srgbClr>
                </a:outerShdw>
              </a:effectLst>
            </a:endParaRPr>
          </a:p>
        </p:txBody>
      </p:sp>
      <p:sp>
        <p:nvSpPr>
          <p:cNvPr id="3073" name="Rectangle 1"/>
          <p:cNvSpPr>
            <a:spLocks noChangeArrowheads="1"/>
          </p:cNvSpPr>
          <p:nvPr/>
        </p:nvSpPr>
        <p:spPr bwMode="auto">
          <a:xfrm>
            <a:off x="1295400" y="2495550"/>
            <a:ext cx="6781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b="1" smtClean="0">
                <a:solidFill>
                  <a:srgbClr val="FF0000"/>
                </a:solidFill>
              </a:rPr>
              <a:t>PTNL hợp tác và năng lực tự chủ thể hiện </a:t>
            </a:r>
            <a:r>
              <a:rPr lang="en-US" b="1" smtClean="0">
                <a:solidFill>
                  <a:srgbClr val="FF0000"/>
                </a:solidFill>
              </a:rPr>
              <a:t>biết hợp tác, chia sẻ cùng bạn trong nhóm học tập .</a:t>
            </a:r>
            <a:endParaRPr lang="en-US" b="1">
              <a:solidFill>
                <a:srgbClr val="FF0000"/>
              </a:solidFill>
            </a:endParaRPr>
          </a:p>
        </p:txBody>
      </p:sp>
      <p:sp>
        <p:nvSpPr>
          <p:cNvPr id="3074" name="Rectangle 2"/>
          <p:cNvSpPr>
            <a:spLocks noChangeArrowheads="1"/>
          </p:cNvSpPr>
          <p:nvPr/>
        </p:nvSpPr>
        <p:spPr bwMode="auto">
          <a:xfrm>
            <a:off x="1219200" y="3638550"/>
            <a:ext cx="6248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sz="1800" b="1" smtClean="0">
                <a:solidFill>
                  <a:srgbClr val="FF0000"/>
                </a:solidFill>
                <a:latin typeface="Times New Roman" pitchFamily="18" charset="0"/>
                <a:cs typeface="Times New Roman" pitchFamily="18" charset="0"/>
              </a:rPr>
              <a:t>HS biết bảo vệ môi trường, yêu thiên nhiên.</a:t>
            </a:r>
            <a:endParaRPr lang="en-US" sz="18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1066800" y="1809750"/>
            <a:ext cx="6858000" cy="31354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s://encrypted-tbn0.gstatic.com/images?q=tbn:ANd9GcS6ps_4f-eKUw0YYIqlH7vqLOPmdHKQi1qYXQ&amp;usqp=CAU"/>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14600" y="514350"/>
            <a:ext cx="391645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smtClean="0">
                <a:ln w="11430"/>
                <a:solidFill>
                  <a:srgbClr val="FF0000"/>
                </a:solidFill>
                <a:effectLst>
                  <a:outerShdw blurRad="50800" dist="39000" dir="5460000" algn="tl">
                    <a:srgbClr val="000000">
                      <a:alpha val="38000"/>
                    </a:srgbClr>
                  </a:outerShdw>
                </a:effectLst>
              </a:rPr>
              <a:t>KHÁM PHÁ</a:t>
            </a:r>
            <a:endParaRPr lang="en-US" sz="5400" b="1" cap="none" spc="0">
              <a:ln w="11430"/>
              <a:solidFill>
                <a:srgbClr val="FF0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743200" y="14287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mtClean="0">
                <a:latin typeface="Times New Roman" pitchFamily="18" charset="0"/>
                <a:cs typeface="Times New Roman" pitchFamily="18" charset="0"/>
              </a:rPr>
              <a:t>HOẠT ĐỘNG 1</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419350"/>
            <a:ext cx="47244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smtClean="0">
                <a:solidFill>
                  <a:srgbClr val="FF0000"/>
                </a:solidFill>
                <a:latin typeface="Times New Roman" pitchFamily="18" charset="0"/>
                <a:cs typeface="Times New Roman" pitchFamily="18" charset="0"/>
              </a:rPr>
              <a:t>Trong quá trình sống, cơ thể người lấy gì và thải ra những gì?</a:t>
            </a:r>
            <a:endParaRPr sz="28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457200" y="361950"/>
            <a:ext cx="4114800"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smtClean="0">
                <a:solidFill>
                  <a:srgbClr val="0000CC"/>
                </a:solidFill>
                <a:latin typeface="Times New Roman" pitchFamily="18" charset="0"/>
                <a:cs typeface="Times New Roman" pitchFamily="18" charset="0"/>
              </a:rPr>
              <a:t>Quan sát tranh và trả lời câu hỏi:</a:t>
            </a:r>
            <a:endParaRPr sz="2400">
              <a:solidFill>
                <a:srgbClr val="0000CC"/>
              </a:solidFill>
              <a:latin typeface="Times New Roman" pitchFamily="18" charset="0"/>
              <a:cs typeface="Times New Roman" pitchFamily="18" charset="0"/>
            </a:endParaRPr>
          </a:p>
        </p:txBody>
      </p:sp>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9" name="Picture 10"/>
          <p:cNvPicPr>
            <a:picLocks noChangeAspect="1" noChangeArrowheads="1"/>
          </p:cNvPicPr>
          <p:nvPr/>
        </p:nvPicPr>
        <p:blipFill>
          <a:blip r:embed="rId3"/>
          <a:srcRect/>
          <a:stretch>
            <a:fillRect/>
          </a:stretch>
        </p:blipFill>
        <p:spPr bwMode="auto">
          <a:xfrm>
            <a:off x="4953000" y="590550"/>
            <a:ext cx="3657600" cy="3754220"/>
          </a:xfrm>
          <a:prstGeom prst="rect">
            <a:avLst/>
          </a:prstGeom>
          <a:noFill/>
          <a:ln w="9525">
            <a:noFill/>
            <a:miter lim="800000"/>
            <a:headEnd/>
            <a:tailEnd/>
          </a:ln>
        </p:spPr>
      </p:pic>
      <p:pic>
        <p:nvPicPr>
          <p:cNvPr id="228" name="Google Shape;228;p33"/>
          <p:cNvPicPr preferRelativeResize="0"/>
          <p:nvPr/>
        </p:nvPicPr>
        <p:blipFill>
          <a:blip r:embed="rId4">
            <a:alphaModFix amt="80000"/>
          </a:blip>
          <a:stretch>
            <a:fillRect/>
          </a:stretch>
        </p:blipFill>
        <p:spPr>
          <a:xfrm rot="15576390">
            <a:off x="3972305" y="2597705"/>
            <a:ext cx="1579416" cy="716443"/>
          </a:xfrm>
          <a:prstGeom prst="rect">
            <a:avLst/>
          </a:prstGeom>
          <a:noFill/>
          <a:ln>
            <a:noFill/>
          </a:ln>
        </p:spPr>
      </p:pic>
      <p:sp>
        <p:nvSpPr>
          <p:cNvPr id="10" name="Google Shape;221;p33"/>
          <p:cNvSpPr txBox="1">
            <a:spLocks/>
          </p:cNvSpPr>
          <p:nvPr/>
        </p:nvSpPr>
        <p:spPr>
          <a:xfrm>
            <a:off x="609600" y="993312"/>
            <a:ext cx="3722075" cy="1219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chemeClr val="accent2"/>
              </a:buClr>
              <a:buSzPts val="2800"/>
              <a:buFont typeface="Concert One"/>
              <a:buNone/>
              <a:tabLst/>
              <a:defRPr/>
            </a:pPr>
            <a:r>
              <a:rPr kumimoji="0" lang="vi-VN" sz="2400" b="1" i="0" u="none" strike="noStrike" kern="0" cap="none" spc="0" normalizeH="0" baseline="0" noProof="0" smtClean="0">
                <a:ln>
                  <a:noFill/>
                </a:ln>
                <a:solidFill>
                  <a:schemeClr val="accent2"/>
                </a:solidFill>
                <a:effectLst/>
                <a:uLnTx/>
                <a:uFillTx/>
                <a:latin typeface="Times New Roman" pitchFamily="18" charset="0"/>
                <a:ea typeface="Concert One"/>
                <a:cs typeface="Times New Roman" pitchFamily="18" charset="0"/>
                <a:sym typeface="Concert One"/>
              </a:rPr>
              <a:t>- </a:t>
            </a:r>
            <a:r>
              <a:rPr kumimoji="0" lang="en-US" sz="2400" b="1" i="0" u="none" strike="noStrike" kern="0" cap="none" spc="0" normalizeH="0" baseline="0" noProof="0" smtClean="0">
                <a:ln>
                  <a:noFill/>
                </a:ln>
                <a:solidFill>
                  <a:schemeClr val="accent2"/>
                </a:solidFill>
                <a:effectLst/>
                <a:uLnTx/>
                <a:uFillTx/>
                <a:latin typeface="Times New Roman" pitchFamily="18" charset="0"/>
                <a:ea typeface="Concert One"/>
                <a:cs typeface="Times New Roman" pitchFamily="18" charset="0"/>
                <a:sym typeface="Concert One"/>
              </a:rPr>
              <a:t>Trong quá</a:t>
            </a:r>
            <a:r>
              <a:rPr kumimoji="0" lang="en-US" sz="2400" b="1" i="0" u="none" strike="noStrike" kern="0" cap="none" spc="0" normalizeH="0" noProof="0" smtClean="0">
                <a:ln>
                  <a:noFill/>
                </a:ln>
                <a:solidFill>
                  <a:schemeClr val="accent2"/>
                </a:solidFill>
                <a:effectLst/>
                <a:uLnTx/>
                <a:uFillTx/>
                <a:latin typeface="Times New Roman" pitchFamily="18" charset="0"/>
                <a:ea typeface="Concert One"/>
                <a:cs typeface="Times New Roman" pitchFamily="18" charset="0"/>
                <a:sym typeface="Concert One"/>
              </a:rPr>
              <a:t> trình sống của mình, cơ thể lấy vào những gì và thải ra môi trường những gì</a:t>
            </a:r>
            <a:r>
              <a:rPr kumimoji="0" lang="vi-VN" sz="2400" b="1" i="0" u="none" strike="noStrike" kern="0" cap="none" spc="0" normalizeH="0" baseline="0" noProof="0" smtClean="0">
                <a:ln>
                  <a:noFill/>
                </a:ln>
                <a:solidFill>
                  <a:schemeClr val="accent2"/>
                </a:solidFill>
                <a:effectLst/>
                <a:uLnTx/>
                <a:uFillTx/>
                <a:latin typeface="Times New Roman" pitchFamily="18" charset="0"/>
                <a:ea typeface="Concert One"/>
                <a:cs typeface="Times New Roman" pitchFamily="18" charset="0"/>
                <a:sym typeface="Concert One"/>
              </a:rPr>
              <a:t>?</a:t>
            </a:r>
            <a:endParaRPr kumimoji="0" lang="vi-VN" sz="2400" b="1" i="0" u="none" strike="noStrike" kern="0" cap="none" spc="0" normalizeH="0" baseline="0" noProof="0">
              <a:ln>
                <a:noFill/>
              </a:ln>
              <a:solidFill>
                <a:schemeClr val="accent2"/>
              </a:solidFill>
              <a:effectLst/>
              <a:uLnTx/>
              <a:uFillTx/>
              <a:latin typeface="Times New Roman" pitchFamily="18" charset="0"/>
              <a:ea typeface="Concert One"/>
              <a:cs typeface="Times New Roman" pitchFamily="18" charset="0"/>
              <a:sym typeface="Concert One"/>
            </a:endParaRP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Google Shape;221;p33"/>
          <p:cNvSpPr txBox="1">
            <a:spLocks/>
          </p:cNvSpPr>
          <p:nvPr/>
        </p:nvSpPr>
        <p:spPr>
          <a:xfrm>
            <a:off x="533400" y="2266950"/>
            <a:ext cx="3886200" cy="533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chemeClr val="accent2"/>
              </a:buClr>
              <a:buSzPts val="2800"/>
              <a:buFont typeface="Concert One"/>
              <a:buNone/>
              <a:tabLst/>
              <a:defRPr/>
            </a:pPr>
            <a:r>
              <a:rPr kumimoji="0" lang="en-US" sz="2400" b="1" i="0" u="none" strike="noStrike" kern="0" cap="none" spc="0" normalizeH="0" baseline="0" noProof="0" smtClean="0">
                <a:ln>
                  <a:noFill/>
                </a:ln>
                <a:solidFill>
                  <a:srgbClr val="FF0000"/>
                </a:solidFill>
                <a:effectLst/>
                <a:uLnTx/>
                <a:uFillTx/>
                <a:latin typeface="Times New Roman" pitchFamily="18" charset="0"/>
                <a:ea typeface="Concert One"/>
                <a:cs typeface="Times New Roman" pitchFamily="18" charset="0"/>
                <a:sym typeface="Concert One"/>
              </a:rPr>
              <a:t>-&gt;  </a:t>
            </a:r>
            <a:r>
              <a:rPr kumimoji="0" lang="en-US" sz="2400" b="1" i="0" u="none" strike="noStrike" kern="0" cap="none" spc="0" normalizeH="0" noProof="0" smtClean="0">
                <a:ln>
                  <a:noFill/>
                </a:ln>
                <a:solidFill>
                  <a:srgbClr val="FF0000"/>
                </a:solidFill>
                <a:effectLst/>
                <a:uLnTx/>
                <a:uFillTx/>
                <a:latin typeface="Times New Roman" pitchFamily="18" charset="0"/>
                <a:ea typeface="Concert One"/>
                <a:cs typeface="Times New Roman" pitchFamily="18" charset="0"/>
                <a:sym typeface="Concert One"/>
              </a:rPr>
              <a:t> Con người cần có không khí, ánh sáng, thức ăn như rau, củ, quả, thịt, cá, trứng..</a:t>
            </a:r>
            <a:endParaRPr kumimoji="0" lang="vi-VN" sz="24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endParaRPr>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Google Shape;221;p33"/>
          <p:cNvSpPr txBox="1">
            <a:spLocks/>
          </p:cNvSpPr>
          <p:nvPr/>
        </p:nvSpPr>
        <p:spPr>
          <a:xfrm>
            <a:off x="609600" y="3409950"/>
            <a:ext cx="3962400" cy="533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chemeClr val="accent2"/>
              </a:buClr>
              <a:buSzPts val="2800"/>
              <a:buFont typeface="Concert One"/>
              <a:buNone/>
              <a:tabLst/>
              <a:defRPr/>
            </a:pPr>
            <a:r>
              <a:rPr kumimoji="0" lang="en-US" sz="2400" b="1" i="0" u="none" strike="noStrike" kern="0" cap="none" spc="0" normalizeH="0" baseline="0" noProof="0" smtClean="0">
                <a:ln>
                  <a:noFill/>
                </a:ln>
                <a:solidFill>
                  <a:srgbClr val="FF0000"/>
                </a:solidFill>
                <a:effectLst/>
                <a:uLnTx/>
                <a:uFillTx/>
                <a:latin typeface="Times New Roman" pitchFamily="18" charset="0"/>
                <a:ea typeface="Concert One"/>
                <a:cs typeface="Times New Roman" pitchFamily="18" charset="0"/>
                <a:sym typeface="Concert One"/>
              </a:rPr>
              <a:t>-&gt; Con người</a:t>
            </a:r>
            <a:r>
              <a:rPr lang="en-US" sz="2400" b="1" smtClean="0">
                <a:solidFill>
                  <a:srgbClr val="FF0000"/>
                </a:solidFill>
                <a:latin typeface="Times New Roman" pitchFamily="18" charset="0"/>
                <a:ea typeface="Concert One"/>
                <a:cs typeface="Times New Roman" pitchFamily="18" charset="0"/>
                <a:sym typeface="Concert One"/>
              </a:rPr>
              <a:t> thải ra môi trường bên ngoài phân, nước tiểu, khí các bô ních, chất cặn bã</a:t>
            </a:r>
            <a:endParaRPr kumimoji="0" lang="vi-VN" sz="24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theme/theme1.xml><?xml version="1.0" encoding="utf-8"?>
<a:theme xmlns:a="http://schemas.openxmlformats.org/drawingml/2006/main" name="Notebook Lesson by Slidesgo">
  <a:themeElements>
    <a:clrScheme name="Simple Light">
      <a:dk1>
        <a:srgbClr val="595959"/>
      </a:dk1>
      <a:lt1>
        <a:srgbClr val="62B74F"/>
      </a:lt1>
      <a:dk2>
        <a:srgbClr val="595959"/>
      </a:dk2>
      <a:lt2>
        <a:srgbClr val="E2DD86"/>
      </a:lt2>
      <a:accent1>
        <a:srgbClr val="62B74F"/>
      </a:accent1>
      <a:accent2>
        <a:srgbClr val="B4418E"/>
      </a:accent2>
      <a:accent3>
        <a:srgbClr val="62B74F"/>
      </a:accent3>
      <a:accent4>
        <a:srgbClr val="F37AE3"/>
      </a:accent4>
      <a:accent5>
        <a:srgbClr val="BBB465"/>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587</Words>
  <Application>Microsoft Office PowerPoint</Application>
  <PresentationFormat>On-screen Show (16:9)</PresentationFormat>
  <Paragraphs>72</Paragraphs>
  <Slides>22</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.VnTime</vt:lpstr>
      <vt:lpstr>Roboto Mono Regular</vt:lpstr>
      <vt:lpstr>Times New Roman</vt:lpstr>
      <vt:lpstr>Wingdings</vt:lpstr>
      <vt:lpstr>Coming Soon</vt:lpstr>
      <vt:lpstr>Arial</vt:lpstr>
      <vt:lpstr>Anonymous Pro</vt:lpstr>
      <vt:lpstr>Concert One</vt:lpstr>
      <vt:lpstr>Notebook Lesson by Slidesgo</vt:lpstr>
      <vt:lpstr>KHOA HỌC 4</vt:lpstr>
      <vt:lpstr>PowerPoint Presentation</vt:lpstr>
      <vt:lpstr>PowerPoint Presentation</vt:lpstr>
      <vt:lpstr>Câu hỏi:</vt:lpstr>
      <vt:lpstr>PowerPoint Presentation</vt:lpstr>
      <vt:lpstr>PowerPoint Presentation</vt:lpstr>
      <vt:lpstr>PowerPoint Presentation</vt:lpstr>
      <vt:lpstr>HOẠT ĐỘNG 1</vt:lpstr>
      <vt:lpstr>Quan sát tranh và trả lời câu hỏi:</vt:lpstr>
      <vt:lpstr>-&gt; Hằng ngày, cơ thể con người phải lấy từ môi trường thức ăn, nước uống, khí ô xi và thải ra ngoài môi trường phân, nước tiểu, khí các bô níc</vt:lpstr>
      <vt:lpstr>Đọc mục: Bạn cần biết và trả lời câu hỏi: Quá trình trao đổi chất là gì?</vt:lpstr>
      <vt:lpstr>Kết luận:  Trong quá trình sống, con người lấy thức ăn, nước, không khí từ môi trường và thải ra môi trường những chất thừa, cặn bã. Quá trình đó được gọi là quá trình trao đổi chất.</vt:lpstr>
      <vt:lpstr>HOẠT ĐỘNG 2</vt:lpstr>
      <vt:lpstr>PowerPoint Presentation</vt:lpstr>
      <vt:lpstr>PowerPoint Presentation</vt:lpstr>
      <vt:lpstr>HOẠT ĐỘNG 3</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NOTEBOOK LESSON</dc:title>
  <dc:creator>cam le</dc:creator>
  <cp:lastModifiedBy>Huyen</cp:lastModifiedBy>
  <cp:revision>25</cp:revision>
  <dcterms:modified xsi:type="dcterms:W3CDTF">2021-08-27T14:27:32Z</dcterms:modified>
</cp:coreProperties>
</file>