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83" r:id="rId3"/>
    <p:sldId id="267" r:id="rId4"/>
    <p:sldId id="256" r:id="rId5"/>
    <p:sldId id="277" r:id="rId6"/>
    <p:sldId id="278" r:id="rId7"/>
    <p:sldId id="279" r:id="rId8"/>
    <p:sldId id="280" r:id="rId9"/>
    <p:sldId id="281" r:id="rId10"/>
    <p:sldId id="284" r:id="rId11"/>
    <p:sldId id="285" r:id="rId12"/>
    <p:sldId id="287" r:id="rId13"/>
    <p:sldId id="289" r:id="rId14"/>
    <p:sldId id="297" r:id="rId15"/>
    <p:sldId id="298" r:id="rId16"/>
    <p:sldId id="299" r:id="rId17"/>
    <p:sldId id="294" r:id="rId18"/>
    <p:sldId id="300" r:id="rId19"/>
    <p:sldId id="301" r:id="rId20"/>
    <p:sldId id="30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66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12239-42B8-4BD1-B3EE-9ACCA08D3891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B0C8F-B6BA-406F-B16D-2115B4602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3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69423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4438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34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03423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222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09529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8.xml"/><Relationship Id="rId18" Type="http://schemas.microsoft.com/office/2007/relationships/hdphoto" Target="../media/hdphoto8.wdp"/><Relationship Id="rId3" Type="http://schemas.openxmlformats.org/officeDocument/2006/relationships/image" Target="../media/image13.png"/><Relationship Id="rId21" Type="http://schemas.microsoft.com/office/2007/relationships/hdphoto" Target="../media/hdphoto9.wdp"/><Relationship Id="rId7" Type="http://schemas.openxmlformats.org/officeDocument/2006/relationships/slide" Target="slide6.xml"/><Relationship Id="rId12" Type="http://schemas.microsoft.com/office/2007/relationships/hdphoto" Target="../media/hdphoto6.wdp"/><Relationship Id="rId17" Type="http://schemas.openxmlformats.org/officeDocument/2006/relationships/image" Target="../media/image18.png"/><Relationship Id="rId2" Type="http://schemas.openxmlformats.org/officeDocument/2006/relationships/image" Target="../media/image12.png"/><Relationship Id="rId16" Type="http://schemas.openxmlformats.org/officeDocument/2006/relationships/slide" Target="slide9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microsoft.com/office/2007/relationships/hdphoto" Target="../media/hdphoto7.wdp"/><Relationship Id="rId10" Type="http://schemas.openxmlformats.org/officeDocument/2006/relationships/slide" Target="slide7.xml"/><Relationship Id="rId19" Type="http://schemas.openxmlformats.org/officeDocument/2006/relationships/image" Target="../media/image19.png"/><Relationship Id="rId4" Type="http://schemas.openxmlformats.org/officeDocument/2006/relationships/slide" Target="slide5.xml"/><Relationship Id="rId9" Type="http://schemas.microsoft.com/office/2007/relationships/hdphoto" Target="../media/hdphoto5.wdp"/><Relationship Id="rId14" Type="http://schemas.openxmlformats.org/officeDocument/2006/relationships/image" Target="../media/image17.png"/><Relationship Id="rId22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microsoft.com/office/2007/relationships/hdphoto" Target="../media/hdphoto10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microsoft.com/office/2007/relationships/hdphoto" Target="../media/hdphoto10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microsoft.com/office/2007/relationships/hdphoto" Target="../media/hdphoto10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microsoft.com/office/2007/relationships/hdphoto" Target="../media/hdphoto10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microsoft.com/office/2007/relationships/hdphoto" Target="../media/hdphoto10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2" y="-383005"/>
            <a:ext cx="7308957" cy="45782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" y="2486011"/>
            <a:ext cx="9107330" cy="2657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1132516" y="183439"/>
            <a:ext cx="67056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474">
              <a:spcBef>
                <a:spcPct val="50000"/>
              </a:spcBef>
            </a:pPr>
            <a:r>
              <a:rPr lang="en-US" altLang="zh-CN" sz="6000" b="1" smtClean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TIẾNG VIỆT</a:t>
            </a:r>
            <a:endParaRPr lang="en-US" altLang="zh-CN" sz="60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516" y="2219745"/>
            <a:ext cx="6920330" cy="26583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2055"/>
          <p:cNvSpPr txBox="1"/>
          <p:nvPr/>
        </p:nvSpPr>
        <p:spPr>
          <a:xfrm>
            <a:off x="1219200" y="1131720"/>
            <a:ext cx="67056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474">
              <a:spcBef>
                <a:spcPct val="50000"/>
              </a:spcBef>
            </a:pPr>
            <a:r>
              <a:rPr lang="en-US" altLang="zh-CN" sz="6000" b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Lớp 1</a:t>
            </a:r>
            <a:endParaRPr lang="en-US" altLang="zh-CN" sz="6000" b="1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0"/>
            <a:ext cx="91440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397250" y="1771651"/>
            <a:ext cx="4533900" cy="14231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5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00"/>
                </a:solidFill>
                <a:latin typeface="Arial-SGK-TV" pitchFamily="2" charset="0"/>
                <a:cs typeface="Arial-SGK-TV" pitchFamily="2" charset="0"/>
              </a:rPr>
              <a:t>THƯ GIÃN</a:t>
            </a:r>
            <a:endParaRPr lang="en-US" sz="405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0"/>
            <a:ext cx="91440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590800" y="1733550"/>
            <a:ext cx="4533900" cy="14231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5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VIẾT BẢNG</a:t>
            </a:r>
            <a:endParaRPr lang="en-US" sz="405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26642"/>
              </p:ext>
            </p:extLst>
          </p:nvPr>
        </p:nvGraphicFramePr>
        <p:xfrm>
          <a:off x="-8" y="285750"/>
          <a:ext cx="914401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72719" y="371060"/>
            <a:ext cx="7122384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3500" smtClean="0">
                <a:solidFill>
                  <a:srgbClr val="FF0000"/>
                </a:solidFill>
                <a:latin typeface="HP001 4 hàng"/>
              </a:rPr>
              <a:t>ĎŪ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-8" y="285750"/>
          <a:ext cx="914401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80866" y="371061"/>
            <a:ext cx="7122384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3500" smtClean="0">
                <a:solidFill>
                  <a:srgbClr val="FF0000"/>
                </a:solidFill>
                <a:latin typeface="HP001 4 hàng"/>
              </a:rPr>
              <a:t>ĎŪg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-8" y="285750"/>
          <a:ext cx="914401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72719" y="371060"/>
            <a:ext cx="7122384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3500" smtClean="0">
                <a:solidFill>
                  <a:srgbClr val="FF0000"/>
                </a:solidFill>
                <a:latin typeface="HP001 4 hàng"/>
              </a:rPr>
              <a:t>Ŕ</a:t>
            </a:r>
            <a:r>
              <a:rPr lang="el-GR" sz="23500" smtClean="0">
                <a:solidFill>
                  <a:srgbClr val="FF0000"/>
                </a:solidFill>
                <a:latin typeface="HP001 4 hàng"/>
              </a:rPr>
              <a:t>Π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-8" y="285750"/>
          <a:ext cx="914401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72719" y="371060"/>
            <a:ext cx="7122384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3500" smtClean="0">
                <a:solidFill>
                  <a:srgbClr val="FF0000"/>
                </a:solidFill>
                <a:latin typeface="HP001 4 hàng"/>
              </a:rPr>
              <a:t>Ŕ</a:t>
            </a:r>
            <a:r>
              <a:rPr lang="el-GR" sz="23500" smtClean="0">
                <a:solidFill>
                  <a:srgbClr val="FF0000"/>
                </a:solidFill>
                <a:latin typeface="HP001 4 hàng"/>
              </a:rPr>
              <a:t>Ϋ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0" y="2"/>
            <a:ext cx="4325816" cy="522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15" y="1"/>
            <a:ext cx="4818185" cy="514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645964"/>
      </p:ext>
    </p:extLst>
  </p:cSld>
  <p:clrMapOvr>
    <a:masterClrMapping/>
  </p:clrMapOvr>
  <p:transition spd="slow" advTm="1796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09" y="56440"/>
            <a:ext cx="6781800" cy="5087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326573" y="-53686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618" y="94809"/>
            <a:ext cx="12225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ĎŪ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296" y="64031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29" y="84418"/>
            <a:ext cx="154516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ĎŪ</a:t>
            </a:r>
            <a:r>
              <a:rPr lang="en-US" altLang="en-US" sz="48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412" y="44263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374" y="94809"/>
            <a:ext cx="12225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Ŕ</a:t>
            </a:r>
            <a:r>
              <a:rPr lang="el-GR" altLang="en-US" sz="50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Π</a:t>
            </a:r>
            <a:endParaRPr lang="en-US" altLang="en-US" sz="50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348" y="33253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904" y="100933"/>
            <a:ext cx="12225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Ŕ</a:t>
            </a:r>
            <a:r>
              <a:rPr lang="el-GR" altLang="en-US" sz="50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Ϋ</a:t>
            </a:r>
            <a:endParaRPr lang="en-US" altLang="en-US" sz="50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339047" y="850323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700" y="1019378"/>
            <a:ext cx="19385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khĎŪ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960" y="1024597"/>
            <a:ext cx="13672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jặt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529" y="935289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347" y="1034988"/>
            <a:ext cx="1507896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hşnh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1647" y="1016393"/>
            <a:ext cx="1645553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≡</a:t>
            </a:r>
            <a:r>
              <a:rPr lang="el-GR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r>
              <a:rPr lang="en-US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Ūg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696" y="967081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590" y="1907998"/>
            <a:ext cx="149517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r>
              <a:rPr lang="el-GR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ΘϜ</a:t>
            </a:r>
            <a:r>
              <a:rPr lang="en-US" altLang="en-US" sz="49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851" y="1914452"/>
            <a:ext cx="149517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9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jŔƟ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279" y="1837508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123" y="1893891"/>
            <a:ext cx="15968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</a:t>
            </a:r>
            <a:r>
              <a:rPr lang="en-US" altLang="en-US" sz="49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Łm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782" y="1920103"/>
            <a:ext cx="18631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khŔŴ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334663" y="2658079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095" y="2808703"/>
            <a:ext cx="1091201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</a:t>
            </a:r>
            <a:r>
              <a:rPr lang="el-GR" altLang="en-US" sz="49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ϒ</a:t>
            </a:r>
            <a:endParaRPr lang="en-US" altLang="en-US" sz="49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792" y="2834879"/>
            <a:ext cx="156423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hŔ</a:t>
            </a:r>
            <a:r>
              <a:rPr lang="el-GR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Ϋ</a:t>
            </a:r>
            <a:endParaRPr lang="en-US" altLang="en-US" sz="47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129" y="2828247"/>
            <a:ext cx="1003426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sao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877" y="2824092"/>
            <a:ext cx="1643124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đang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023" y="3730982"/>
            <a:ext cx="189132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Ǉhảnh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704" y="3727709"/>
            <a:ext cx="114167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</a:t>
            </a:r>
            <a:r>
              <a:rPr lang="el-GR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Π</a:t>
            </a:r>
            <a:endParaRPr lang="en-US" altLang="en-US" sz="47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845" y="3730114"/>
            <a:ext cx="1403693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gặm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019" y="3727324"/>
            <a:ext cx="646223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79" y="3781185"/>
            <a:ext cx="3446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671" y="192535"/>
            <a:ext cx="3446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0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图片 37891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261" y="3052149"/>
            <a:ext cx="9165926" cy="2091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95" y="1683766"/>
            <a:ext cx="3537287" cy="2647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484" y="2844479"/>
            <a:ext cx="2379160" cy="2150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644" y="-217580"/>
            <a:ext cx="5667415" cy="517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739" y="499787"/>
            <a:ext cx="2233532" cy="1985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627655" y="2367957"/>
            <a:ext cx="3073530" cy="930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5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Củng cố</a:t>
            </a:r>
            <a:endParaRPr lang="en-US" sz="405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图片 4403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261" y="3052149"/>
            <a:ext cx="9165926" cy="2091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44036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091" y="187851"/>
            <a:ext cx="5707053" cy="4652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314" y="2203372"/>
            <a:ext cx="2820351" cy="29875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5" y="-315383"/>
            <a:ext cx="2233532" cy="54588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79290" y="1431826"/>
            <a:ext cx="46525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图片 3891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261" y="3052149"/>
            <a:ext cx="9165926" cy="2091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38917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177" y="-194643"/>
            <a:ext cx="7010400" cy="5401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9126" y="1090053"/>
            <a:ext cx="2544606" cy="4053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2349735" y="566584"/>
            <a:ext cx="4357283" cy="38790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en-US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LUYỆN TẬP KĨ NĂNG</a:t>
            </a:r>
          </a:p>
          <a:p>
            <a:pPr algn="ctr">
              <a:lnSpc>
                <a:spcPct val="200000"/>
              </a:lnSpc>
            </a:pPr>
            <a:r>
              <a:rPr lang="en-US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TIẾT 2 - TUẦN 15</a:t>
            </a:r>
          </a:p>
          <a:p>
            <a:pPr algn="ctr">
              <a:lnSpc>
                <a:spcPct val="200000"/>
              </a:lnSpc>
            </a:pPr>
            <a:r>
              <a:rPr lang="en-US" sz="32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Bài: Luyện đọc, viết </a:t>
            </a:r>
          </a:p>
          <a:p>
            <a:pPr algn="ctr">
              <a:lnSpc>
                <a:spcPct val="200000"/>
              </a:lnSpc>
            </a:pPr>
            <a:r>
              <a:rPr lang="en-US" sz="32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uôn, uông, ươi, ươu</a:t>
            </a:r>
            <a:endParaRPr lang="en-US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1433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" y="4336947"/>
            <a:ext cx="9107330" cy="806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484" y="404138"/>
            <a:ext cx="6410202" cy="473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52" y="2978043"/>
            <a:ext cx="2540298" cy="1989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301287" y="1533837"/>
            <a:ext cx="46525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Chúc các con chăm ngoan, học giỏi!</a:t>
            </a:r>
            <a:endParaRPr lang="en-US" sz="44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4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GẤU QUA SÔNG</a:t>
            </a:r>
            <a:endParaRPr lang="en-US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6" y="4207644"/>
            <a:ext cx="2124074" cy="8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138043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0" y="412025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628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3582182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3782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8" y="1785455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50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3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8" y="4056390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6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4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22" action="ppaction://hlinksldjump"/>
          </p:cNvPr>
          <p:cNvSpPr/>
          <p:nvPr/>
        </p:nvSpPr>
        <p:spPr>
          <a:xfrm>
            <a:off x="381000" y="4629150"/>
            <a:ext cx="1219200" cy="514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" y="-1238250"/>
            <a:ext cx="7083136" cy="662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8969" y="2036387"/>
            <a:ext cx="5572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8000"/>
                </a:solidFill>
                <a:latin typeface="Arial-SGK-TV" pitchFamily="2" charset="0"/>
                <a:cs typeface="Arial-SGK-TV" pitchFamily="2" charset="0"/>
              </a:rPr>
              <a:t>uôn   uông</a:t>
            </a:r>
            <a:endParaRPr lang="en-US" sz="8000" dirty="0">
              <a:solidFill>
                <a:srgbClr val="008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494" y="2034299"/>
            <a:ext cx="209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8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4298" y="2034299"/>
            <a:ext cx="209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8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1161" y="2034512"/>
            <a:ext cx="1133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en-US" sz="80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1836" y="2032211"/>
            <a:ext cx="1390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7" grpId="0" build="allAtOnce"/>
      <p:bldP spid="18" grpId="0" build="allAtOnce"/>
      <p:bldP spid="1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14450"/>
            <a:ext cx="7347360" cy="66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5494" y="2034299"/>
            <a:ext cx="5059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8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8000" smtClean="0">
                <a:solidFill>
                  <a:srgbClr val="008000"/>
                </a:solidFill>
                <a:latin typeface="Arial-SGK-TV" pitchFamily="2" charset="0"/>
                <a:cs typeface="Arial-SGK-TV" pitchFamily="2" charset="0"/>
              </a:rPr>
              <a:t>ơi   ươu</a:t>
            </a:r>
            <a:endParaRPr lang="en-US" sz="8000" dirty="0">
              <a:solidFill>
                <a:srgbClr val="008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043" y="2031498"/>
            <a:ext cx="209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8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3760" y="2031498"/>
            <a:ext cx="209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8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6283" y="2036983"/>
            <a:ext cx="1133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80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9210" y="2028697"/>
            <a:ext cx="1390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6" grpId="0" build="allAtOnce"/>
      <p:bldP spid="17" grpId="0" build="allAtOnce"/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73" y="-1029739"/>
            <a:ext cx="7418143" cy="641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54" y="158299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khuôn mặt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0199" y="156130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mong muốn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81" y="2446453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hình vuông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8973" y="246128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muông thú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970" y="3279730"/>
            <a:ext cx="286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iểm mười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8454" y="3310707"/>
            <a:ext cx="256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túi lưới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36" y="4105328"/>
            <a:ext cx="265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bầu rượu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6330" y="4105328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chim khướu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2222527"/>
            <a:ext cx="13716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37773" y="2176260"/>
            <a:ext cx="1239227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77250" y="3149748"/>
            <a:ext cx="13716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45471" y="3124375"/>
            <a:ext cx="13716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77250" y="3936422"/>
            <a:ext cx="10878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44599" y="3966834"/>
            <a:ext cx="793174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93450" y="4808623"/>
            <a:ext cx="106875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09173" y="4736523"/>
            <a:ext cx="13716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822002"/>
            <a:ext cx="73564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5400" y="1351853"/>
            <a:ext cx="6400800" cy="23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Những chú hươu sao đang thảnh thơi gặm cỏ. 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0" y="2419350"/>
            <a:ext cx="11430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695450"/>
            <a:ext cx="7606832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9493" y="1123950"/>
            <a:ext cx="6509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           Nhà </a:t>
            </a:r>
            <a:r>
              <a:rPr lang="en-US" sz="36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ông nội</a:t>
            </a:r>
          </a:p>
          <a:p>
            <a:r>
              <a:rPr lang="en-US" sz="360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     Ông </a:t>
            </a:r>
            <a:r>
              <a:rPr lang="en-US" sz="36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trồng nhiều cây ăn trái. Khóm chuối xanh tươi đã trổ buồng. Hàng bưởi ra bông trắng muốt. Mấy cây đu đủ </a:t>
            </a:r>
            <a:endParaRPr lang="en-US" sz="3600" smtClean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60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quả </a:t>
            </a:r>
            <a:r>
              <a:rPr lang="en-US" sz="36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chín vàng ruộm.</a:t>
            </a:r>
            <a:endParaRPr lang="en-US" sz="36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724400" y="2800350"/>
            <a:ext cx="7620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3409950"/>
            <a:ext cx="12192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3333750"/>
            <a:ext cx="9144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194</Words>
  <Application>Microsoft Office PowerPoint</Application>
  <PresentationFormat>On-screen Show (16:9)</PresentationFormat>
  <Paragraphs>76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黑体</vt:lpstr>
      <vt:lpstr>Arial</vt:lpstr>
      <vt:lpstr>Arial-SGK-TV</vt:lpstr>
      <vt:lpstr>Calibri</vt:lpstr>
      <vt:lpstr>等线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Administrator_PC</cp:lastModifiedBy>
  <cp:revision>58</cp:revision>
  <dcterms:created xsi:type="dcterms:W3CDTF">2017-12-31T23:29:53Z</dcterms:created>
  <dcterms:modified xsi:type="dcterms:W3CDTF">2021-12-25T00:18:26Z</dcterms:modified>
</cp:coreProperties>
</file>