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4" r:id="rId2"/>
    <p:sldId id="273" r:id="rId3"/>
    <p:sldId id="290" r:id="rId4"/>
    <p:sldId id="258" r:id="rId5"/>
    <p:sldId id="306" r:id="rId6"/>
    <p:sldId id="266" r:id="rId7"/>
    <p:sldId id="291" r:id="rId8"/>
    <p:sldId id="270" r:id="rId9"/>
    <p:sldId id="297" r:id="rId10"/>
    <p:sldId id="299" r:id="rId11"/>
    <p:sldId id="300" r:id="rId12"/>
    <p:sldId id="301" r:id="rId13"/>
    <p:sldId id="302" r:id="rId14"/>
    <p:sldId id="272" r:id="rId15"/>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0B95"/>
    <a:srgbClr val="FDBBE5"/>
    <a:srgbClr val="FD2BA3"/>
    <a:srgbClr val="FEA8D9"/>
    <a:srgbClr val="FF2980"/>
    <a:srgbClr val="FEDEF3"/>
    <a:srgbClr val="F7BFCC"/>
    <a:srgbClr val="FE8ACC"/>
    <a:srgbClr val="FECEED"/>
    <a:srgbClr val="FD49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3772" autoAdjust="0"/>
  </p:normalViewPr>
  <p:slideViewPr>
    <p:cSldViewPr>
      <p:cViewPr varScale="1">
        <p:scale>
          <a:sx n="105" d="100"/>
          <a:sy n="105" d="100"/>
        </p:scale>
        <p:origin x="38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25/03/2022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chủ</a:t>
            </a:r>
            <a:r>
              <a:rPr lang="en-US" baseline="0"/>
              <a:t> động HD HS nắm quy tắc chính tả cơ bản.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261720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25/03/2022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25/03/2022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25/03/2022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25/03/2022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25/03/2022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25/03/2022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25/03/2022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25/03/2022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25/03/2022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25/03/2022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25/03/2022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25/03/2022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a:ln w="12700">
                  <a:solidFill>
                    <a:srgbClr val="FD0B95"/>
                  </a:solidFill>
                </a:ln>
                <a:solidFill>
                  <a:srgbClr val="FD0B95"/>
                </a:solidFill>
                <a:latin typeface="Arial-Rounded" pitchFamily="34" charset="0"/>
                <a:ea typeface="Arial-Rounded" pitchFamily="34" charset="0"/>
                <a:cs typeface="Arial-Rounded" pitchFamily="34" charset="0"/>
              </a:rPr>
              <a:t>CÂU HỎI CỦA SÓI</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3</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812" y="2089682"/>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57108" y="3343344"/>
            <a:ext cx="2057992" cy="15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1467" y="3101852"/>
            <a:ext cx="1306522" cy="102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76931" y="2329996"/>
            <a:ext cx="5061555" cy="523220"/>
          </a:xfrm>
          <a:prstGeom prst="rect">
            <a:avLst/>
          </a:prstGeom>
          <a:noFill/>
        </p:spPr>
        <p:txBody>
          <a:bodyPr wrap="square" rtlCol="0">
            <a:spAutoFit/>
          </a:bodyPr>
          <a:lstStyle/>
          <a:p>
            <a:r>
              <a:rPr lang="vi-VN" sz="2800" b="1" dirty="0">
                <a:solidFill>
                  <a:srgbClr val="FD0B95"/>
                </a:solidFill>
                <a:latin typeface="+mj-lt"/>
              </a:rPr>
              <a:t>CÂU HỎI CỦA SÓI (TIẾT 3,4)</a:t>
            </a:r>
            <a:endParaRPr lang="en-US" sz="2800" b="1" dirty="0">
              <a:solidFill>
                <a:srgbClr val="FD0B95"/>
              </a:solidFill>
              <a:latin typeface="+mj-lt"/>
            </a:endParaRPr>
          </a:p>
        </p:txBody>
      </p:sp>
    </p:spTree>
    <p:extLst>
      <p:ext uri="{BB962C8B-B14F-4D97-AF65-F5344CB8AC3E}">
        <p14:creationId xmlns:p14="http://schemas.microsoft.com/office/powerpoint/2010/main" val="4164443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81350"/>
            <a:ext cx="4343400" cy="857250"/>
          </a:xfrm>
        </p:spPr>
        <p:txBody>
          <a:bodyPr>
            <a:noAutofit/>
          </a:bodyPr>
          <a:lstStyle/>
          <a:p>
            <a:pPr algn="l"/>
            <a:r>
              <a:rPr lang="en-US" sz="3200">
                <a:latin typeface="Arial" pitchFamily="34" charset="0"/>
                <a:cs typeface="Arial" pitchFamily="34" charset="0"/>
              </a:rPr>
              <a:t>(1) Sớm </a:t>
            </a:r>
            <a:r>
              <a:rPr lang="en-US" sz="3200" dirty="0" err="1">
                <a:latin typeface="Arial" pitchFamily="34" charset="0"/>
                <a:cs typeface="Arial" pitchFamily="34" charset="0"/>
              </a:rPr>
              <a:t>sớm</a:t>
            </a:r>
            <a:r>
              <a:rPr lang="en-US" sz="3200" dirty="0">
                <a:latin typeface="Arial" pitchFamily="34" charset="0"/>
                <a:cs typeface="Arial" pitchFamily="34" charset="0"/>
              </a:rPr>
              <a:t> </a:t>
            </a:r>
            <a:r>
              <a:rPr lang="en-US" sz="3200" err="1">
                <a:latin typeface="Arial" pitchFamily="34" charset="0"/>
                <a:cs typeface="Arial" pitchFamily="34" charset="0"/>
              </a:rPr>
              <a:t>lích</a:t>
            </a:r>
            <a:r>
              <a:rPr lang="en-US" sz="3200">
                <a:latin typeface="Arial" pitchFamily="34" charset="0"/>
                <a:cs typeface="Arial" pitchFamily="34" charset="0"/>
              </a:rPr>
              <a:t> rích,</a:t>
            </a:r>
            <a:br>
              <a:rPr lang="en-US" sz="3200">
                <a:latin typeface="Arial" pitchFamily="34" charset="0"/>
                <a:cs typeface="Arial" pitchFamily="34" charset="0"/>
              </a:rPr>
            </a:br>
            <a:r>
              <a:rPr lang="en-US" sz="3200">
                <a:latin typeface="Arial" pitchFamily="34" charset="0"/>
                <a:cs typeface="Arial" pitchFamily="34" charset="0"/>
              </a:rPr>
              <a:t>    Rất </a:t>
            </a:r>
            <a:r>
              <a:rPr lang="en-US" sz="3200" dirty="0" err="1">
                <a:latin typeface="Arial" pitchFamily="34" charset="0"/>
                <a:cs typeface="Arial" pitchFamily="34" charset="0"/>
              </a:rPr>
              <a:t>thích</a:t>
            </a:r>
            <a:r>
              <a:rPr lang="en-US" sz="3200" dirty="0">
                <a:latin typeface="Arial" pitchFamily="34" charset="0"/>
                <a:cs typeface="Arial" pitchFamily="34" charset="0"/>
              </a:rPr>
              <a:t> </a:t>
            </a:r>
            <a:r>
              <a:rPr lang="en-US" sz="3200" err="1">
                <a:latin typeface="Arial" pitchFamily="34" charset="0"/>
                <a:cs typeface="Arial" pitchFamily="34" charset="0"/>
              </a:rPr>
              <a:t>bắt</a:t>
            </a:r>
            <a:r>
              <a:rPr lang="en-US" sz="3200">
                <a:latin typeface="Arial" pitchFamily="34" charset="0"/>
                <a:cs typeface="Arial" pitchFamily="34" charset="0"/>
              </a:rPr>
              <a:t> sâu,</a:t>
            </a:r>
            <a:br>
              <a:rPr lang="en-US" sz="3200">
                <a:latin typeface="Arial" pitchFamily="34" charset="0"/>
                <a:cs typeface="Arial" pitchFamily="34" charset="0"/>
              </a:rPr>
            </a:br>
            <a:r>
              <a:rPr lang="en-US" sz="3200">
                <a:latin typeface="Arial" pitchFamily="34" charset="0"/>
                <a:cs typeface="Arial" pitchFamily="34" charset="0"/>
              </a:rPr>
              <a:t>    Sâu </a:t>
            </a:r>
            <a:r>
              <a:rPr lang="en-US" sz="3200" dirty="0" err="1">
                <a:latin typeface="Arial" pitchFamily="34" charset="0"/>
                <a:cs typeface="Arial" pitchFamily="34" charset="0"/>
              </a:rPr>
              <a:t>trốn</a:t>
            </a:r>
            <a:r>
              <a:rPr lang="en-US" sz="3200" dirty="0">
                <a:latin typeface="Arial" pitchFamily="34" charset="0"/>
                <a:cs typeface="Arial" pitchFamily="34" charset="0"/>
              </a:rPr>
              <a:t> </a:t>
            </a:r>
            <a:r>
              <a:rPr lang="en-US" sz="3200">
                <a:latin typeface="Arial" pitchFamily="34" charset="0"/>
                <a:cs typeface="Arial" pitchFamily="34" charset="0"/>
              </a:rPr>
              <a:t>ở đâu,</a:t>
            </a:r>
            <a:br>
              <a:rPr lang="en-US" sz="3200">
                <a:latin typeface="Arial" pitchFamily="34" charset="0"/>
                <a:cs typeface="Arial" pitchFamily="34" charset="0"/>
              </a:rPr>
            </a:br>
            <a:r>
              <a:rPr lang="en-US" sz="3200">
                <a:latin typeface="Arial" pitchFamily="34" charset="0"/>
                <a:cs typeface="Arial" pitchFamily="34" charset="0"/>
              </a:rPr>
              <a:t>    Cũng </a:t>
            </a:r>
            <a:r>
              <a:rPr lang="en-US" sz="3200" dirty="0" err="1">
                <a:latin typeface="Arial" pitchFamily="34" charset="0"/>
                <a:cs typeface="Arial" pitchFamily="34" charset="0"/>
              </a:rPr>
              <a:t>tìm</a:t>
            </a:r>
            <a:r>
              <a:rPr lang="en-US" sz="3200" dirty="0">
                <a:latin typeface="Arial" pitchFamily="34" charset="0"/>
                <a:cs typeface="Arial" pitchFamily="34" charset="0"/>
              </a:rPr>
              <a:t> </a:t>
            </a:r>
            <a:r>
              <a:rPr lang="en-US" sz="3200" dirty="0" err="1">
                <a:latin typeface="Arial" pitchFamily="34" charset="0"/>
                <a:cs typeface="Arial" pitchFamily="34" charset="0"/>
              </a:rPr>
              <a:t>ra</a:t>
            </a:r>
            <a:r>
              <a:rPr lang="en-US" sz="3200" dirty="0">
                <a:latin typeface="Arial" pitchFamily="34" charset="0"/>
                <a:cs typeface="Arial" pitchFamily="34" charset="0"/>
              </a:rPr>
              <a:t> </a:t>
            </a:r>
            <a:r>
              <a:rPr lang="en-US" sz="3200" dirty="0" err="1">
                <a:latin typeface="Arial" pitchFamily="34" charset="0"/>
                <a:cs typeface="Arial" pitchFamily="34" charset="0"/>
              </a:rPr>
              <a:t>được</a:t>
            </a:r>
            <a:r>
              <a:rPr lang="en-US" sz="3200" dirty="0">
                <a:latin typeface="Arial" pitchFamily="34" charset="0"/>
                <a:cs typeface="Arial" pitchFamily="34" charset="0"/>
              </a:rPr>
              <a:t>.</a:t>
            </a:r>
            <a:br>
              <a:rPr lang="en-US" sz="3200" dirty="0">
                <a:latin typeface="Arial" pitchFamily="34" charset="0"/>
                <a:cs typeface="Arial" pitchFamily="34" charset="0"/>
              </a:rPr>
            </a:br>
            <a:r>
              <a:rPr lang="en-US" sz="3200" dirty="0">
                <a:latin typeface="Arial" pitchFamily="34" charset="0"/>
                <a:cs typeface="Arial" pitchFamily="34" charset="0"/>
              </a:rPr>
              <a:t>                 (</a:t>
            </a:r>
            <a:r>
              <a:rPr lang="en-US" sz="3200" i="1" dirty="0" err="1">
                <a:latin typeface="Arial" pitchFamily="34" charset="0"/>
                <a:cs typeface="Arial" pitchFamily="34" charset="0"/>
              </a:rPr>
              <a:t>Là</a:t>
            </a:r>
            <a:r>
              <a:rPr lang="en-US" sz="3200" i="1" dirty="0">
                <a:latin typeface="Arial" pitchFamily="34" charset="0"/>
                <a:cs typeface="Arial" pitchFamily="34" charset="0"/>
              </a:rPr>
              <a:t> con </a:t>
            </a:r>
            <a:r>
              <a:rPr lang="en-US" sz="3200" i="1" dirty="0" err="1">
                <a:latin typeface="Arial" pitchFamily="34" charset="0"/>
                <a:cs typeface="Arial" pitchFamily="34" charset="0"/>
              </a:rPr>
              <a:t>gì</a:t>
            </a:r>
            <a:r>
              <a:rPr lang="en-US" sz="3200" i="1" dirty="0">
                <a:latin typeface="Arial" pitchFamily="34" charset="0"/>
                <a:cs typeface="Arial" pitchFamily="34" charset="0"/>
              </a:rPr>
              <a:t>?</a:t>
            </a:r>
            <a:r>
              <a:rPr lang="en-US" sz="3200" dirty="0">
                <a:latin typeface="Arial" pitchFamily="34" charset="0"/>
                <a:cs typeface="Arial"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1107201715"/>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2081319" y="598717"/>
            <a:ext cx="686127" cy="523087"/>
          </a:xfrm>
          <a:prstGeom prst="rect">
            <a:avLst/>
          </a:prstGeom>
          <a:noFill/>
        </p:spPr>
        <p:txBody>
          <a:bodyPr wrap="square" lIns="91305" tIns="45654" rIns="91305" bIns="45654" rtlCol="0">
            <a:spAutoFit/>
          </a:bodyPr>
          <a:lstStyle/>
          <a:p>
            <a:pPr algn="just"/>
            <a:r>
              <a:rPr lang="en-US" sz="2800" b="1">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3487555" y="1121804"/>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5181600" y="1702377"/>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246957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3297217"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9" name="Title 1"/>
          <p:cNvSpPr txBox="1">
            <a:spLocks/>
          </p:cNvSpPr>
          <p:nvPr/>
        </p:nvSpPr>
        <p:spPr>
          <a:xfrm>
            <a:off x="4125191"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I</a:t>
            </a:r>
          </a:p>
        </p:txBody>
      </p:sp>
      <p:sp>
        <p:nvSpPr>
          <p:cNvPr id="10" name="Title 1"/>
          <p:cNvSpPr txBox="1">
            <a:spLocks/>
          </p:cNvSpPr>
          <p:nvPr/>
        </p:nvSpPr>
        <p:spPr>
          <a:xfrm>
            <a:off x="494854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11" name="Title 1"/>
          <p:cNvSpPr txBox="1">
            <a:spLocks/>
          </p:cNvSpPr>
          <p:nvPr/>
        </p:nvSpPr>
        <p:spPr>
          <a:xfrm>
            <a:off x="576447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S</a:t>
            </a:r>
          </a:p>
        </p:txBody>
      </p:sp>
      <p:sp>
        <p:nvSpPr>
          <p:cNvPr id="12" name="Title 1"/>
          <p:cNvSpPr txBox="1">
            <a:spLocks/>
          </p:cNvSpPr>
          <p:nvPr/>
        </p:nvSpPr>
        <p:spPr>
          <a:xfrm>
            <a:off x="658816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7415810"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U</a:t>
            </a:r>
          </a:p>
        </p:txBody>
      </p:sp>
      <p:pic>
        <p:nvPicPr>
          <p:cNvPr id="7170" name="Picture 2" descr="Image result for CHIM S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320" y="2495550"/>
            <a:ext cx="4178880" cy="247389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CHIM SÂ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5412" y="3918664"/>
            <a:ext cx="1401044" cy="105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41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170"/>
                                        </p:tgtEl>
                                        <p:attrNameLst>
                                          <p:attrName>style.visibility</p:attrName>
                                        </p:attrNameLst>
                                      </p:cBhvr>
                                      <p:to>
                                        <p:strVal val="visible"/>
                                      </p:to>
                                    </p:set>
                                    <p:animEffect transition="in" filter="fade">
                                      <p:cBhvr>
                                        <p:cTn id="30" dur="500"/>
                                        <p:tgtEl>
                                          <p:spTgt spid="7170"/>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7172"/>
                                        </p:tgtEl>
                                        <p:attrNameLst>
                                          <p:attrName>style.visibility</p:attrName>
                                        </p:attrNameLst>
                                      </p:cBhvr>
                                      <p:to>
                                        <p:strVal val="visible"/>
                                      </p:to>
                                    </p:set>
                                    <p:animEffect transition="in" filter="fade">
                                      <p:cBhvr>
                                        <p:cTn id="34"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81350"/>
            <a:ext cx="4419600" cy="857250"/>
          </a:xfrm>
        </p:spPr>
        <p:txBody>
          <a:bodyPr>
            <a:noAutofit/>
          </a:bodyPr>
          <a:lstStyle/>
          <a:p>
            <a:pPr algn="l"/>
            <a:r>
              <a:rPr lang="en-US" sz="3200" dirty="0">
                <a:latin typeface="Arial" pitchFamily="34" charset="0"/>
                <a:cs typeface="Arial" pitchFamily="34" charset="0"/>
              </a:rPr>
              <a:t>(2) </a:t>
            </a:r>
            <a:r>
              <a:rPr lang="en-US" sz="3200" dirty="0" err="1">
                <a:latin typeface="Arial" pitchFamily="34" charset="0"/>
                <a:cs typeface="Arial" pitchFamily="34" charset="0"/>
              </a:rPr>
              <a:t>Ngày</a:t>
            </a:r>
            <a:r>
              <a:rPr lang="en-US" sz="3200" dirty="0">
                <a:latin typeface="Arial" pitchFamily="34" charset="0"/>
                <a:cs typeface="Arial" pitchFamily="34" charset="0"/>
              </a:rPr>
              <a:t> </a:t>
            </a:r>
            <a:r>
              <a:rPr lang="en-US" sz="3200" dirty="0" err="1">
                <a:latin typeface="Arial" pitchFamily="34" charset="0"/>
                <a:cs typeface="Arial" pitchFamily="34" charset="0"/>
              </a:rPr>
              <a:t>ngày</a:t>
            </a:r>
            <a:r>
              <a:rPr lang="en-US" sz="3200" dirty="0">
                <a:latin typeface="Arial" pitchFamily="34" charset="0"/>
                <a:cs typeface="Arial" pitchFamily="34" charset="0"/>
              </a:rPr>
              <a:t> </a:t>
            </a:r>
            <a:r>
              <a:rPr lang="en-US" sz="3200" dirty="0" err="1">
                <a:latin typeface="Arial" pitchFamily="34" charset="0"/>
                <a:cs typeface="Arial" pitchFamily="34" charset="0"/>
              </a:rPr>
              <a:t>ngồi</a:t>
            </a:r>
            <a:r>
              <a:rPr lang="en-US" sz="3200" dirty="0">
                <a:latin typeface="Arial" pitchFamily="34" charset="0"/>
                <a:cs typeface="Arial" pitchFamily="34" charset="0"/>
              </a:rPr>
              <a:t> </a:t>
            </a:r>
            <a:r>
              <a:rPr lang="en-US" sz="3200" dirty="0" err="1">
                <a:latin typeface="Arial" pitchFamily="34" charset="0"/>
                <a:cs typeface="Arial" pitchFamily="34" charset="0"/>
              </a:rPr>
              <a:t>đợi</a:t>
            </a:r>
            <a:r>
              <a:rPr lang="en-US" sz="3200">
                <a:latin typeface="Arial" pitchFamily="34" charset="0"/>
                <a:cs typeface="Arial" pitchFamily="34" charset="0"/>
              </a:rPr>
              <a:t/>
            </a:r>
            <a:br>
              <a:rPr lang="en-US" sz="3200">
                <a:latin typeface="Arial" pitchFamily="34" charset="0"/>
                <a:cs typeface="Arial" pitchFamily="34" charset="0"/>
              </a:rPr>
            </a:br>
            <a:r>
              <a:rPr lang="en-US" sz="3200">
                <a:latin typeface="Arial" pitchFamily="34" charset="0"/>
                <a:cs typeface="Arial" pitchFamily="34" charset="0"/>
              </a:rPr>
              <a:t>    Mái </a:t>
            </a:r>
            <a:r>
              <a:rPr lang="en-US" sz="3200" dirty="0" err="1">
                <a:latin typeface="Arial" pitchFamily="34" charset="0"/>
                <a:cs typeface="Arial" pitchFamily="34" charset="0"/>
              </a:rPr>
              <a:t>hiên</a:t>
            </a:r>
            <a:r>
              <a:rPr lang="en-US" sz="3200" dirty="0">
                <a:latin typeface="Arial" pitchFamily="34" charset="0"/>
                <a:cs typeface="Arial" pitchFamily="34" charset="0"/>
              </a:rPr>
              <a:t> </a:t>
            </a:r>
            <a:r>
              <a:rPr lang="en-US" sz="3200" dirty="0" err="1">
                <a:latin typeface="Arial" pitchFamily="34" charset="0"/>
                <a:cs typeface="Arial" pitchFamily="34" charset="0"/>
              </a:rPr>
              <a:t>ngoài</a:t>
            </a:r>
            <a:r>
              <a:rPr lang="en-US" sz="3200" dirty="0">
                <a:latin typeface="Arial" pitchFamily="34" charset="0"/>
                <a:cs typeface="Arial" pitchFamily="34" charset="0"/>
              </a:rPr>
              <a:t> </a:t>
            </a:r>
            <a:r>
              <a:rPr lang="en-US" sz="3200" dirty="0" err="1">
                <a:latin typeface="Arial" pitchFamily="34" charset="0"/>
                <a:cs typeface="Arial" pitchFamily="34" charset="0"/>
              </a:rPr>
              <a:t>hè</a:t>
            </a:r>
            <a:r>
              <a:rPr lang="en-US" sz="3200">
                <a:latin typeface="Arial" pitchFamily="34" charset="0"/>
                <a:cs typeface="Arial" pitchFamily="34" charset="0"/>
              </a:rPr>
              <a:t/>
            </a:r>
            <a:br>
              <a:rPr lang="en-US" sz="3200">
                <a:latin typeface="Arial" pitchFamily="34" charset="0"/>
                <a:cs typeface="Arial" pitchFamily="34" charset="0"/>
              </a:rPr>
            </a:br>
            <a:r>
              <a:rPr lang="en-US" sz="3200">
                <a:latin typeface="Arial" pitchFamily="34" charset="0"/>
                <a:cs typeface="Arial" pitchFamily="34" charset="0"/>
              </a:rPr>
              <a:t>    Mỗi </a:t>
            </a:r>
            <a:r>
              <a:rPr lang="en-US" sz="3200" dirty="0" err="1">
                <a:latin typeface="Arial" pitchFamily="34" charset="0"/>
                <a:cs typeface="Arial" pitchFamily="34" charset="0"/>
              </a:rPr>
              <a:t>khi</a:t>
            </a:r>
            <a:r>
              <a:rPr lang="en-US" sz="3200" dirty="0">
                <a:latin typeface="Arial" pitchFamily="34" charset="0"/>
                <a:cs typeface="Arial" pitchFamily="34" charset="0"/>
              </a:rPr>
              <a:t> </a:t>
            </a:r>
            <a:r>
              <a:rPr lang="en-US" sz="3200" dirty="0" err="1">
                <a:latin typeface="Arial" pitchFamily="34" charset="0"/>
                <a:cs typeface="Arial" pitchFamily="34" charset="0"/>
              </a:rPr>
              <a:t>chủ</a:t>
            </a:r>
            <a:r>
              <a:rPr lang="en-US" sz="3200" dirty="0">
                <a:latin typeface="Arial" pitchFamily="34" charset="0"/>
                <a:cs typeface="Arial" pitchFamily="34" charset="0"/>
              </a:rPr>
              <a:t> </a:t>
            </a:r>
            <a:r>
              <a:rPr lang="en-US" sz="3200" dirty="0" err="1">
                <a:latin typeface="Arial" pitchFamily="34" charset="0"/>
                <a:cs typeface="Arial" pitchFamily="34" charset="0"/>
              </a:rPr>
              <a:t>về</a:t>
            </a:r>
            <a:r>
              <a:rPr lang="en-US" sz="3200">
                <a:latin typeface="Arial" pitchFamily="34" charset="0"/>
                <a:cs typeface="Arial" pitchFamily="34" charset="0"/>
              </a:rPr>
              <a:t/>
            </a:r>
            <a:br>
              <a:rPr lang="en-US" sz="3200">
                <a:latin typeface="Arial" pitchFamily="34" charset="0"/>
                <a:cs typeface="Arial" pitchFamily="34" charset="0"/>
              </a:rPr>
            </a:br>
            <a:r>
              <a:rPr lang="en-US" sz="3200">
                <a:latin typeface="Arial" pitchFamily="34" charset="0"/>
                <a:cs typeface="Arial" pitchFamily="34" charset="0"/>
              </a:rPr>
              <a:t>    Vẫy </a:t>
            </a:r>
            <a:r>
              <a:rPr lang="en-US" sz="3200" dirty="0" err="1">
                <a:latin typeface="Arial" pitchFamily="34" charset="0"/>
                <a:cs typeface="Arial" pitchFamily="34" charset="0"/>
              </a:rPr>
              <a:t>đuôi</a:t>
            </a:r>
            <a:r>
              <a:rPr lang="en-US" sz="3200" dirty="0">
                <a:latin typeface="Arial" pitchFamily="34" charset="0"/>
                <a:cs typeface="Arial" pitchFamily="34" charset="0"/>
              </a:rPr>
              <a:t> </a:t>
            </a:r>
            <a:r>
              <a:rPr lang="en-US" sz="3200" dirty="0" err="1">
                <a:latin typeface="Arial" pitchFamily="34" charset="0"/>
                <a:cs typeface="Arial" pitchFamily="34" charset="0"/>
              </a:rPr>
              <a:t>mừng</a:t>
            </a:r>
            <a:r>
              <a:rPr lang="en-US" sz="3200" dirty="0">
                <a:latin typeface="Arial" pitchFamily="34" charset="0"/>
                <a:cs typeface="Arial" pitchFamily="34" charset="0"/>
              </a:rPr>
              <a:t> </a:t>
            </a:r>
            <a:r>
              <a:rPr lang="en-US" sz="3200" dirty="0" err="1">
                <a:latin typeface="Arial" pitchFamily="34" charset="0"/>
                <a:cs typeface="Arial" pitchFamily="34" charset="0"/>
              </a:rPr>
              <a:t>rỡ</a:t>
            </a:r>
            <a:r>
              <a:rPr lang="en-US" sz="3200" dirty="0">
                <a:latin typeface="Arial" pitchFamily="34" charset="0"/>
                <a:cs typeface="Arial" pitchFamily="34" charset="0"/>
              </a:rPr>
              <a:t/>
            </a:r>
            <a:br>
              <a:rPr lang="en-US" sz="3200" dirty="0">
                <a:latin typeface="Arial" pitchFamily="34" charset="0"/>
                <a:cs typeface="Arial" pitchFamily="34" charset="0"/>
              </a:rPr>
            </a:br>
            <a:r>
              <a:rPr lang="en-US" sz="3200" dirty="0">
                <a:latin typeface="Arial" pitchFamily="34" charset="0"/>
                <a:cs typeface="Arial" pitchFamily="34" charset="0"/>
              </a:rPr>
              <a:t>                 (</a:t>
            </a:r>
            <a:r>
              <a:rPr lang="en-US" sz="3200" i="1" dirty="0" err="1">
                <a:latin typeface="Arial" pitchFamily="34" charset="0"/>
                <a:cs typeface="Arial" pitchFamily="34" charset="0"/>
              </a:rPr>
              <a:t>Là</a:t>
            </a:r>
            <a:r>
              <a:rPr lang="en-US" sz="3200" i="1" dirty="0">
                <a:latin typeface="Arial" pitchFamily="34" charset="0"/>
                <a:cs typeface="Arial" pitchFamily="34" charset="0"/>
              </a:rPr>
              <a:t> con </a:t>
            </a:r>
            <a:r>
              <a:rPr lang="en-US" sz="3200" i="1" dirty="0" err="1">
                <a:latin typeface="Arial" pitchFamily="34" charset="0"/>
                <a:cs typeface="Arial" pitchFamily="34" charset="0"/>
              </a:rPr>
              <a:t>gì</a:t>
            </a:r>
            <a:r>
              <a:rPr lang="en-US" sz="3200" i="1" dirty="0">
                <a:latin typeface="Arial" pitchFamily="34" charset="0"/>
                <a:cs typeface="Arial" pitchFamily="34" charset="0"/>
              </a:rPr>
              <a:t>?</a:t>
            </a:r>
            <a:r>
              <a:rPr lang="en-US" sz="3200" dirty="0">
                <a:latin typeface="Arial" pitchFamily="34" charset="0"/>
                <a:cs typeface="Arial"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782384609"/>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2081319" y="598717"/>
            <a:ext cx="686127" cy="523087"/>
          </a:xfrm>
          <a:prstGeom prst="rect">
            <a:avLst/>
          </a:prstGeom>
          <a:noFill/>
        </p:spPr>
        <p:txBody>
          <a:bodyPr wrap="square" lIns="91305" tIns="45654" rIns="91305" bIns="45654" rtlCol="0">
            <a:spAutoFit/>
          </a:bodyPr>
          <a:lstStyle/>
          <a:p>
            <a:pPr algn="just"/>
            <a:r>
              <a:rPr lang="en-US" sz="2800" b="1">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3487555" y="1121804"/>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5181600" y="1702377"/>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246957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3297217"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9" name="Title 1"/>
          <p:cNvSpPr txBox="1">
            <a:spLocks/>
          </p:cNvSpPr>
          <p:nvPr/>
        </p:nvSpPr>
        <p:spPr>
          <a:xfrm>
            <a:off x="4125191"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I</a:t>
            </a:r>
          </a:p>
        </p:txBody>
      </p:sp>
      <p:sp>
        <p:nvSpPr>
          <p:cNvPr id="10" name="Title 1"/>
          <p:cNvSpPr txBox="1">
            <a:spLocks/>
          </p:cNvSpPr>
          <p:nvPr/>
        </p:nvSpPr>
        <p:spPr>
          <a:xfrm>
            <a:off x="494854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11" name="Title 1"/>
          <p:cNvSpPr txBox="1">
            <a:spLocks/>
          </p:cNvSpPr>
          <p:nvPr/>
        </p:nvSpPr>
        <p:spPr>
          <a:xfrm>
            <a:off x="576447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S</a:t>
            </a:r>
          </a:p>
        </p:txBody>
      </p:sp>
      <p:sp>
        <p:nvSpPr>
          <p:cNvPr id="12" name="Title 1"/>
          <p:cNvSpPr txBox="1">
            <a:spLocks/>
          </p:cNvSpPr>
          <p:nvPr/>
        </p:nvSpPr>
        <p:spPr>
          <a:xfrm>
            <a:off x="658816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7415810"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U</a:t>
            </a:r>
          </a:p>
        </p:txBody>
      </p:sp>
      <p:sp>
        <p:nvSpPr>
          <p:cNvPr id="14" name="Title 1"/>
          <p:cNvSpPr txBox="1">
            <a:spLocks/>
          </p:cNvSpPr>
          <p:nvPr/>
        </p:nvSpPr>
        <p:spPr>
          <a:xfrm>
            <a:off x="4120905"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5" name="Title 1"/>
          <p:cNvSpPr txBox="1">
            <a:spLocks/>
          </p:cNvSpPr>
          <p:nvPr/>
        </p:nvSpPr>
        <p:spPr>
          <a:xfrm>
            <a:off x="4948549"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16" name="Title 1"/>
          <p:cNvSpPr txBox="1">
            <a:spLocks/>
          </p:cNvSpPr>
          <p:nvPr/>
        </p:nvSpPr>
        <p:spPr>
          <a:xfrm>
            <a:off x="5776523"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Ó</a:t>
            </a:r>
          </a:p>
        </p:txBody>
      </p:sp>
      <p:pic>
        <p:nvPicPr>
          <p:cNvPr id="6146" name="Picture 2" descr="Image result for d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39" y="2495550"/>
            <a:ext cx="428625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8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subTnLst>
                                    <p:audio>
                                      <p:cMediaNode vol="22000">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181350"/>
            <a:ext cx="4953001" cy="857250"/>
          </a:xfrm>
        </p:spPr>
        <p:txBody>
          <a:bodyPr>
            <a:noAutofit/>
          </a:bodyPr>
          <a:lstStyle/>
          <a:p>
            <a:pPr algn="l"/>
            <a:r>
              <a:rPr lang="en-US" sz="3200" dirty="0">
                <a:latin typeface="Arial" pitchFamily="34" charset="0"/>
                <a:cs typeface="Arial" pitchFamily="34" charset="0"/>
              </a:rPr>
              <a:t>(3) </a:t>
            </a:r>
            <a:r>
              <a:rPr lang="en-US" sz="3200" dirty="0" err="1">
                <a:latin typeface="Arial" pitchFamily="34" charset="0"/>
                <a:cs typeface="Arial" pitchFamily="34" charset="0"/>
              </a:rPr>
              <a:t>Trông</a:t>
            </a:r>
            <a:r>
              <a:rPr lang="en-US" sz="3200" dirty="0">
                <a:latin typeface="Arial" pitchFamily="34" charset="0"/>
                <a:cs typeface="Arial" pitchFamily="34" charset="0"/>
              </a:rPr>
              <a:t> </a:t>
            </a:r>
            <a:r>
              <a:rPr lang="en-US" sz="3200" dirty="0" err="1">
                <a:latin typeface="Arial" pitchFamily="34" charset="0"/>
                <a:cs typeface="Arial" pitchFamily="34" charset="0"/>
              </a:rPr>
              <a:t>xa</a:t>
            </a:r>
            <a:r>
              <a:rPr lang="en-US" sz="3200" dirty="0">
                <a:latin typeface="Arial" pitchFamily="34" charset="0"/>
                <a:cs typeface="Arial" pitchFamily="34" charset="0"/>
              </a:rPr>
              <a:t> </a:t>
            </a:r>
            <a:r>
              <a:rPr lang="en-US" sz="3200" dirty="0" err="1">
                <a:latin typeface="Arial" pitchFamily="34" charset="0"/>
                <a:cs typeface="Arial" pitchFamily="34" charset="0"/>
              </a:rPr>
              <a:t>tưởng</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mèo</a:t>
            </a:r>
            <a:r>
              <a:rPr lang="en-US" sz="3200">
                <a:latin typeface="Arial" pitchFamily="34" charset="0"/>
                <a:cs typeface="Arial" pitchFamily="34" charset="0"/>
              </a:rPr>
              <a:t/>
            </a:r>
            <a:br>
              <a:rPr lang="en-US" sz="3200">
                <a:latin typeface="Arial" pitchFamily="34" charset="0"/>
                <a:cs typeface="Arial" pitchFamily="34" charset="0"/>
              </a:rPr>
            </a:br>
            <a:r>
              <a:rPr lang="en-US" sz="3200">
                <a:latin typeface="Arial" pitchFamily="34" charset="0"/>
                <a:cs typeface="Arial" pitchFamily="34" charset="0"/>
              </a:rPr>
              <a:t>     Lại </a:t>
            </a:r>
            <a:r>
              <a:rPr lang="en-US" sz="3200" dirty="0" err="1">
                <a:latin typeface="Arial" pitchFamily="34" charset="0"/>
                <a:cs typeface="Arial" pitchFamily="34" charset="0"/>
              </a:rPr>
              <a:t>gần</a:t>
            </a:r>
            <a:r>
              <a:rPr lang="en-US" sz="3200" dirty="0">
                <a:latin typeface="Arial" pitchFamily="34" charset="0"/>
                <a:cs typeface="Arial" pitchFamily="34" charset="0"/>
              </a:rPr>
              <a:t> </a:t>
            </a:r>
            <a:r>
              <a:rPr lang="en-US" sz="3200" dirty="0" err="1">
                <a:latin typeface="Arial" pitchFamily="34" charset="0"/>
                <a:cs typeface="Arial" pitchFamily="34" charset="0"/>
              </a:rPr>
              <a:t>hóa</a:t>
            </a:r>
            <a:r>
              <a:rPr lang="en-US" sz="3200" dirty="0">
                <a:latin typeface="Arial" pitchFamily="34" charset="0"/>
                <a:cs typeface="Arial" pitchFamily="34" charset="0"/>
              </a:rPr>
              <a:t> </a:t>
            </a:r>
            <a:r>
              <a:rPr lang="en-US" sz="3200" dirty="0" err="1">
                <a:latin typeface="Arial" pitchFamily="34" charset="0"/>
                <a:cs typeface="Arial" pitchFamily="34" charset="0"/>
              </a:rPr>
              <a:t>ra</a:t>
            </a:r>
            <a:r>
              <a:rPr lang="en-US" sz="3200" dirty="0">
                <a:latin typeface="Arial" pitchFamily="34" charset="0"/>
                <a:cs typeface="Arial" pitchFamily="34" charset="0"/>
              </a:rPr>
              <a:t> </a:t>
            </a:r>
            <a:r>
              <a:rPr lang="en-US" sz="3200" dirty="0" err="1">
                <a:latin typeface="Arial" pitchFamily="34" charset="0"/>
                <a:cs typeface="Arial" pitchFamily="34" charset="0"/>
              </a:rPr>
              <a:t>chim</a:t>
            </a:r>
            <a:r>
              <a:rPr lang="en-US" sz="3200">
                <a:latin typeface="Arial" pitchFamily="34" charset="0"/>
                <a:cs typeface="Arial" pitchFamily="34" charset="0"/>
              </a:rPr>
              <a:t/>
            </a:r>
            <a:br>
              <a:rPr lang="en-US" sz="3200">
                <a:latin typeface="Arial" pitchFamily="34" charset="0"/>
                <a:cs typeface="Arial" pitchFamily="34" charset="0"/>
              </a:rPr>
            </a:br>
            <a:r>
              <a:rPr lang="en-US" sz="3200">
                <a:latin typeface="Arial" pitchFamily="34" charset="0"/>
                <a:cs typeface="Arial" pitchFamily="34" charset="0"/>
              </a:rPr>
              <a:t>     Ban </a:t>
            </a:r>
            <a:r>
              <a:rPr lang="en-US" sz="3200" dirty="0" err="1">
                <a:latin typeface="Arial" pitchFamily="34" charset="0"/>
                <a:cs typeface="Arial" pitchFamily="34" charset="0"/>
              </a:rPr>
              <a:t>ngày</a:t>
            </a:r>
            <a:r>
              <a:rPr lang="en-US" sz="3200" dirty="0">
                <a:latin typeface="Arial" pitchFamily="34" charset="0"/>
                <a:cs typeface="Arial" pitchFamily="34" charset="0"/>
              </a:rPr>
              <a:t> </a:t>
            </a:r>
            <a:r>
              <a:rPr lang="en-US" sz="3200" dirty="0" err="1">
                <a:latin typeface="Arial" pitchFamily="34" charset="0"/>
                <a:cs typeface="Arial" pitchFamily="34" charset="0"/>
              </a:rPr>
              <a:t>ngủ</a:t>
            </a:r>
            <a:r>
              <a:rPr lang="en-US" sz="3200" dirty="0">
                <a:latin typeface="Arial" pitchFamily="34" charset="0"/>
                <a:cs typeface="Arial" pitchFamily="34" charset="0"/>
              </a:rPr>
              <a:t> </a:t>
            </a:r>
            <a:r>
              <a:rPr lang="en-US" sz="3200" dirty="0" err="1">
                <a:latin typeface="Arial" pitchFamily="34" charset="0"/>
                <a:cs typeface="Arial" pitchFamily="34" charset="0"/>
              </a:rPr>
              <a:t>lim</a:t>
            </a:r>
            <a:r>
              <a:rPr lang="en-US" sz="3200" dirty="0">
                <a:latin typeface="Arial" pitchFamily="34" charset="0"/>
                <a:cs typeface="Arial" pitchFamily="34" charset="0"/>
              </a:rPr>
              <a:t> dim</a:t>
            </a:r>
            <a:r>
              <a:rPr lang="en-US" sz="3200">
                <a:latin typeface="Arial" pitchFamily="34" charset="0"/>
                <a:cs typeface="Arial" pitchFamily="34" charset="0"/>
              </a:rPr>
              <a:t/>
            </a:r>
            <a:br>
              <a:rPr lang="en-US" sz="3200">
                <a:latin typeface="Arial" pitchFamily="34" charset="0"/>
                <a:cs typeface="Arial" pitchFamily="34" charset="0"/>
              </a:rPr>
            </a:br>
            <a:r>
              <a:rPr lang="en-US" sz="3200">
                <a:latin typeface="Arial" pitchFamily="34" charset="0"/>
                <a:cs typeface="Arial" pitchFamily="34" charset="0"/>
              </a:rPr>
              <a:t>     Đêm </a:t>
            </a:r>
            <a:r>
              <a:rPr lang="en-US" sz="3200" dirty="0" err="1">
                <a:latin typeface="Arial" pitchFamily="34" charset="0"/>
                <a:cs typeface="Arial" pitchFamily="34" charset="0"/>
              </a:rPr>
              <a:t>đêm</a:t>
            </a:r>
            <a:r>
              <a:rPr lang="en-US" sz="3200" dirty="0">
                <a:latin typeface="Arial" pitchFamily="34" charset="0"/>
                <a:cs typeface="Arial" pitchFamily="34" charset="0"/>
              </a:rPr>
              <a:t> </a:t>
            </a:r>
            <a:r>
              <a:rPr lang="en-US" sz="3200" dirty="0" err="1">
                <a:latin typeface="Arial" pitchFamily="34" charset="0"/>
                <a:cs typeface="Arial" pitchFamily="34" charset="0"/>
              </a:rPr>
              <a:t>đi</a:t>
            </a:r>
            <a:r>
              <a:rPr lang="en-US" sz="3200" dirty="0">
                <a:latin typeface="Arial" pitchFamily="34" charset="0"/>
                <a:cs typeface="Arial" pitchFamily="34" charset="0"/>
              </a:rPr>
              <a:t> </a:t>
            </a:r>
            <a:r>
              <a:rPr lang="en-US" sz="3200" dirty="0" err="1">
                <a:latin typeface="Arial" pitchFamily="34" charset="0"/>
                <a:cs typeface="Arial" pitchFamily="34" charset="0"/>
              </a:rPr>
              <a:t>lùng</a:t>
            </a:r>
            <a:r>
              <a:rPr lang="en-US" sz="3200" dirty="0">
                <a:latin typeface="Arial" pitchFamily="34" charset="0"/>
                <a:cs typeface="Arial" pitchFamily="34" charset="0"/>
              </a:rPr>
              <a:t> </a:t>
            </a:r>
            <a:r>
              <a:rPr lang="en-US" sz="3200" dirty="0" err="1">
                <a:latin typeface="Arial" pitchFamily="34" charset="0"/>
                <a:cs typeface="Arial" pitchFamily="34" charset="0"/>
              </a:rPr>
              <a:t>chuột</a:t>
            </a:r>
            <a:r>
              <a:rPr lang="en-US" sz="3200" dirty="0">
                <a:latin typeface="Arial" pitchFamily="34" charset="0"/>
                <a:cs typeface="Arial" pitchFamily="34" charset="0"/>
              </a:rPr>
              <a:t/>
            </a:r>
            <a:br>
              <a:rPr lang="en-US" sz="3200" dirty="0">
                <a:latin typeface="Arial" pitchFamily="34" charset="0"/>
                <a:cs typeface="Arial" pitchFamily="34" charset="0"/>
              </a:rPr>
            </a:br>
            <a:r>
              <a:rPr lang="en-US" sz="3200" dirty="0">
                <a:latin typeface="Arial" pitchFamily="34" charset="0"/>
                <a:cs typeface="Arial" pitchFamily="34" charset="0"/>
              </a:rPr>
              <a:t>                 (</a:t>
            </a:r>
            <a:r>
              <a:rPr lang="en-US" sz="3200" i="1" dirty="0" err="1">
                <a:latin typeface="Arial" pitchFamily="34" charset="0"/>
                <a:cs typeface="Arial" pitchFamily="34" charset="0"/>
              </a:rPr>
              <a:t>Là</a:t>
            </a:r>
            <a:r>
              <a:rPr lang="en-US" sz="3200" i="1" dirty="0">
                <a:latin typeface="Arial" pitchFamily="34" charset="0"/>
                <a:cs typeface="Arial" pitchFamily="34" charset="0"/>
              </a:rPr>
              <a:t> con </a:t>
            </a:r>
            <a:r>
              <a:rPr lang="en-US" sz="3200" i="1" dirty="0" err="1">
                <a:latin typeface="Arial" pitchFamily="34" charset="0"/>
                <a:cs typeface="Arial" pitchFamily="34" charset="0"/>
              </a:rPr>
              <a:t>gì</a:t>
            </a:r>
            <a:r>
              <a:rPr lang="en-US" sz="3200" i="1" dirty="0">
                <a:latin typeface="Arial" pitchFamily="34" charset="0"/>
                <a:cs typeface="Arial" pitchFamily="34" charset="0"/>
              </a:rPr>
              <a:t>?</a:t>
            </a:r>
            <a:r>
              <a:rPr lang="en-US" sz="3200" dirty="0">
                <a:latin typeface="Arial" pitchFamily="34" charset="0"/>
                <a:cs typeface="Arial"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1499223466"/>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432790" y="608594"/>
            <a:ext cx="686127" cy="523087"/>
          </a:xfrm>
          <a:prstGeom prst="rect">
            <a:avLst/>
          </a:prstGeom>
          <a:noFill/>
        </p:spPr>
        <p:txBody>
          <a:bodyPr wrap="square" lIns="91305" tIns="45654" rIns="91305" bIns="45654" rtlCol="0">
            <a:spAutoFit/>
          </a:bodyPr>
          <a:lstStyle/>
          <a:p>
            <a:pPr algn="just"/>
            <a:r>
              <a:rPr lang="en-US" sz="2800" b="1">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1905000" y="1152975"/>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3581400" y="1681633"/>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81741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1645062"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9" name="Title 1"/>
          <p:cNvSpPr txBox="1">
            <a:spLocks/>
          </p:cNvSpPr>
          <p:nvPr/>
        </p:nvSpPr>
        <p:spPr>
          <a:xfrm>
            <a:off x="2473036"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I</a:t>
            </a:r>
          </a:p>
        </p:txBody>
      </p:sp>
      <p:sp>
        <p:nvSpPr>
          <p:cNvPr id="10" name="Title 1"/>
          <p:cNvSpPr txBox="1">
            <a:spLocks/>
          </p:cNvSpPr>
          <p:nvPr/>
        </p:nvSpPr>
        <p:spPr>
          <a:xfrm>
            <a:off x="329639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11" name="Title 1"/>
          <p:cNvSpPr txBox="1">
            <a:spLocks/>
          </p:cNvSpPr>
          <p:nvPr/>
        </p:nvSpPr>
        <p:spPr>
          <a:xfrm>
            <a:off x="411232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S</a:t>
            </a:r>
          </a:p>
        </p:txBody>
      </p:sp>
      <p:sp>
        <p:nvSpPr>
          <p:cNvPr id="12" name="Title 1"/>
          <p:cNvSpPr txBox="1">
            <a:spLocks/>
          </p:cNvSpPr>
          <p:nvPr/>
        </p:nvSpPr>
        <p:spPr>
          <a:xfrm>
            <a:off x="493600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5763655"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U</a:t>
            </a:r>
          </a:p>
        </p:txBody>
      </p:sp>
      <p:sp>
        <p:nvSpPr>
          <p:cNvPr id="14" name="Title 1"/>
          <p:cNvSpPr txBox="1">
            <a:spLocks/>
          </p:cNvSpPr>
          <p:nvPr/>
        </p:nvSpPr>
        <p:spPr>
          <a:xfrm>
            <a:off x="2473036"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5" name="Title 1"/>
          <p:cNvSpPr txBox="1">
            <a:spLocks/>
          </p:cNvSpPr>
          <p:nvPr/>
        </p:nvSpPr>
        <p:spPr>
          <a:xfrm>
            <a:off x="3300680"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16" name="Title 1"/>
          <p:cNvSpPr txBox="1">
            <a:spLocks/>
          </p:cNvSpPr>
          <p:nvPr/>
        </p:nvSpPr>
        <p:spPr>
          <a:xfrm>
            <a:off x="4128654"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Ó</a:t>
            </a:r>
          </a:p>
        </p:txBody>
      </p:sp>
      <p:sp>
        <p:nvSpPr>
          <p:cNvPr id="17" name="Title 1"/>
          <p:cNvSpPr txBox="1">
            <a:spLocks/>
          </p:cNvSpPr>
          <p:nvPr/>
        </p:nvSpPr>
        <p:spPr>
          <a:xfrm>
            <a:off x="4129641"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8" name="Title 1"/>
          <p:cNvSpPr txBox="1">
            <a:spLocks/>
          </p:cNvSpPr>
          <p:nvPr/>
        </p:nvSpPr>
        <p:spPr>
          <a:xfrm>
            <a:off x="4957285"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Ú</a:t>
            </a:r>
          </a:p>
        </p:txBody>
      </p:sp>
      <p:sp>
        <p:nvSpPr>
          <p:cNvPr id="19" name="Title 1"/>
          <p:cNvSpPr txBox="1">
            <a:spLocks/>
          </p:cNvSpPr>
          <p:nvPr/>
        </p:nvSpPr>
        <p:spPr>
          <a:xfrm>
            <a:off x="5785259"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20" name="Title 1"/>
          <p:cNvSpPr txBox="1">
            <a:spLocks/>
          </p:cNvSpPr>
          <p:nvPr/>
        </p:nvSpPr>
        <p:spPr>
          <a:xfrm>
            <a:off x="6608617"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È</a:t>
            </a:r>
          </a:p>
        </p:txBody>
      </p:sp>
      <p:sp>
        <p:nvSpPr>
          <p:cNvPr id="21" name="Title 1"/>
          <p:cNvSpPr txBox="1">
            <a:spLocks/>
          </p:cNvSpPr>
          <p:nvPr/>
        </p:nvSpPr>
        <p:spPr>
          <a:xfrm>
            <a:off x="7424546"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O</a:t>
            </a:r>
          </a:p>
        </p:txBody>
      </p:sp>
      <p:pic>
        <p:nvPicPr>
          <p:cNvPr id="5122" name="Picture 2" descr="Image result for cú mè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495550"/>
            <a:ext cx="3243451" cy="243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subTnLst>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181350"/>
            <a:ext cx="4953001" cy="857250"/>
          </a:xfrm>
        </p:spPr>
        <p:txBody>
          <a:bodyPr>
            <a:noAutofit/>
          </a:bodyPr>
          <a:lstStyle/>
          <a:p>
            <a:pPr algn="just"/>
            <a:r>
              <a:rPr lang="en-US" sz="3200">
                <a:latin typeface="Arial" pitchFamily="34" charset="0"/>
                <a:cs typeface="Arial" pitchFamily="34" charset="0"/>
              </a:rPr>
              <a:t>Đọc tên nhân vật.</a:t>
            </a:r>
          </a:p>
        </p:txBody>
      </p:sp>
      <p:graphicFrame>
        <p:nvGraphicFramePr>
          <p:cNvPr id="3" name="Table 2"/>
          <p:cNvGraphicFramePr>
            <a:graphicFrameLocks noGrp="1"/>
          </p:cNvGraphicFramePr>
          <p:nvPr>
            <p:extLst>
              <p:ext uri="{D42A27DB-BD31-4B8C-83A1-F6EECF244321}">
                <p14:modId xmlns:p14="http://schemas.microsoft.com/office/powerpoint/2010/main" val="2815620012"/>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432790" y="608594"/>
            <a:ext cx="686127" cy="523087"/>
          </a:xfrm>
          <a:prstGeom prst="rect">
            <a:avLst/>
          </a:prstGeom>
          <a:noFill/>
        </p:spPr>
        <p:txBody>
          <a:bodyPr wrap="square" lIns="91305" tIns="45654" rIns="91305" bIns="45654" rtlCol="0">
            <a:spAutoFit/>
          </a:bodyPr>
          <a:lstStyle/>
          <a:p>
            <a:pPr algn="just"/>
            <a:r>
              <a:rPr lang="en-US" sz="2800" b="1">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1905000" y="1152975"/>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3581400" y="1681633"/>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81741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1645062"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9" name="Title 1"/>
          <p:cNvSpPr txBox="1">
            <a:spLocks/>
          </p:cNvSpPr>
          <p:nvPr/>
        </p:nvSpPr>
        <p:spPr>
          <a:xfrm>
            <a:off x="2473036"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I</a:t>
            </a:r>
          </a:p>
        </p:txBody>
      </p:sp>
      <p:sp>
        <p:nvSpPr>
          <p:cNvPr id="10" name="Title 1"/>
          <p:cNvSpPr txBox="1">
            <a:spLocks/>
          </p:cNvSpPr>
          <p:nvPr/>
        </p:nvSpPr>
        <p:spPr>
          <a:xfrm>
            <a:off x="329639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11" name="Title 1"/>
          <p:cNvSpPr txBox="1">
            <a:spLocks/>
          </p:cNvSpPr>
          <p:nvPr/>
        </p:nvSpPr>
        <p:spPr>
          <a:xfrm>
            <a:off x="411232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S</a:t>
            </a:r>
          </a:p>
        </p:txBody>
      </p:sp>
      <p:sp>
        <p:nvSpPr>
          <p:cNvPr id="12" name="Title 1"/>
          <p:cNvSpPr txBox="1">
            <a:spLocks/>
          </p:cNvSpPr>
          <p:nvPr/>
        </p:nvSpPr>
        <p:spPr>
          <a:xfrm>
            <a:off x="493600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5763655"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U</a:t>
            </a:r>
          </a:p>
        </p:txBody>
      </p:sp>
      <p:sp>
        <p:nvSpPr>
          <p:cNvPr id="14" name="Title 1"/>
          <p:cNvSpPr txBox="1">
            <a:spLocks/>
          </p:cNvSpPr>
          <p:nvPr/>
        </p:nvSpPr>
        <p:spPr>
          <a:xfrm>
            <a:off x="2473036"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5" name="Title 1"/>
          <p:cNvSpPr txBox="1">
            <a:spLocks/>
          </p:cNvSpPr>
          <p:nvPr/>
        </p:nvSpPr>
        <p:spPr>
          <a:xfrm>
            <a:off x="3300680"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16" name="Title 1"/>
          <p:cNvSpPr txBox="1">
            <a:spLocks/>
          </p:cNvSpPr>
          <p:nvPr/>
        </p:nvSpPr>
        <p:spPr>
          <a:xfrm>
            <a:off x="4128654"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Ó</a:t>
            </a:r>
          </a:p>
        </p:txBody>
      </p:sp>
      <p:sp>
        <p:nvSpPr>
          <p:cNvPr id="17" name="Title 1"/>
          <p:cNvSpPr txBox="1">
            <a:spLocks/>
          </p:cNvSpPr>
          <p:nvPr/>
        </p:nvSpPr>
        <p:spPr>
          <a:xfrm>
            <a:off x="4129641"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8" name="Title 1"/>
          <p:cNvSpPr txBox="1">
            <a:spLocks/>
          </p:cNvSpPr>
          <p:nvPr/>
        </p:nvSpPr>
        <p:spPr>
          <a:xfrm>
            <a:off x="4957285"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Ú</a:t>
            </a:r>
          </a:p>
        </p:txBody>
      </p:sp>
      <p:sp>
        <p:nvSpPr>
          <p:cNvPr id="19" name="Title 1"/>
          <p:cNvSpPr txBox="1">
            <a:spLocks/>
          </p:cNvSpPr>
          <p:nvPr/>
        </p:nvSpPr>
        <p:spPr>
          <a:xfrm>
            <a:off x="5785259"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20" name="Title 1"/>
          <p:cNvSpPr txBox="1">
            <a:spLocks/>
          </p:cNvSpPr>
          <p:nvPr/>
        </p:nvSpPr>
        <p:spPr>
          <a:xfrm>
            <a:off x="6608617"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È</a:t>
            </a:r>
          </a:p>
        </p:txBody>
      </p:sp>
      <p:sp>
        <p:nvSpPr>
          <p:cNvPr id="21" name="Title 1"/>
          <p:cNvSpPr txBox="1">
            <a:spLocks/>
          </p:cNvSpPr>
          <p:nvPr/>
        </p:nvSpPr>
        <p:spPr>
          <a:xfrm>
            <a:off x="7424546"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O</a:t>
            </a:r>
          </a:p>
        </p:txBody>
      </p:sp>
      <p:sp>
        <p:nvSpPr>
          <p:cNvPr id="24" name="Title 1"/>
          <p:cNvSpPr txBox="1">
            <a:spLocks/>
          </p:cNvSpPr>
          <p:nvPr/>
        </p:nvSpPr>
        <p:spPr>
          <a:xfrm>
            <a:off x="239151" y="3797011"/>
            <a:ext cx="4953001"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a:latin typeface="Arial" pitchFamily="34" charset="0"/>
                <a:cs typeface="Arial" pitchFamily="34" charset="0"/>
              </a:rPr>
              <a:t>Nói về nhân vật đó.</a:t>
            </a: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b="8081"/>
          <a:stretch/>
        </p:blipFill>
        <p:spPr>
          <a:xfrm>
            <a:off x="4346494" y="2665978"/>
            <a:ext cx="2593181" cy="2262066"/>
          </a:xfrm>
          <a:prstGeom prst="rect">
            <a:avLst/>
          </a:prstGeom>
        </p:spPr>
      </p:pic>
    </p:spTree>
    <p:extLst>
      <p:ext uri="{BB962C8B-B14F-4D97-AF65-F5344CB8AC3E}">
        <p14:creationId xmlns:p14="http://schemas.microsoft.com/office/powerpoint/2010/main" val="153888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dirty="0" err="1">
                <a:solidFill>
                  <a:schemeClr val="tx1"/>
                </a:solidFill>
                <a:latin typeface="Arial" pitchFamily="34" charset="0"/>
                <a:cs typeface="Arial" pitchFamily="34" charset="0"/>
              </a:rPr>
              <a:t>Dặn</a:t>
            </a:r>
            <a:r>
              <a:rPr lang="en-US" sz="3200" b="1" dirty="0">
                <a:solidFill>
                  <a:schemeClr val="tx1"/>
                </a:solidFill>
                <a:latin typeface="Arial" pitchFamily="34" charset="0"/>
                <a:cs typeface="Arial" pitchFamily="34" charset="0"/>
              </a:rPr>
              <a:t> </a:t>
            </a:r>
            <a:r>
              <a:rPr lang="en-US" sz="3200" b="1" dirty="0" err="1">
                <a:solidFill>
                  <a:schemeClr val="tx1"/>
                </a:solidFill>
                <a:latin typeface="Arial" pitchFamily="34" charset="0"/>
                <a:cs typeface="Arial" pitchFamily="34" charset="0"/>
              </a:rPr>
              <a:t>dò</a:t>
            </a:r>
            <a:r>
              <a:rPr lang="en-US" sz="3200" b="1" dirty="0">
                <a:solidFill>
                  <a:schemeClr val="tx1"/>
                </a:solidFill>
                <a:latin typeface="Arial" pitchFamily="34" charset="0"/>
                <a:cs typeface="Arial" pitchFamily="34" charset="0"/>
              </a:rPr>
              <a:t>:</a:t>
            </a:r>
          </a:p>
          <a:p>
            <a:pPr marL="457138" indent="-457138" algn="just">
              <a:buFontTx/>
              <a:buChar char="-"/>
            </a:pPr>
            <a:r>
              <a:rPr lang="en-US" sz="3200" dirty="0" err="1">
                <a:solidFill>
                  <a:schemeClr val="tx1"/>
                </a:solidFill>
                <a:latin typeface="Arial" pitchFamily="34" charset="0"/>
                <a:cs typeface="Arial" pitchFamily="34" charset="0"/>
              </a:rPr>
              <a:t>Xem</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lại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từ</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90 </a:t>
            </a:r>
            <a:r>
              <a:rPr lang="en-US" sz="3200" dirty="0" err="1">
                <a:solidFill>
                  <a:schemeClr val="tx1"/>
                </a:solidFill>
                <a:latin typeface="Arial" pitchFamily="34" charset="0"/>
                <a:cs typeface="Arial" pitchFamily="34" charset="0"/>
              </a:rPr>
              <a:t>đến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93.</a:t>
            </a:r>
          </a:p>
          <a:p>
            <a:pPr marL="457138" indent="-457138" algn="just">
              <a:buFontTx/>
              <a:buChar char="-"/>
            </a:pPr>
            <a:r>
              <a:rPr lang="en-US" sz="3200" dirty="0" err="1">
                <a:solidFill>
                  <a:schemeClr val="tx1"/>
                </a:solidFill>
                <a:latin typeface="Arial" pitchFamily="34" charset="0"/>
                <a:cs typeface="Arial" pitchFamily="34" charset="0"/>
              </a:rPr>
              <a:t>Chuẩn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bị</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mới</a:t>
            </a:r>
            <a:r>
              <a:rPr lang="en-US" sz="3200"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Chú</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bé</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chăn</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cừu</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94 - 95).</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a:latin typeface="Arial" pitchFamily="34" charset="0"/>
                <a:ea typeface="Arial-Rounded" pitchFamily="34" charset="0"/>
                <a:cs typeface="Arial" pitchFamily="34" charset="0"/>
              </a:rPr>
              <a:t>Chọn từ ngữ để hoàn thiện câu và viết câu vào vở</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5</a:t>
            </a:r>
          </a:p>
        </p:txBody>
      </p:sp>
      <p:sp>
        <p:nvSpPr>
          <p:cNvPr id="13" name="TextBox 12"/>
          <p:cNvSpPr txBox="1"/>
          <p:nvPr/>
        </p:nvSpPr>
        <p:spPr>
          <a:xfrm>
            <a:off x="6465289" y="852537"/>
            <a:ext cx="1688111"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hát</a:t>
            </a:r>
          </a:p>
        </p:txBody>
      </p:sp>
      <p:sp>
        <p:nvSpPr>
          <p:cNvPr id="15" name="TextBox 14"/>
          <p:cNvSpPr txBox="1"/>
          <p:nvPr/>
        </p:nvSpPr>
        <p:spPr>
          <a:xfrm>
            <a:off x="152400" y="2571750"/>
            <a:ext cx="8686800" cy="1077085"/>
          </a:xfrm>
          <a:prstGeom prst="rect">
            <a:avLst/>
          </a:prstGeom>
          <a:noFill/>
        </p:spPr>
        <p:txBody>
          <a:bodyPr wrap="square" lIns="91305" tIns="45654" rIns="91305" bIns="45654" rtlCol="0">
            <a:spAutoFit/>
          </a:bodyPr>
          <a:lstStyle/>
          <a:p>
            <a:pPr algn="just"/>
            <a:r>
              <a:rPr lang="en-US" sz="3200" b="1" dirty="0">
                <a:latin typeface="Arial" pitchFamily="34" charset="0"/>
                <a:ea typeface="Arial-Rounded" pitchFamily="34" charset="0"/>
                <a:cs typeface="Arial" pitchFamily="34" charset="0"/>
              </a:rPr>
              <a:t>a. </a:t>
            </a:r>
            <a:r>
              <a:rPr lang="en-US" sz="3200" b="1" dirty="0" err="1">
                <a:latin typeface="Arial" pitchFamily="34" charset="0"/>
                <a:ea typeface="Arial-Rounded" pitchFamily="34" charset="0"/>
                <a:cs typeface="Arial" pitchFamily="34" charset="0"/>
              </a:rPr>
              <a:t>Mấy</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chú</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chim</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sẻ</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đang</a:t>
            </a:r>
            <a:r>
              <a:rPr lang="en-US" sz="3200" b="1" dirty="0">
                <a:latin typeface="Arial" pitchFamily="34" charset="0"/>
                <a:ea typeface="Arial-Rounded" pitchFamily="34" charset="0"/>
                <a:cs typeface="Arial" pitchFamily="34" charset="0"/>
              </a:rPr>
              <a:t> (………….) </a:t>
            </a:r>
            <a:r>
              <a:rPr lang="en-US" sz="3200" b="1" err="1">
                <a:latin typeface="Arial" pitchFamily="34" charset="0"/>
                <a:ea typeface="Arial-Rounded" pitchFamily="34" charset="0"/>
                <a:cs typeface="Arial" pitchFamily="34" charset="0"/>
              </a:rPr>
              <a:t>trên</a:t>
            </a:r>
            <a:r>
              <a:rPr lang="en-US" sz="3200" b="1">
                <a:latin typeface="Arial" pitchFamily="34" charset="0"/>
                <a:ea typeface="Arial-Rounded" pitchFamily="34" charset="0"/>
                <a:cs typeface="Arial" pitchFamily="34" charset="0"/>
              </a:rPr>
              <a:t> </a:t>
            </a:r>
            <a:r>
              <a:rPr lang="en-US" sz="3200" b="1" smtClean="0">
                <a:latin typeface="Arial" pitchFamily="34" charset="0"/>
                <a:ea typeface="Arial-Rounded" pitchFamily="34" charset="0"/>
                <a:cs typeface="Arial" pitchFamily="34" charset="0"/>
              </a:rPr>
              <a:t>cành cây.</a:t>
            </a:r>
            <a:endParaRPr lang="en-US" sz="3200" b="1" dirty="0">
              <a:latin typeface="Arial" pitchFamily="34" charset="0"/>
              <a:ea typeface="Arial-Rounded" pitchFamily="34" charset="0"/>
              <a:cs typeface="Arial" pitchFamily="34" charset="0"/>
            </a:endParaRPr>
          </a:p>
        </p:txBody>
      </p:sp>
      <p:sp>
        <p:nvSpPr>
          <p:cNvPr id="16" name="TextBox 15"/>
          <p:cNvSpPr txBox="1"/>
          <p:nvPr/>
        </p:nvSpPr>
        <p:spPr>
          <a:xfrm>
            <a:off x="152400" y="3710418"/>
            <a:ext cx="86868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b. Người nào hay (..…….) thì sẽ không có bạn bè.</a:t>
            </a:r>
          </a:p>
        </p:txBody>
      </p:sp>
      <p:sp>
        <p:nvSpPr>
          <p:cNvPr id="17" name="TextBox 16"/>
          <p:cNvSpPr txBox="1"/>
          <p:nvPr/>
        </p:nvSpPr>
        <p:spPr>
          <a:xfrm>
            <a:off x="2057400" y="1601937"/>
            <a:ext cx="2286000"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tốt bụng</a:t>
            </a:r>
          </a:p>
        </p:txBody>
      </p:sp>
      <p:sp>
        <p:nvSpPr>
          <p:cNvPr id="18" name="TextBox 17"/>
          <p:cNvSpPr txBox="1"/>
          <p:nvPr/>
        </p:nvSpPr>
        <p:spPr>
          <a:xfrm>
            <a:off x="5105400" y="1601937"/>
            <a:ext cx="2286000"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chăm chỉ</a:t>
            </a:r>
          </a:p>
        </p:txBody>
      </p:sp>
      <p:sp>
        <p:nvSpPr>
          <p:cNvPr id="19" name="TextBox 18"/>
          <p:cNvSpPr txBox="1"/>
          <p:nvPr/>
        </p:nvSpPr>
        <p:spPr>
          <a:xfrm>
            <a:off x="536862" y="852536"/>
            <a:ext cx="2173845"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nhảy nhót</a:t>
            </a:r>
          </a:p>
        </p:txBody>
      </p:sp>
      <p:sp>
        <p:nvSpPr>
          <p:cNvPr id="14" name="TextBox 13"/>
          <p:cNvSpPr txBox="1"/>
          <p:nvPr/>
        </p:nvSpPr>
        <p:spPr>
          <a:xfrm>
            <a:off x="3945191" y="839343"/>
            <a:ext cx="1656555"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gây gổ</a:t>
            </a:r>
          </a:p>
        </p:txBody>
      </p:sp>
    </p:spTree>
    <p:extLst>
      <p:ext uri="{BB962C8B-B14F-4D97-AF65-F5344CB8AC3E}">
        <p14:creationId xmlns:p14="http://schemas.microsoft.com/office/powerpoint/2010/main" val="1982115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4.16667E-6 -8.64198E-7 L 0.56407 0.34074 " pathEditMode="relative" rAng="0" ptsTypes="AA">
                                      <p:cBhvr>
                                        <p:cTn id="6" dur="2000" fill="hold"/>
                                        <p:tgtEl>
                                          <p:spTgt spid="19"/>
                                        </p:tgtEl>
                                        <p:attrNameLst>
                                          <p:attrName>ppt_x</p:attrName>
                                          <p:attrName>ppt_y</p:attrName>
                                        </p:attrNameLst>
                                      </p:cBhvr>
                                      <p:rCtr x="28194" y="17037"/>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01163 -1.7284E-6 L -0.00868 0.54661 " pathEditMode="relative" rAng="0" ptsTypes="AA">
                                      <p:cBhvr>
                                        <p:cTn id="10" dur="2000" fill="hold"/>
                                        <p:tgtEl>
                                          <p:spTgt spid="14"/>
                                        </p:tgtEl>
                                        <p:attrNameLst>
                                          <p:attrName>ppt_x</p:attrName>
                                          <p:attrName>ppt_y</p:attrName>
                                        </p:attrNameLst>
                                      </p:cBhvr>
                                      <p:rCtr x="139" y="27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52714" y="831850"/>
            <a:ext cx="9067800" cy="630942"/>
          </a:xfrm>
          <a:prstGeom prst="rect">
            <a:avLst/>
          </a:prstGeom>
        </p:spPr>
        <p:txBody>
          <a:bodyPr wrap="square">
            <a:spAutoFit/>
          </a:bodyPr>
          <a:lstStyle/>
          <a:p>
            <a:pPr algn="just"/>
            <a:r>
              <a:rPr lang="en-US" sz="3500" b="1" dirty="0">
                <a:latin typeface="HP001 5 hàng" pitchFamily="34" charset="0"/>
              </a:rPr>
              <a:t>a. </a:t>
            </a:r>
            <a:r>
              <a:rPr lang="vi-VN" sz="3500" b="1" dirty="0">
                <a:latin typeface="HP001 5 hàng" pitchFamily="34" charset="0"/>
              </a:rPr>
              <a:t>Mấy </a:t>
            </a:r>
            <a:r>
              <a:rPr lang="el-GR" sz="3500" b="1" dirty="0">
                <a:latin typeface="HP001 5 hàng" pitchFamily="34" charset="0"/>
              </a:rPr>
              <a:t>ε</a:t>
            </a:r>
            <a:r>
              <a:rPr lang="vi-VN" sz="3500" b="1" dirty="0">
                <a:latin typeface="HP001 5 hàng" pitchFamily="34" charset="0"/>
              </a:rPr>
              <a:t>ú </a:t>
            </a:r>
            <a:r>
              <a:rPr lang="el-GR" sz="3500" b="1" dirty="0">
                <a:latin typeface="HP001 5 hàng" pitchFamily="34" charset="0"/>
              </a:rPr>
              <a:t>ε</a:t>
            </a:r>
            <a:r>
              <a:rPr lang="vi-VN" sz="3500" b="1" dirty="0">
                <a:latin typeface="HP001 5 hàng" pitchFamily="34" charset="0"/>
              </a:rPr>
              <a:t>im sẻ đang </a:t>
            </a:r>
            <a:r>
              <a:rPr lang="el-GR" sz="3500" b="1" dirty="0">
                <a:latin typeface="HP001 5 hàng" pitchFamily="34" charset="0"/>
              </a:rPr>
              <a:t>η</a:t>
            </a:r>
            <a:r>
              <a:rPr lang="vi-VN" sz="3500" b="1" dirty="0">
                <a:latin typeface="HP001 5 hàng" pitchFamily="34" charset="0"/>
              </a:rPr>
              <a:t>ảy </a:t>
            </a:r>
            <a:r>
              <a:rPr lang="el-GR" sz="3500" b="1" dirty="0">
                <a:latin typeface="HP001 5 hàng" pitchFamily="34" charset="0"/>
              </a:rPr>
              <a:t>η</a:t>
            </a:r>
            <a:r>
              <a:rPr lang="vi-VN" sz="3500" b="1" dirty="0">
                <a:latin typeface="HP001 5 hàng" pitchFamily="34" charset="0"/>
              </a:rPr>
              <a:t>ĝ</a:t>
            </a:r>
            <a:endParaRPr lang="en-US" sz="3500" b="1" dirty="0">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latin typeface="HP001 5 hàng" pitchFamily="34" charset="0"/>
              </a:rPr>
              <a:t>Λ</a:t>
            </a:r>
            <a:r>
              <a:rPr lang="vi-VN" sz="3500" b="1">
                <a:latin typeface="HP001 5 hàng" pitchFamily="34" charset="0"/>
              </a:rPr>
              <a:t>łn cà</a:t>
            </a:r>
            <a:r>
              <a:rPr lang="el-GR" sz="3500" b="1">
                <a:latin typeface="HP001 5 hàng" pitchFamily="34" charset="0"/>
              </a:rPr>
              <a:t>ζ</a:t>
            </a:r>
            <a:r>
              <a:rPr lang="en-US" sz="3500" b="1">
                <a:latin typeface="HP001 5 hàng" pitchFamily="34" charset="0"/>
              </a:rPr>
              <a:t>.</a:t>
            </a:r>
            <a:endParaRPr lang="en-US" sz="3500" b="1">
              <a:latin typeface="HP001 4 hàng" pitchFamily="34" charset="0"/>
            </a:endParaRPr>
          </a:p>
        </p:txBody>
      </p:sp>
      <p:sp>
        <p:nvSpPr>
          <p:cNvPr id="9" name="Rectangle 8"/>
          <p:cNvSpPr/>
          <p:nvPr/>
        </p:nvSpPr>
        <p:spPr>
          <a:xfrm>
            <a:off x="840014" y="2228850"/>
            <a:ext cx="9067800" cy="630942"/>
          </a:xfrm>
          <a:prstGeom prst="rect">
            <a:avLst/>
          </a:prstGeom>
        </p:spPr>
        <p:txBody>
          <a:bodyPr wrap="square">
            <a:spAutoFit/>
          </a:bodyPr>
          <a:lstStyle/>
          <a:p>
            <a:pPr algn="just"/>
            <a:r>
              <a:rPr lang="en-US" sz="3500" b="1" dirty="0">
                <a:latin typeface="HP001 5 hàng" pitchFamily="34" charset="0"/>
              </a:rPr>
              <a:t>b. </a:t>
            </a:r>
            <a:r>
              <a:rPr lang="vi-VN" sz="3500" b="1" dirty="0">
                <a:latin typeface="HP001 5 hàng" pitchFamily="34" charset="0"/>
              </a:rPr>
              <a:t>NgưƟ wào hay gây gổ </a:t>
            </a:r>
            <a:r>
              <a:rPr lang="el-GR" sz="3500" b="1" dirty="0">
                <a:latin typeface="HP001 5 hàng" pitchFamily="34" charset="0"/>
              </a:rPr>
              <a:t>κ</a:t>
            </a:r>
            <a:r>
              <a:rPr lang="vi-VN" sz="3500" b="1" dirty="0">
                <a:latin typeface="HP001 5 hàng" pitchFamily="34" charset="0"/>
              </a:rPr>
              <a:t>ì sẽ </a:t>
            </a:r>
            <a:r>
              <a:rPr lang="el-GR" sz="3500" b="1" dirty="0">
                <a:latin typeface="HP001 5 hàng" pitchFamily="34" charset="0"/>
              </a:rPr>
              <a:t>δ</a:t>
            </a:r>
            <a:r>
              <a:rPr lang="vi-VN" sz="3500" b="1" dirty="0">
                <a:latin typeface="HP001 5 hàng" pitchFamily="34" charset="0"/>
              </a:rPr>
              <a:t>Ūg có</a:t>
            </a:r>
            <a:endParaRPr lang="en-US" sz="3500" b="1" dirty="0">
              <a:latin typeface="HP001 4 hàng" pitchFamily="34" charset="0"/>
            </a:endParaRPr>
          </a:p>
        </p:txBody>
      </p:sp>
      <p:sp>
        <p:nvSpPr>
          <p:cNvPr id="10" name="Rectangle 9"/>
          <p:cNvSpPr/>
          <p:nvPr/>
        </p:nvSpPr>
        <p:spPr>
          <a:xfrm>
            <a:off x="152400" y="2918708"/>
            <a:ext cx="9067800" cy="630942"/>
          </a:xfrm>
          <a:prstGeom prst="rect">
            <a:avLst/>
          </a:prstGeom>
        </p:spPr>
        <p:txBody>
          <a:bodyPr wrap="square">
            <a:spAutoFit/>
          </a:bodyPr>
          <a:lstStyle/>
          <a:p>
            <a:pPr algn="just"/>
            <a:r>
              <a:rPr lang="vi-VN" sz="3500" b="1" dirty="0">
                <a:latin typeface="HP001 5 hàng" pitchFamily="34" charset="0"/>
              </a:rPr>
              <a:t>bạn </a:t>
            </a:r>
            <a:r>
              <a:rPr lang="el-GR" sz="3500" b="1" dirty="0">
                <a:latin typeface="HP001 5 hàng" pitchFamily="34" charset="0"/>
              </a:rPr>
              <a:t>χ</a:t>
            </a:r>
            <a:r>
              <a:rPr lang="vi-VN" sz="3500" b="1" dirty="0">
                <a:latin typeface="HP001 5 hàng" pitchFamily="34" charset="0"/>
              </a:rPr>
              <a:t>ǩ</a:t>
            </a:r>
            <a:r>
              <a:rPr lang="en-US" sz="3500" b="1" dirty="0">
                <a:latin typeface="HP001 5 hàng" pitchFamily="34" charset="0"/>
              </a:rPr>
              <a:t>.</a:t>
            </a:r>
            <a:endParaRPr lang="en-US" sz="3500" b="1" dirty="0">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386" y="1809750"/>
            <a:ext cx="3381148" cy="31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6113" y="57150"/>
            <a:ext cx="8399318" cy="953974"/>
          </a:xfrm>
          <a:prstGeom prst="rect">
            <a:avLst/>
          </a:prstGeom>
          <a:noFill/>
        </p:spPr>
        <p:txBody>
          <a:bodyPr wrap="square" lIns="91305" tIns="45654" rIns="91305" bIns="45654" rtlCol="0">
            <a:spAutoFit/>
          </a:bodyPr>
          <a:lstStyle/>
          <a:p>
            <a:pPr algn="just"/>
            <a:r>
              <a:rPr lang="en-US" sz="2800" b="1" dirty="0" err="1">
                <a:latin typeface="Arial" pitchFamily="34" charset="0"/>
                <a:ea typeface="Arial-Rounded" pitchFamily="34" charset="0"/>
                <a:cs typeface="Arial" pitchFamily="34" charset="0"/>
              </a:rPr>
              <a:t>Quan</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sát</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tranh</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và</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dùng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từ</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ngữ</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trong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khung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để</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nói</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theo</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tranh</a:t>
            </a:r>
            <a:endParaRPr lang="en-US" sz="2800" b="1" dirty="0">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6</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38200" y="1011124"/>
            <a:ext cx="7543800" cy="9110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latin typeface="Arial" pitchFamily="34" charset="0"/>
                <a:cs typeface="Arial" pitchFamily="34" charset="0"/>
              </a:rPr>
              <a:t>	gây gổ     bạn bè     chơi</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8366" y="2190750"/>
            <a:ext cx="2567065" cy="240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6113" y="57150"/>
            <a:ext cx="8399318" cy="953974"/>
          </a:xfrm>
          <a:prstGeom prst="rect">
            <a:avLst/>
          </a:prstGeom>
          <a:noFill/>
        </p:spPr>
        <p:txBody>
          <a:bodyPr wrap="square" lIns="91305" tIns="45654" rIns="91305" bIns="45654" rtlCol="0">
            <a:spAutoFit/>
          </a:bodyPr>
          <a:lstStyle/>
          <a:p>
            <a:pPr algn="just"/>
            <a:r>
              <a:rPr lang="en-US" sz="2800" b="1" dirty="0" err="1">
                <a:latin typeface="Arial" pitchFamily="34" charset="0"/>
                <a:ea typeface="Arial-Rounded" pitchFamily="34" charset="0"/>
                <a:cs typeface="Arial" pitchFamily="34" charset="0"/>
              </a:rPr>
              <a:t>Quan</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sát</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tranh</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và</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dùng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từ</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ngữ</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trong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khung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để</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nói</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theo</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tranh</a:t>
            </a:r>
            <a:endParaRPr lang="en-US" sz="2800" b="1" dirty="0">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6</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143000" y="1011124"/>
            <a:ext cx="7467600" cy="49382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a:solidFill>
                  <a:schemeClr val="tx1"/>
                </a:solidFill>
                <a:latin typeface="Arial" pitchFamily="34" charset="0"/>
                <a:cs typeface="Arial" pitchFamily="34" charset="0"/>
              </a:rPr>
              <a:t>	</a:t>
            </a:r>
            <a:r>
              <a:rPr lang="en-US" sz="4000" dirty="0" err="1">
                <a:solidFill>
                  <a:schemeClr val="tx1"/>
                </a:solidFill>
                <a:latin typeface="Arial" pitchFamily="34" charset="0"/>
                <a:cs typeface="Arial" pitchFamily="34" charset="0"/>
              </a:rPr>
              <a:t>gây</a:t>
            </a:r>
            <a:r>
              <a:rPr lang="en-US" sz="4000" dirty="0">
                <a:solidFill>
                  <a:schemeClr val="tx1"/>
                </a:solidFill>
                <a:latin typeface="Arial" pitchFamily="34" charset="0"/>
                <a:cs typeface="Arial" pitchFamily="34" charset="0"/>
              </a:rPr>
              <a:t> </a:t>
            </a:r>
            <a:r>
              <a:rPr lang="en-US" sz="4000" dirty="0" err="1">
                <a:solidFill>
                  <a:schemeClr val="tx1"/>
                </a:solidFill>
                <a:latin typeface="Arial" pitchFamily="34" charset="0"/>
                <a:cs typeface="Arial" pitchFamily="34" charset="0"/>
              </a:rPr>
              <a:t>gổ</a:t>
            </a:r>
            <a:r>
              <a:rPr lang="en-US" sz="4000" dirty="0">
                <a:solidFill>
                  <a:schemeClr val="tx1"/>
                </a:solidFill>
                <a:latin typeface="Arial" pitchFamily="34" charset="0"/>
                <a:cs typeface="Arial" pitchFamily="34" charset="0"/>
              </a:rPr>
              <a:t>     </a:t>
            </a:r>
            <a:r>
              <a:rPr lang="en-US" sz="4000" dirty="0" err="1">
                <a:solidFill>
                  <a:schemeClr val="tx1"/>
                </a:solidFill>
                <a:latin typeface="Arial" pitchFamily="34" charset="0"/>
                <a:cs typeface="Arial" pitchFamily="34" charset="0"/>
              </a:rPr>
              <a:t>bạn</a:t>
            </a:r>
            <a:r>
              <a:rPr lang="en-US" sz="4000" dirty="0">
                <a:solidFill>
                  <a:schemeClr val="tx1"/>
                </a:solidFill>
                <a:latin typeface="Arial" pitchFamily="34" charset="0"/>
                <a:cs typeface="Arial" pitchFamily="34" charset="0"/>
              </a:rPr>
              <a:t> </a:t>
            </a:r>
            <a:r>
              <a:rPr lang="en-US" sz="4000" dirty="0" err="1">
                <a:solidFill>
                  <a:schemeClr val="tx1"/>
                </a:solidFill>
                <a:latin typeface="Arial" pitchFamily="34" charset="0"/>
                <a:cs typeface="Arial" pitchFamily="34" charset="0"/>
              </a:rPr>
              <a:t>bè</a:t>
            </a:r>
            <a:r>
              <a:rPr lang="en-US" sz="4000" dirty="0">
                <a:solidFill>
                  <a:schemeClr val="tx1"/>
                </a:solidFill>
                <a:latin typeface="Arial" pitchFamily="34" charset="0"/>
                <a:cs typeface="Arial" pitchFamily="34" charset="0"/>
              </a:rPr>
              <a:t>     </a:t>
            </a:r>
            <a:r>
              <a:rPr lang="en-US" sz="4000" dirty="0" err="1">
                <a:solidFill>
                  <a:schemeClr val="tx1"/>
                </a:solidFill>
                <a:latin typeface="Arial" pitchFamily="34" charset="0"/>
                <a:cs typeface="Arial" pitchFamily="34" charset="0"/>
              </a:rPr>
              <a:t>chơi</a:t>
            </a:r>
            <a:endParaRPr lang="en-US" sz="4000" dirty="0">
              <a:solidFill>
                <a:schemeClr val="tx1"/>
              </a:solidFill>
              <a:latin typeface="Arial" pitchFamily="34" charset="0"/>
              <a:cs typeface="Arial" pitchFamily="34" charset="0"/>
            </a:endParaRPr>
          </a:p>
        </p:txBody>
      </p:sp>
      <p:sp>
        <p:nvSpPr>
          <p:cNvPr id="2" name="TextBox 1"/>
          <p:cNvSpPr txBox="1"/>
          <p:nvPr/>
        </p:nvSpPr>
        <p:spPr>
          <a:xfrm>
            <a:off x="323056" y="2104695"/>
            <a:ext cx="5867400" cy="523220"/>
          </a:xfrm>
          <a:prstGeom prst="rect">
            <a:avLst/>
          </a:prstGeom>
          <a:noFill/>
        </p:spPr>
        <p:txBody>
          <a:bodyPr wrap="square" rtlCol="0">
            <a:spAutoFit/>
          </a:bodyPr>
          <a:lstStyle/>
          <a:p>
            <a:r>
              <a:rPr lang="vi-VN" sz="2800" dirty="0">
                <a:solidFill>
                  <a:srgbClr val="0070C0"/>
                </a:solidFill>
              </a:rPr>
              <a:t>Bạn bè cùng nhau chơi vui vẻ.</a:t>
            </a:r>
            <a:endParaRPr lang="en-US" sz="2800" dirty="0">
              <a:solidFill>
                <a:srgbClr val="0070C0"/>
              </a:solidFill>
            </a:endParaRPr>
          </a:p>
        </p:txBody>
      </p:sp>
      <p:sp>
        <p:nvSpPr>
          <p:cNvPr id="9" name="TextBox 8"/>
          <p:cNvSpPr txBox="1"/>
          <p:nvPr/>
        </p:nvSpPr>
        <p:spPr>
          <a:xfrm>
            <a:off x="170656" y="2952750"/>
            <a:ext cx="6172200" cy="523220"/>
          </a:xfrm>
          <a:prstGeom prst="rect">
            <a:avLst/>
          </a:prstGeom>
          <a:noFill/>
        </p:spPr>
        <p:txBody>
          <a:bodyPr wrap="square" rtlCol="0">
            <a:spAutoFit/>
          </a:bodyPr>
          <a:lstStyle/>
          <a:p>
            <a:r>
              <a:rPr lang="vi-VN" sz="2800" dirty="0">
                <a:solidFill>
                  <a:srgbClr val="0070C0"/>
                </a:solidFill>
              </a:rPr>
              <a:t>Bạn bè không nên gây gổ với nhau.</a:t>
            </a:r>
            <a:endParaRPr lang="en-US" sz="2800" dirty="0">
              <a:solidFill>
                <a:srgbClr val="0070C0"/>
              </a:solidFill>
            </a:endParaRPr>
          </a:p>
        </p:txBody>
      </p:sp>
      <p:cxnSp>
        <p:nvCxnSpPr>
          <p:cNvPr id="5" name="Straight Connector 4"/>
          <p:cNvCxnSpPr/>
          <p:nvPr/>
        </p:nvCxnSpPr>
        <p:spPr>
          <a:xfrm>
            <a:off x="457200" y="257175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29000" y="2552700"/>
            <a:ext cx="609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056" y="3392166"/>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56756" y="3392166"/>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8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Nghe viết</a:t>
            </a: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7</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Đoạn trên có mấy câu?</a:t>
            </a: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1754314"/>
          </a:xfrm>
          <a:prstGeom prst="rect">
            <a:avLst/>
          </a:prstGeom>
          <a:noFill/>
        </p:spPr>
        <p:txBody>
          <a:bodyPr wrap="square" lIns="91428" tIns="45714" rIns="91428" bIns="45714" rtlCol="0">
            <a:spAutoFit/>
          </a:bodyPr>
          <a:lstStyle/>
          <a:p>
            <a:pPr algn="just"/>
            <a:r>
              <a:rPr lang="en-US" sz="32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Sói</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luôn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thấy</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buồn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bực</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vì</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sói</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không</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có</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bạn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bè</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Còn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sóc</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lúc</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nào</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cũng</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vui</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vẻ</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vì</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sóc</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có</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nhiều</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bạn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tốt</a:t>
            </a:r>
            <a:r>
              <a:rPr lang="en-US" sz="3600" dirty="0">
                <a:latin typeface="Arial" pitchFamily="34" charset="0"/>
                <a:ea typeface="Arial-Rounded" pitchFamily="34" charset="0"/>
                <a:cs typeface="Arial" pitchFamily="34" charset="0"/>
              </a:rPr>
              <a:t>.</a:t>
            </a: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Khi viết chữ đầu dòng, ta lưu ý gì?</a:t>
            </a: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Những chữ nào viết hoa? Vì sao?</a:t>
            </a:r>
          </a:p>
        </p:txBody>
      </p:sp>
      <p:cxnSp>
        <p:nvCxnSpPr>
          <p:cNvPr id="20" name="Straight Connector 19"/>
          <p:cNvCxnSpPr/>
          <p:nvPr/>
        </p:nvCxnSpPr>
        <p:spPr>
          <a:xfrm>
            <a:off x="1814384" y="1962150"/>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67728" y="2508080"/>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Kết thúc câu có dấu gì?</a:t>
            </a:r>
          </a:p>
        </p:txBody>
      </p:sp>
      <p:sp>
        <p:nvSpPr>
          <p:cNvPr id="23" name="Oval 22"/>
          <p:cNvSpPr/>
          <p:nvPr/>
        </p:nvSpPr>
        <p:spPr>
          <a:xfrm>
            <a:off x="4498458" y="2289528"/>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Em hãy tìm từ dễ viết lẫn trong bài.</a:t>
            </a:r>
          </a:p>
        </p:txBody>
      </p:sp>
      <p:sp>
        <p:nvSpPr>
          <p:cNvPr id="25" name="Oval 24"/>
          <p:cNvSpPr/>
          <p:nvPr/>
        </p:nvSpPr>
        <p:spPr>
          <a:xfrm>
            <a:off x="7931610" y="2858739"/>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75D78DC3-9AFB-4AB4-AEFB-63EFF26E0F66}"/>
              </a:ext>
            </a:extLst>
          </p:cNvPr>
          <p:cNvCxnSpPr>
            <a:cxnSpLocks/>
          </p:cNvCxnSpPr>
          <p:nvPr/>
        </p:nvCxnSpPr>
        <p:spPr>
          <a:xfrm>
            <a:off x="4867728" y="1962150"/>
            <a:ext cx="21426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EEB856-8B38-4031-9F74-C8DDA26D83CC}"/>
              </a:ext>
            </a:extLst>
          </p:cNvPr>
          <p:cNvCxnSpPr>
            <a:cxnSpLocks/>
          </p:cNvCxnSpPr>
          <p:nvPr/>
        </p:nvCxnSpPr>
        <p:spPr>
          <a:xfrm>
            <a:off x="6781800" y="2547257"/>
            <a:ext cx="1288114" cy="244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3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3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5"/>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3500"/>
                                        <p:tgtEl>
                                          <p:spTgt spid="26"/>
                                        </p:tgtEl>
                                      </p:cBhvr>
                                    </p:animEffect>
                                  </p:childTnLst>
                                </p:cTn>
                              </p:par>
                              <p:par>
                                <p:cTn id="78" presetID="10" presetClass="entr" presetSubtype="0"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3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26"/>
                                        </p:tgtEl>
                                      </p:cBhvr>
                                    </p:animEffect>
                                    <p:set>
                                      <p:cBhvr>
                                        <p:cTn id="85" dur="1" fill="hold">
                                          <p:stCondLst>
                                            <p:cond delay="499"/>
                                          </p:stCondLst>
                                        </p:cTn>
                                        <p:tgtEl>
                                          <p:spTgt spid="26"/>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7"/>
                                        </p:tgtEl>
                                      </p:cBhvr>
                                    </p:animEffect>
                                    <p:set>
                                      <p:cBhvr>
                                        <p:cTn id="88"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36606"/>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a:latin typeface="HP001 5 hàng" pitchFamily="34" charset="0"/>
              </a:rPr>
              <a:t>SĀ luŪ </a:t>
            </a:r>
            <a:r>
              <a:rPr lang="el-GR" sz="3500" b="1">
                <a:latin typeface="HP001 5 hàng" pitchFamily="34" charset="0"/>
              </a:rPr>
              <a:t>κ</a:t>
            </a:r>
            <a:r>
              <a:rPr lang="en-US" sz="3500" b="1">
                <a:latin typeface="HP001 5 hàng" pitchFamily="34" charset="0"/>
              </a:rPr>
              <a:t>ấy </a:t>
            </a:r>
            <a:r>
              <a:rPr lang="el-GR" sz="3500" b="1">
                <a:latin typeface="HP001 5 hàng" pitchFamily="34" charset="0"/>
              </a:rPr>
              <a:t>λί</a:t>
            </a:r>
            <a:r>
              <a:rPr lang="en-US" sz="3500" b="1">
                <a:latin typeface="HP001 5 hàng" pitchFamily="34" charset="0"/>
              </a:rPr>
              <a:t>Ŭ </a:t>
            </a:r>
            <a:r>
              <a:rPr lang="el-GR" sz="3500" b="1">
                <a:latin typeface="HP001 5 hàng" pitchFamily="34" charset="0"/>
              </a:rPr>
              <a:t>λ</a:t>
            </a:r>
            <a:r>
              <a:rPr lang="en-US" sz="3500" b="1">
                <a:latin typeface="HP001 5 hàng" pitchFamily="34" charset="0"/>
              </a:rPr>
              <a:t>ẅc </a:t>
            </a:r>
            <a:r>
              <a:rPr lang="el-GR" sz="3500" b="1">
                <a:latin typeface="HP001 5 hàng" pitchFamily="34" charset="0"/>
              </a:rPr>
              <a:t>ν</a:t>
            </a:r>
            <a:r>
              <a:rPr lang="en-US" sz="3500" b="1">
                <a:latin typeface="HP001 5 hàng" pitchFamily="34" charset="0"/>
              </a:rPr>
              <a:t>Ű sĀ </a:t>
            </a:r>
            <a:r>
              <a:rPr lang="el-GR" sz="3500" b="1">
                <a:latin typeface="HP001 5 hàng" pitchFamily="34" charset="0"/>
              </a:rPr>
              <a:t>δ</a:t>
            </a:r>
            <a:r>
              <a:rPr lang="en-US" sz="3500" b="1">
                <a:latin typeface="HP001 5 hàng" pitchFamily="34" charset="0"/>
              </a:rPr>
              <a:t>Ūg có </a:t>
            </a:r>
            <a:endParaRPr lang="en-US" sz="3500" b="1">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n-US" sz="3500" b="1">
                <a:latin typeface="HP001 5 hàng" pitchFamily="34" charset="0"/>
              </a:rPr>
              <a:t>bạn </a:t>
            </a:r>
            <a:r>
              <a:rPr lang="el-GR" sz="3500" b="1">
                <a:latin typeface="HP001 5 hàng" pitchFamily="34" charset="0"/>
              </a:rPr>
              <a:t>χ</a:t>
            </a:r>
            <a:r>
              <a:rPr lang="en-US" sz="3500" b="1">
                <a:latin typeface="HP001 5 hàng" pitchFamily="34" charset="0"/>
              </a:rPr>
              <a:t>ǩ. CŜ sŉ lúc wào cũng </a:t>
            </a:r>
            <a:r>
              <a:rPr lang="el-GR" sz="3500" b="1">
                <a:latin typeface="HP001 5 hàng" pitchFamily="34" charset="0"/>
              </a:rPr>
              <a:t>νί</a:t>
            </a:r>
            <a:r>
              <a:rPr lang="en-US" sz="3500" b="1">
                <a:latin typeface="HP001 5 hàng" pitchFamily="34" charset="0"/>
              </a:rPr>
              <a:t>i </a:t>
            </a:r>
            <a:r>
              <a:rPr lang="el-GR" sz="3500" b="1">
                <a:latin typeface="HP001 5 hàng" pitchFamily="34" charset="0"/>
              </a:rPr>
              <a:t>ω</a:t>
            </a:r>
            <a:r>
              <a:rPr lang="en-US" sz="3500" b="1">
                <a:latin typeface="HP001 5 hàng" pitchFamily="34" charset="0"/>
              </a:rPr>
              <a:t>Ǫ </a:t>
            </a:r>
            <a:r>
              <a:rPr lang="el-GR" sz="3500" b="1">
                <a:latin typeface="HP001 5 hàng" pitchFamily="34" charset="0"/>
              </a:rPr>
              <a:t>ν</a:t>
            </a:r>
            <a:r>
              <a:rPr lang="en-US" sz="3500" b="1">
                <a:latin typeface="HP001 5 hàng" pitchFamily="34" charset="0"/>
              </a:rPr>
              <a:t>Ű sŉ</a:t>
            </a:r>
            <a:endParaRPr lang="en-US" sz="3500" b="1">
              <a:latin typeface="HP001 4 hàng" pitchFamily="34" charset="0"/>
            </a:endParaRPr>
          </a:p>
        </p:txBody>
      </p:sp>
      <p:sp>
        <p:nvSpPr>
          <p:cNvPr id="9" name="Rectangle 8"/>
          <p:cNvSpPr/>
          <p:nvPr/>
        </p:nvSpPr>
        <p:spPr>
          <a:xfrm>
            <a:off x="152400" y="2216580"/>
            <a:ext cx="9067800" cy="630942"/>
          </a:xfrm>
          <a:prstGeom prst="rect">
            <a:avLst/>
          </a:prstGeom>
        </p:spPr>
        <p:txBody>
          <a:bodyPr wrap="square">
            <a:spAutoFit/>
          </a:bodyPr>
          <a:lstStyle/>
          <a:p>
            <a:pPr algn="just"/>
            <a:r>
              <a:rPr lang="en-US" sz="3500" b="1">
                <a:latin typeface="HP001 5 hàng" pitchFamily="34" charset="0"/>
              </a:rPr>
              <a:t>có </a:t>
            </a:r>
            <a:r>
              <a:rPr lang="el-GR" sz="3500" b="1">
                <a:latin typeface="HP001 5 hàng" pitchFamily="34" charset="0"/>
              </a:rPr>
              <a:t>ηΗϛ</a:t>
            </a:r>
            <a:r>
              <a:rPr lang="en-US" sz="3500" b="1">
                <a:latin typeface="HP001 5 hàng" pitchFamily="34" charset="0"/>
              </a:rPr>
              <a:t>u </a:t>
            </a:r>
            <a:r>
              <a:rPr lang="vi-VN" sz="3500" b="1">
                <a:latin typeface="HP001 5 hàng" pitchFamily="34" charset="0"/>
              </a:rPr>
              <a:t>bạn Ǉō</a:t>
            </a:r>
            <a:r>
              <a:rPr lang="en-US" sz="3500" b="1">
                <a:latin typeface="HP001 5 hàng" pitchFamily="34" charset="0"/>
              </a:rPr>
              <a:t>.</a:t>
            </a:r>
            <a:endParaRPr lang="en-US" sz="3500" b="1">
              <a:latin typeface="HP001 4 hàng" pitchFamily="34" charset="0"/>
            </a:endParaRPr>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473" y="338926"/>
            <a:ext cx="8241170" cy="523087"/>
          </a:xfrm>
          <a:prstGeom prst="rect">
            <a:avLst/>
          </a:prstGeom>
          <a:noFill/>
        </p:spPr>
        <p:txBody>
          <a:bodyPr wrap="square" lIns="91305" tIns="45654" rIns="91305" bIns="45654" rtlCol="0">
            <a:spAutoFit/>
          </a:bodyPr>
          <a:lstStyle/>
          <a:p>
            <a:pPr algn="just"/>
            <a:r>
              <a:rPr lang="en-US" sz="2800" b="1" dirty="0" err="1">
                <a:latin typeface="Arial" pitchFamily="34" charset="0"/>
                <a:ea typeface="Arial-Rounded" pitchFamily="34" charset="0"/>
                <a:cs typeface="Arial" pitchFamily="34" charset="0"/>
              </a:rPr>
              <a:t>Chọn</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dấu</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thanh</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phù</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hợp</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thay</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cho</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chiếc</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lá</a:t>
            </a:r>
            <a:endParaRPr lang="en-US" sz="2800" b="1" dirty="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581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53986" y="1747228"/>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sợ hãi</a:t>
            </a:r>
            <a:endParaRPr lang="en-US" sz="4000" i="1">
              <a:latin typeface="Arial" pitchFamily="34" charset="0"/>
              <a:ea typeface="Arial-Rounded" pitchFamily="34" charset="0"/>
              <a:cs typeface="Arial" pitchFamily="34" charset="0"/>
            </a:endParaRPr>
          </a:p>
        </p:txBody>
      </p:sp>
      <p:sp>
        <p:nvSpPr>
          <p:cNvPr id="42" name="TextBox 41"/>
          <p:cNvSpPr txBox="1"/>
          <p:nvPr/>
        </p:nvSpPr>
        <p:spPr>
          <a:xfrm>
            <a:off x="2514600" y="1751805"/>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xấu hổ</a:t>
            </a:r>
            <a:endParaRPr lang="en-US" sz="4000" i="1">
              <a:latin typeface="Arial" pitchFamily="34" charset="0"/>
              <a:ea typeface="Arial-Rounded" pitchFamily="34" charset="0"/>
              <a:cs typeface="Arial" pitchFamily="34" charset="0"/>
            </a:endParaRPr>
          </a:p>
        </p:txBody>
      </p:sp>
      <p:sp>
        <p:nvSpPr>
          <p:cNvPr id="43" name="TextBox 42"/>
          <p:cNvSpPr txBox="1"/>
          <p:nvPr/>
        </p:nvSpPr>
        <p:spPr>
          <a:xfrm>
            <a:off x="5247271" y="1734656"/>
            <a:ext cx="3686629"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gây gổ</a:t>
            </a:r>
            <a:endParaRPr lang="en-US" sz="4000" i="1">
              <a:latin typeface="Arial" pitchFamily="34" charset="0"/>
              <a:ea typeface="Arial-Rounded" pitchFamily="34" charset="0"/>
              <a:cs typeface="Arial" pitchFamily="34" charset="0"/>
            </a:endParaRPr>
          </a:p>
        </p:txBody>
      </p:sp>
      <p:sp>
        <p:nvSpPr>
          <p:cNvPr id="44" name="TextBox 43"/>
          <p:cNvSpPr txBox="1"/>
          <p:nvPr/>
        </p:nvSpPr>
        <p:spPr>
          <a:xfrm>
            <a:off x="-69273" y="2648773"/>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buồn bã</a:t>
            </a:r>
            <a:endParaRPr lang="en-US" sz="4000" i="1">
              <a:latin typeface="Arial" pitchFamily="34" charset="0"/>
              <a:ea typeface="Arial-Rounded" pitchFamily="34" charset="0"/>
              <a:cs typeface="Arial" pitchFamily="34" charset="0"/>
            </a:endParaRPr>
          </a:p>
        </p:txBody>
      </p:sp>
      <p:pic>
        <p:nvPicPr>
          <p:cNvPr id="7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1733550"/>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1674255"/>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685017"/>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663287"/>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Box 77"/>
          <p:cNvSpPr txBox="1"/>
          <p:nvPr/>
        </p:nvSpPr>
        <p:spPr>
          <a:xfrm>
            <a:off x="2822697" y="2648773"/>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bay nhảy</a:t>
            </a:r>
            <a:endParaRPr lang="en-US" sz="4000" i="1">
              <a:latin typeface="Arial" pitchFamily="34" charset="0"/>
              <a:ea typeface="Arial-Rounded" pitchFamily="34" charset="0"/>
              <a:cs typeface="Arial" pitchFamily="34" charset="0"/>
            </a:endParaRPr>
          </a:p>
        </p:txBody>
      </p:sp>
      <p:pic>
        <p:nvPicPr>
          <p:cNvPr id="7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7058" y="2663287"/>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TextBox 79"/>
          <p:cNvSpPr txBox="1"/>
          <p:nvPr/>
        </p:nvSpPr>
        <p:spPr>
          <a:xfrm>
            <a:off x="6026727" y="2655165"/>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cỏ cây</a:t>
            </a:r>
            <a:endParaRPr lang="en-US" sz="4000" i="1">
              <a:latin typeface="Arial" pitchFamily="34" charset="0"/>
              <a:ea typeface="Arial-Rounded" pitchFamily="34" charset="0"/>
              <a:cs typeface="Arial" pitchFamily="34" charset="0"/>
            </a:endParaRPr>
          </a:p>
        </p:txBody>
      </p:sp>
      <p:pic>
        <p:nvPicPr>
          <p:cNvPr id="8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9280" y="2648773"/>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0C820FE-2E20-4FC7-B83E-DFF8B1420896}"/>
              </a:ext>
            </a:extLst>
          </p:cNvPr>
          <p:cNvSpPr txBox="1"/>
          <p:nvPr/>
        </p:nvSpPr>
        <p:spPr>
          <a:xfrm>
            <a:off x="1242874" y="898802"/>
            <a:ext cx="3633925" cy="461665"/>
          </a:xfrm>
          <a:prstGeom prst="rect">
            <a:avLst/>
          </a:prstGeom>
          <a:noFill/>
        </p:spPr>
        <p:txBody>
          <a:bodyPr wrap="square" rtlCol="0">
            <a:spAutoFit/>
          </a:bodyPr>
          <a:lstStyle/>
          <a:p>
            <a:r>
              <a:rPr lang="en-US" sz="2400" i="1">
                <a:latin typeface="Arial-SGK-TV" pitchFamily="2" charset="0"/>
                <a:cs typeface="Arial-SGK-TV" pitchFamily="2" charset="0"/>
              </a:rPr>
              <a:t>Dấu hỏi </a:t>
            </a:r>
            <a:r>
              <a:rPr lang="en-US" sz="2400">
                <a:latin typeface="Arial-SGK-TV" pitchFamily="2" charset="0"/>
                <a:cs typeface="Arial-SGK-TV" pitchFamily="2" charset="0"/>
              </a:rPr>
              <a:t>hay </a:t>
            </a:r>
            <a:r>
              <a:rPr lang="en-US" sz="2400" i="1">
                <a:latin typeface="Arial-SGK-TV" pitchFamily="2" charset="0"/>
                <a:cs typeface="Arial-SGK-TV" pitchFamily="2" charset="0"/>
              </a:rPr>
              <a:t>dấu ngã ?</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4"/>
                                        </p:tgtEl>
                                      </p:cBhvr>
                                    </p:animEffect>
                                    <p:set>
                                      <p:cBhvr>
                                        <p:cTn id="7" dur="1" fill="hold">
                                          <p:stCondLst>
                                            <p:cond delay="499"/>
                                          </p:stCondLst>
                                        </p:cTn>
                                        <p:tgtEl>
                                          <p:spTgt spid="7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76"/>
                                        </p:tgtEl>
                                      </p:cBhvr>
                                    </p:animEffect>
                                    <p:set>
                                      <p:cBhvr>
                                        <p:cTn id="12" dur="1" fill="hold">
                                          <p:stCondLst>
                                            <p:cond delay="499"/>
                                          </p:stCondLst>
                                        </p:cTn>
                                        <p:tgtEl>
                                          <p:spTgt spid="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75"/>
                                        </p:tgtEl>
                                      </p:cBhvr>
                                    </p:animEffect>
                                    <p:set>
                                      <p:cBhvr>
                                        <p:cTn id="17" dur="1" fill="hold">
                                          <p:stCondLst>
                                            <p:cond delay="499"/>
                                          </p:stCondLst>
                                        </p:cTn>
                                        <p:tgtEl>
                                          <p:spTgt spid="7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77"/>
                                        </p:tgtEl>
                                      </p:cBhvr>
                                    </p:animEffect>
                                    <p:set>
                                      <p:cBhvr>
                                        <p:cTn id="22" dur="1" fill="hold">
                                          <p:stCondLst>
                                            <p:cond delay="499"/>
                                          </p:stCondLst>
                                        </p:cTn>
                                        <p:tgtEl>
                                          <p:spTgt spid="7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79"/>
                                        </p:tgtEl>
                                      </p:cBhvr>
                                    </p:animEffect>
                                    <p:set>
                                      <p:cBhvr>
                                        <p:cTn id="27" dur="1" fill="hold">
                                          <p:stCondLst>
                                            <p:cond delay="499"/>
                                          </p:stCondLst>
                                        </p:cTn>
                                        <p:tgtEl>
                                          <p:spTgt spid="7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81"/>
                                        </p:tgtEl>
                                      </p:cBhvr>
                                    </p:animEffect>
                                    <p:set>
                                      <p:cBhvr>
                                        <p:cTn id="32"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16417"/>
            <a:ext cx="8241170" cy="523087"/>
          </a:xfrm>
          <a:prstGeom prst="rect">
            <a:avLst/>
          </a:prstGeom>
          <a:noFill/>
        </p:spPr>
        <p:txBody>
          <a:bodyPr wrap="square" lIns="91305" tIns="45654" rIns="91305" bIns="45654" rtlCol="0">
            <a:spAutoFit/>
          </a:bodyPr>
          <a:lstStyle/>
          <a:p>
            <a:pPr algn="just"/>
            <a:r>
              <a:rPr lang="en-US" sz="2800" b="1" dirty="0" err="1">
                <a:latin typeface="Arial" pitchFamily="34" charset="0"/>
                <a:ea typeface="Arial-Rounded" pitchFamily="34" charset="0"/>
                <a:cs typeface="Arial" pitchFamily="34" charset="0"/>
              </a:rPr>
              <a:t>Giải</a:t>
            </a:r>
            <a:r>
              <a:rPr lang="en-US" sz="2800" b="1" dirty="0">
                <a:latin typeface="Arial" pitchFamily="34" charset="0"/>
                <a:ea typeface="Arial-Rounded" pitchFamily="34" charset="0"/>
                <a:cs typeface="Arial" pitchFamily="34" charset="0"/>
              </a:rPr>
              <a:t> ô </a:t>
            </a:r>
            <a:r>
              <a:rPr lang="en-US" sz="2800" b="1" dirty="0" err="1">
                <a:latin typeface="Arial" pitchFamily="34" charset="0"/>
                <a:ea typeface="Arial-Rounded" pitchFamily="34" charset="0"/>
                <a:cs typeface="Arial" pitchFamily="34" charset="0"/>
              </a:rPr>
              <a:t>chữ</a:t>
            </a:r>
            <a:r>
              <a:rPr lang="en-US" sz="2800" b="1" dirty="0">
                <a:latin typeface="Arial" pitchFamily="34" charset="0"/>
                <a:ea typeface="Arial-Rounded" pitchFamily="34" charset="0"/>
                <a:cs typeface="Arial" pitchFamily="34" charset="0"/>
              </a:rPr>
              <a:t> </a:t>
            </a:r>
            <a:r>
              <a:rPr lang="en-US" sz="2800" b="1" i="1" dirty="0" err="1">
                <a:latin typeface="Arial" pitchFamily="34" charset="0"/>
                <a:ea typeface="Arial-Rounded" pitchFamily="34" charset="0"/>
                <a:cs typeface="Arial" pitchFamily="34" charset="0"/>
              </a:rPr>
              <a:t>Đi</a:t>
            </a:r>
            <a:r>
              <a:rPr lang="en-US" sz="2800" b="1" i="1" dirty="0">
                <a:latin typeface="Arial" pitchFamily="34" charset="0"/>
                <a:ea typeface="Arial-Rounded" pitchFamily="34" charset="0"/>
                <a:cs typeface="Arial" pitchFamily="34" charset="0"/>
              </a:rPr>
              <a:t> </a:t>
            </a:r>
            <a:r>
              <a:rPr lang="en-US" sz="2800" b="1" i="1" dirty="0" err="1">
                <a:latin typeface="Arial" pitchFamily="34" charset="0"/>
                <a:ea typeface="Arial-Rounded" pitchFamily="34" charset="0"/>
                <a:cs typeface="Arial" pitchFamily="34" charset="0"/>
              </a:rPr>
              <a:t>tìm</a:t>
            </a:r>
            <a:r>
              <a:rPr lang="en-US" sz="2800" b="1" i="1" dirty="0">
                <a:latin typeface="Arial" pitchFamily="34" charset="0"/>
                <a:ea typeface="Arial-Rounded" pitchFamily="34" charset="0"/>
                <a:cs typeface="Arial" pitchFamily="34" charset="0"/>
              </a:rPr>
              <a:t> </a:t>
            </a:r>
            <a:r>
              <a:rPr lang="en-US" sz="2800" b="1" i="1" dirty="0" err="1">
                <a:latin typeface="Arial" pitchFamily="34" charset="0"/>
                <a:ea typeface="Arial-Rounded" pitchFamily="34" charset="0"/>
                <a:cs typeface="Arial" pitchFamily="34" charset="0"/>
              </a:rPr>
              <a:t>nhân</a:t>
            </a:r>
            <a:r>
              <a:rPr lang="en-US" sz="2800" b="1" i="1" dirty="0">
                <a:latin typeface="Arial" pitchFamily="34" charset="0"/>
                <a:ea typeface="Arial-Rounded" pitchFamily="34" charset="0"/>
                <a:cs typeface="Arial" pitchFamily="34" charset="0"/>
              </a:rPr>
              <a:t> </a:t>
            </a:r>
            <a:r>
              <a:rPr lang="en-US" sz="2800" b="1" i="1" dirty="0" err="1">
                <a:latin typeface="Arial" pitchFamily="34" charset="0"/>
                <a:ea typeface="Arial-Rounded" pitchFamily="34" charset="0"/>
                <a:cs typeface="Arial" pitchFamily="34" charset="0"/>
              </a:rPr>
              <a:t>vật</a:t>
            </a:r>
            <a:endParaRPr lang="en-US" sz="2800" b="1" i="1" dirty="0">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760201142"/>
              </p:ext>
            </p:extLst>
          </p:nvPr>
        </p:nvGraphicFramePr>
        <p:xfrm>
          <a:off x="914400" y="3344063"/>
          <a:ext cx="7406640" cy="16459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533400" y="3420263"/>
            <a:ext cx="686127" cy="523087"/>
          </a:xfrm>
          <a:prstGeom prst="rect">
            <a:avLst/>
          </a:prstGeom>
          <a:noFill/>
        </p:spPr>
        <p:txBody>
          <a:bodyPr wrap="square" lIns="91305" tIns="45654" rIns="91305" bIns="45654" rtlCol="0">
            <a:spAutoFit/>
          </a:bodyPr>
          <a:lstStyle/>
          <a:p>
            <a:pPr algn="just"/>
            <a:r>
              <a:rPr lang="en-US" sz="2800" b="1">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7" name="TextBox 6"/>
          <p:cNvSpPr txBox="1"/>
          <p:nvPr/>
        </p:nvSpPr>
        <p:spPr>
          <a:xfrm>
            <a:off x="2057073" y="3906491"/>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8" name="TextBox 7"/>
          <p:cNvSpPr txBox="1"/>
          <p:nvPr/>
        </p:nvSpPr>
        <p:spPr>
          <a:xfrm>
            <a:off x="5334000" y="4487063"/>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9" name="TextBox 8"/>
          <p:cNvSpPr txBox="1"/>
          <p:nvPr/>
        </p:nvSpPr>
        <p:spPr>
          <a:xfrm>
            <a:off x="87681" y="971550"/>
            <a:ext cx="6114767" cy="1815748"/>
          </a:xfrm>
          <a:prstGeom prst="rect">
            <a:avLst/>
          </a:prstGeom>
          <a:noFill/>
        </p:spPr>
        <p:txBody>
          <a:bodyPr wrap="square" lIns="91305" tIns="45654" rIns="91305" bIns="45654" rtlCol="0">
            <a:spAutoFit/>
          </a:bodyPr>
          <a:lstStyle/>
          <a:p>
            <a:pPr marL="514350" indent="-514350">
              <a:buAutoNum type="alphaLcPeriod"/>
            </a:pPr>
            <a:r>
              <a:rPr lang="en-US" sz="2800">
                <a:latin typeface="Arial" pitchFamily="34" charset="0"/>
                <a:ea typeface="Arial-Rounded" pitchFamily="34" charset="0"/>
                <a:cs typeface="Arial" pitchFamily="34" charset="0"/>
              </a:rPr>
              <a:t>Giải câu đố ở bên dưới, tìm ô chữ hàng ngang. Đọc tên nhân vật ở hàng dọc màu hồng.</a:t>
            </a:r>
          </a:p>
          <a:p>
            <a:pPr marL="514350" indent="-514350">
              <a:buAutoNum type="alphaLcPeriod"/>
            </a:pPr>
            <a:r>
              <a:rPr lang="en-US" sz="2800">
                <a:latin typeface="Arial" pitchFamily="34" charset="0"/>
                <a:ea typeface="Arial-Rounded" pitchFamily="34" charset="0"/>
                <a:cs typeface="Arial" pitchFamily="34" charset="0"/>
              </a:rPr>
              <a:t>Nói về nhân vật đó.</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398" y="712290"/>
            <a:ext cx="2889250"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1920</TotalTime>
  <Words>594</Words>
  <Application>Microsoft Office PowerPoint</Application>
  <PresentationFormat>On-screen Show (16:9)</PresentationFormat>
  <Paragraphs>124</Paragraphs>
  <Slides>14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Rounded MT Bold</vt:lpstr>
      <vt:lpstr>Arial-Rounded</vt:lpstr>
      <vt:lpstr>Arial-SGK-TV</vt:lpstr>
      <vt:lpstr>Calibri</vt:lpstr>
      <vt:lpstr>HP001 4 hàng</vt:lpstr>
      <vt:lpstr>HP001 5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Sớm sớm lích rích,     Rất thích bắt sâu,     Sâu trốn ở đâu,     Cũng tìm ra được.                  (Là con gì?)</vt:lpstr>
      <vt:lpstr>(2) Ngày ngày ngồi đợi     Mái hiên ngoài hè     Mỗi khi chủ về     Vẫy đuôi mừng rỡ                  (Là con gì?)</vt:lpstr>
      <vt:lpstr>(3) Trông xa tưởng là mèo      Lại gần hóa ra chim      Ban ngày ngủ lim dim      Đêm đêm đi lùng chuột                  (Là con gì?)</vt:lpstr>
      <vt:lpstr>Đọc tên nhân vật.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261</cp:revision>
  <dcterms:created xsi:type="dcterms:W3CDTF">2020-12-08T15:48:47Z</dcterms:created>
  <dcterms:modified xsi:type="dcterms:W3CDTF">2022-03-25T13:54:19Z</dcterms:modified>
</cp:coreProperties>
</file>