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 id="2147483716" r:id="rId7"/>
    <p:sldMasterId id="2147483728" r:id="rId8"/>
  </p:sldMasterIdLst>
  <p:notesMasterIdLst>
    <p:notesMasterId r:id="rId31"/>
  </p:notesMasterIdLst>
  <p:sldIdLst>
    <p:sldId id="257" r:id="rId9"/>
    <p:sldId id="474" r:id="rId10"/>
    <p:sldId id="475" r:id="rId11"/>
    <p:sldId id="4278" r:id="rId12"/>
    <p:sldId id="4265" r:id="rId13"/>
    <p:sldId id="4277" r:id="rId14"/>
    <p:sldId id="514" r:id="rId15"/>
    <p:sldId id="11088395" r:id="rId16"/>
    <p:sldId id="11088396" r:id="rId17"/>
    <p:sldId id="11088397" r:id="rId18"/>
    <p:sldId id="282" r:id="rId19"/>
    <p:sldId id="4266" r:id="rId20"/>
    <p:sldId id="11088398" r:id="rId21"/>
    <p:sldId id="11088399" r:id="rId22"/>
    <p:sldId id="11088402" r:id="rId23"/>
    <p:sldId id="11088403" r:id="rId24"/>
    <p:sldId id="11088401" r:id="rId25"/>
    <p:sldId id="11088405" r:id="rId26"/>
    <p:sldId id="11088406" r:id="rId27"/>
    <p:sldId id="11088404" r:id="rId28"/>
    <p:sldId id="11088407" r:id="rId29"/>
    <p:sldId id="20075771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2B0BB-8443-476F-B0C0-96C1C9EDA017}" type="datetimeFigureOut">
              <a:rPr lang="en-US" smtClean="0"/>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32BB6-89CB-45EE-924E-27459E025AE0}" type="slidenum">
              <a:rPr lang="en-US" smtClean="0"/>
              <a:t>‹#›</a:t>
            </a:fld>
            <a:endParaRPr lang="en-US"/>
          </a:p>
        </p:txBody>
      </p:sp>
    </p:spTree>
    <p:extLst>
      <p:ext uri="{BB962C8B-B14F-4D97-AF65-F5344CB8AC3E}">
        <p14:creationId xmlns:p14="http://schemas.microsoft.com/office/powerpoint/2010/main" val="206561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580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95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4591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0519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587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2223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46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9011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8741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5060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9469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60673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2525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1473-65A0-4487-8A81-6BC0ACFB4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75B60-E56D-46B9-86E0-C328FE31B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50B07E-4C22-4A6F-863C-CE1992838A56}"/>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9FE91019-A94D-4662-A040-C9007C4AF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C053F-0FEE-4ACB-85F7-7DAF8F9AA3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053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A288-D83E-4981-9888-D371BB8F7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C1FB7-8FE2-431C-B3B8-853091BA7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87954-1EA8-4F19-A076-A40B96B57BC9}"/>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6BF7BB71-B5A9-4E16-A84A-2C7151D59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14A3F-4ADB-4A86-81DD-208157103DB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5682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829C0-0954-4847-B41F-E7CD58EFB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B25366-2161-47B9-902D-709A69410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5A03A-E119-449A-8908-9478DBAD1F3D}"/>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23963CD0-BF38-44F9-90AA-1CB14CFCD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43126-CE7D-4343-9D31-7F510FE2FB16}"/>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86935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0424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41939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71450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61331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2/27/2022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357162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2/27/2022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4536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2/27/2022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9574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09375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E504-3CA6-4E19-9139-4CBE481BF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26357-5193-4CAB-A208-3E316D7325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3FEC-6C18-4DE9-AD31-E42068DDCFFB}"/>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5D251C97-51E6-4FC6-9827-71FB0F612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B03E7-7259-4557-93F3-015DBB283C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416005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22520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77143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9190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017824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94484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521085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30276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95157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36135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08315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55ED-4E70-4908-8CC1-C50FC4BEB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5B7CE-8D4B-4C86-BA4A-26CC3F61A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4A647-24D8-40A9-887F-667EE5987AF4}"/>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F14B938A-D971-4701-94F9-1C84B609E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12D4-ABCA-4138-8027-B54B31B9356A}"/>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945001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77072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4679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591830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394314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61614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59143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534789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2698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5239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391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1DA6-0749-4FB0-A196-C26DC3A4E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F0F87-9512-4E33-AB55-50CE12C03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D963E-5443-43D5-9743-977F54D088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25D92-E5CE-44CF-B34F-4DCF5196E19D}"/>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2542C748-9DA9-46F7-86F7-1E62C25A7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9F913-9215-495C-B99A-13F27AA83049}"/>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78401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901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64402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09024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97230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6652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512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086697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57093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59728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7373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69A5-47AF-4A14-83B2-847383EB5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F3C91-A1A3-4A03-84B4-11156BC80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6F98D-3895-4254-8571-19091FF0FB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BAACD-AC19-415D-A43C-2D2D931F9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B205C-83D1-4E65-BACE-F3E80BF6C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2083E-C642-44A2-9C09-8C71DE931CF3}"/>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8" name="Footer Placeholder 7">
            <a:extLst>
              <a:ext uri="{FF2B5EF4-FFF2-40B4-BE49-F238E27FC236}">
                <a16:creationId xmlns:a16="http://schemas.microsoft.com/office/drawing/2014/main" id="{BC8AC94D-0DC0-470B-80A8-1DACE8ACC7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C77E-E6A2-4424-B8B2-71A3554B0A7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28224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99376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72625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83318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50501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7859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54840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2175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66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0595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922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658-F39E-4E7C-92C7-DA60C8739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CC236-19F3-4CEE-9C83-35068DDAFEE7}"/>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4" name="Footer Placeholder 3">
            <a:extLst>
              <a:ext uri="{FF2B5EF4-FFF2-40B4-BE49-F238E27FC236}">
                <a16:creationId xmlns:a16="http://schemas.microsoft.com/office/drawing/2014/main" id="{C4F40087-5F7E-44C3-A452-5C8DE7CA0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A6694E-C3F2-48EE-A378-8444CEFA84D1}"/>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0012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27556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743914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446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64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2642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01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5397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34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0375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28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8D1E9-F47A-4850-B618-A2BE558B63FF}"/>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3" name="Footer Placeholder 2">
            <a:extLst>
              <a:ext uri="{FF2B5EF4-FFF2-40B4-BE49-F238E27FC236}">
                <a16:creationId xmlns:a16="http://schemas.microsoft.com/office/drawing/2014/main" id="{20671770-FEDE-482A-A627-796693F36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5A091-F3E8-49AE-8951-58312B23DCC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122321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7814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687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440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600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6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E5DA-1E3D-448D-AD69-0FD10ABB0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13AFC-9D76-4350-ABE6-C5272B4F3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6CD74-C6DF-4864-896A-C52672A1B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5850C-83B1-4FF6-B8D6-B9A924A5AE82}"/>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1A98C942-1E37-435F-B77B-18F241BAB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EB351-66C5-41B6-9259-BD713D07BC78}"/>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0356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CE98-B7E8-45BE-A3B0-315E28152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42655-8A1C-4201-AF96-68B100006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E145-F8DC-44A0-9C55-5BA59C955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D155A-1A5B-419A-B9E0-4B065FB6C077}"/>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9585ECDE-FC75-4CCE-A3C4-1C24CC479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EB694-91FC-4811-93AA-FBD01A93DE9D}"/>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811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8.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22D1F-91E1-4A7C-ABC3-A7207D0FC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71580-7782-4374-92E6-13A608DD8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333E7-B6FA-4813-9AAE-173A6ABD4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D9F6FD44-6450-445A-AEC0-00DDF9FC4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3CE22-F905-4278-93EA-42368AD5C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A658-F1F7-4052-8827-F78335C944CC}" type="slidenum">
              <a:rPr lang="en-US" smtClean="0"/>
              <a:t>‹#›</a:t>
            </a:fld>
            <a:endParaRPr lang="en-US"/>
          </a:p>
        </p:txBody>
      </p:sp>
    </p:spTree>
    <p:extLst>
      <p:ext uri="{BB962C8B-B14F-4D97-AF65-F5344CB8AC3E}">
        <p14:creationId xmlns:p14="http://schemas.microsoft.com/office/powerpoint/2010/main" val="3427396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2/27/2022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601394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5671279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03681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2/27/2022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6452590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3800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42368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14535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47.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7.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6.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6.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68B899-0A8F-46AB-9CB9-424A92978CB4}"/>
              </a:ext>
            </a:extLst>
          </p:cNvPr>
          <p:cNvSpPr>
            <a:spLocks noGrp="1"/>
          </p:cNvSpPr>
          <p:nvPr>
            <p:ph type="subTitle" idx="1"/>
          </p:nvPr>
        </p:nvSpPr>
        <p:spPr/>
        <p:txBody>
          <a:bodyPr/>
          <a:lstStyle/>
          <a:p>
            <a:endParaRPr lang="en-US"/>
          </a:p>
        </p:txBody>
      </p:sp>
      <p:pic>
        <p:nvPicPr>
          <p:cNvPr id="4" name="图片 8">
            <a:extLst>
              <a:ext uri="{FF2B5EF4-FFF2-40B4-BE49-F238E27FC236}">
                <a16:creationId xmlns:a16="http://schemas.microsoft.com/office/drawing/2014/main" id="{44592CBB-C897-4E15-9F28-47C255C2F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386" y="2186357"/>
            <a:ext cx="7088512" cy="4785943"/>
          </a:xfrm>
          <a:prstGeom prst="rect">
            <a:avLst/>
          </a:prstGeom>
        </p:spPr>
      </p:pic>
      <p:sp>
        <p:nvSpPr>
          <p:cNvPr id="5" name="TextBox 4">
            <a:extLst>
              <a:ext uri="{FF2B5EF4-FFF2-40B4-BE49-F238E27FC236}">
                <a16:creationId xmlns:a16="http://schemas.microsoft.com/office/drawing/2014/main" id="{EC9A2E71-2E57-49E5-A4C9-12F82B3B6A02}"/>
              </a:ext>
            </a:extLst>
          </p:cNvPr>
          <p:cNvSpPr txBox="1"/>
          <p:nvPr/>
        </p:nvSpPr>
        <p:spPr>
          <a:xfrm>
            <a:off x="719091" y="1932523"/>
            <a:ext cx="113014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Bài</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21: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cơ</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vận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tiết</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514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1323439"/>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2. Quan </a:t>
            </a:r>
            <a:r>
              <a:rPr lang="en-US" sz="4000" dirty="0" err="1">
                <a:latin typeface="Calibri" panose="020F0502020204030204" pitchFamily="34" charset="0"/>
                <a:cs typeface="Calibri" panose="020F0502020204030204" pitchFamily="34" charset="0"/>
              </a:rPr>
              <a:t>sát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biểu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lộ</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48550F57-B9CF-4FB2-9289-5973F4C28BD7}"/>
              </a:ext>
            </a:extLst>
          </p:cNvPr>
          <p:cNvPicPr>
            <a:picLocks noChangeAspect="1"/>
          </p:cNvPicPr>
          <p:nvPr/>
        </p:nvPicPr>
        <p:blipFill>
          <a:blip r:embed="rId5"/>
          <a:stretch>
            <a:fillRect/>
          </a:stretch>
        </p:blipFill>
        <p:spPr>
          <a:xfrm>
            <a:off x="1792561" y="1800316"/>
            <a:ext cx="8606878" cy="2984747"/>
          </a:xfrm>
          <a:prstGeom prst="rect">
            <a:avLst/>
          </a:prstGeom>
        </p:spPr>
      </p:pic>
      <p:sp>
        <p:nvSpPr>
          <p:cNvPr id="9" name="Oval 8">
            <a:extLst>
              <a:ext uri="{FF2B5EF4-FFF2-40B4-BE49-F238E27FC236}">
                <a16:creationId xmlns:a16="http://schemas.microsoft.com/office/drawing/2014/main" id="{13DF0965-5518-44DE-8912-D07A036C79C6}"/>
              </a:ext>
            </a:extLst>
          </p:cNvPr>
          <p:cNvSpPr/>
          <p:nvPr/>
        </p:nvSpPr>
        <p:spPr>
          <a:xfrm>
            <a:off x="2006353" y="5022199"/>
            <a:ext cx="212176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Vui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vẻ</a:t>
            </a:r>
            <a:endParaRPr lang="en-US" sz="40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1D5115BC-8883-4714-86E8-9031274753AB}"/>
              </a:ext>
            </a:extLst>
          </p:cNvPr>
          <p:cNvSpPr/>
          <p:nvPr/>
        </p:nvSpPr>
        <p:spPr>
          <a:xfrm>
            <a:off x="4678533"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Buồn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bã</a:t>
            </a:r>
            <a:endParaRPr lang="en-US" sz="4000"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0F6753F-AF3C-441C-9ABD-AB770CFBE4F4}"/>
              </a:ext>
            </a:extLst>
          </p:cNvPr>
          <p:cNvSpPr/>
          <p:nvPr/>
        </p:nvSpPr>
        <p:spPr>
          <a:xfrm>
            <a:off x="7883371"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Tức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giận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5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19BA4-E9C7-49BA-A911-913F2B69B23C}"/>
              </a:ext>
            </a:extLst>
          </p:cNvPr>
          <p:cNvSpPr txBox="1"/>
          <p:nvPr/>
        </p:nvSpPr>
        <p:spPr>
          <a:xfrm>
            <a:off x="3181350" y="1120676"/>
            <a:ext cx="68389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Trò</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chơi</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Bắt</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chước</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cảm</a:t>
            </a:r>
            <a:r>
              <a:rPr kumimoji="0" lang="en-US" sz="7200" b="1" i="0" u="none" strike="noStrike" kern="1200" cap="none" spc="0" normalizeH="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err="1">
                <a:ln>
                  <a:noFill/>
                </a:ln>
                <a:solidFill>
                  <a:srgbClr val="92D050"/>
                </a:solidFill>
                <a:effectLst/>
                <a:uLnTx/>
                <a:uFillTx/>
                <a:latin typeface="Times New Roman" panose="02020603050405020304" pitchFamily="18" charset="0"/>
                <a:cs typeface="Times New Roman" panose="02020603050405020304" pitchFamily="18" charset="0"/>
              </a:rPr>
              <a:t>xúc</a:t>
            </a:r>
            <a:endPar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2799716-C7CF-44DB-9FBF-694E689100AA}"/>
              </a:ext>
            </a:extLst>
          </p:cNvPr>
          <p:cNvSpPr txBox="1"/>
          <p:nvPr/>
        </p:nvSpPr>
        <p:spPr>
          <a:xfrm>
            <a:off x="3314700" y="3829050"/>
            <a:ext cx="65436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76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6F97-0771-49D9-B856-C0BDECE923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5BBDDA1-265A-456D-B25D-95B0D292024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C4F492C-54A7-4789-B3CC-A1A63081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4" y="304183"/>
            <a:ext cx="3209925" cy="2615229"/>
          </a:xfrm>
          <a:prstGeom prst="rect">
            <a:avLst/>
          </a:prstGeom>
        </p:spPr>
      </p:pic>
      <p:pic>
        <p:nvPicPr>
          <p:cNvPr id="5" name="Picture 4">
            <a:extLst>
              <a:ext uri="{FF2B5EF4-FFF2-40B4-BE49-F238E27FC236}">
                <a16:creationId xmlns:a16="http://schemas.microsoft.com/office/drawing/2014/main" id="{488F5C19-C880-43A5-B006-3E87F950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04184"/>
            <a:ext cx="2981325" cy="2696192"/>
          </a:xfrm>
          <a:prstGeom prst="rect">
            <a:avLst/>
          </a:prstGeom>
        </p:spPr>
      </p:pic>
      <p:pic>
        <p:nvPicPr>
          <p:cNvPr id="6" name="Picture 5">
            <a:extLst>
              <a:ext uri="{FF2B5EF4-FFF2-40B4-BE49-F238E27FC236}">
                <a16:creationId xmlns:a16="http://schemas.microsoft.com/office/drawing/2014/main" id="{777662F4-7019-400B-BB97-E06AC704C239}"/>
              </a:ext>
            </a:extLst>
          </p:cNvPr>
          <p:cNvPicPr>
            <a:picLocks noChangeAspect="1"/>
          </p:cNvPicPr>
          <p:nvPr/>
        </p:nvPicPr>
        <p:blipFill>
          <a:blip r:embed="rId4"/>
          <a:stretch>
            <a:fillRect/>
          </a:stretch>
        </p:blipFill>
        <p:spPr>
          <a:xfrm>
            <a:off x="7529512" y="269731"/>
            <a:ext cx="2981325" cy="2765097"/>
          </a:xfrm>
          <a:prstGeom prst="rect">
            <a:avLst/>
          </a:prstGeom>
        </p:spPr>
      </p:pic>
      <p:pic>
        <p:nvPicPr>
          <p:cNvPr id="7" name="Picture 6">
            <a:extLst>
              <a:ext uri="{FF2B5EF4-FFF2-40B4-BE49-F238E27FC236}">
                <a16:creationId xmlns:a16="http://schemas.microsoft.com/office/drawing/2014/main" id="{6A7A1D0E-588D-4274-A0F9-679666DD5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74" y="4011372"/>
            <a:ext cx="2595239" cy="2716891"/>
          </a:xfrm>
          <a:prstGeom prst="rect">
            <a:avLst/>
          </a:prstGeom>
        </p:spPr>
      </p:pic>
      <p:pic>
        <p:nvPicPr>
          <p:cNvPr id="9" name="Picture 8">
            <a:extLst>
              <a:ext uri="{FF2B5EF4-FFF2-40B4-BE49-F238E27FC236}">
                <a16:creationId xmlns:a16="http://schemas.microsoft.com/office/drawing/2014/main" id="{68DABBD9-4C98-4C1B-8768-232A1A60FCED}"/>
              </a:ext>
            </a:extLst>
          </p:cNvPr>
          <p:cNvPicPr>
            <a:picLocks noChangeAspect="1"/>
          </p:cNvPicPr>
          <p:nvPr/>
        </p:nvPicPr>
        <p:blipFill>
          <a:blip r:embed="rId6"/>
          <a:stretch>
            <a:fillRect/>
          </a:stretch>
        </p:blipFill>
        <p:spPr>
          <a:xfrm>
            <a:off x="4171948" y="3550976"/>
            <a:ext cx="3357563" cy="3024188"/>
          </a:xfrm>
          <a:prstGeom prst="rect">
            <a:avLst/>
          </a:prstGeom>
        </p:spPr>
      </p:pic>
      <p:pic>
        <p:nvPicPr>
          <p:cNvPr id="11" name="Picture 10">
            <a:extLst>
              <a:ext uri="{FF2B5EF4-FFF2-40B4-BE49-F238E27FC236}">
                <a16:creationId xmlns:a16="http://schemas.microsoft.com/office/drawing/2014/main" id="{96DB3C29-56A2-4E7F-851C-8908C66CAD11}"/>
              </a:ext>
            </a:extLst>
          </p:cNvPr>
          <p:cNvPicPr>
            <a:picLocks noChangeAspect="1"/>
          </p:cNvPicPr>
          <p:nvPr/>
        </p:nvPicPr>
        <p:blipFill>
          <a:blip r:embed="rId7"/>
          <a:stretch>
            <a:fillRect/>
          </a:stretch>
        </p:blipFill>
        <p:spPr>
          <a:xfrm>
            <a:off x="8119137" y="3703740"/>
            <a:ext cx="2818753" cy="2672324"/>
          </a:xfrm>
          <a:prstGeom prst="rect">
            <a:avLst/>
          </a:prstGeom>
        </p:spPr>
      </p:pic>
    </p:spTree>
    <p:extLst>
      <p:ext uri="{BB962C8B-B14F-4D97-AF65-F5344CB8AC3E}">
        <p14:creationId xmlns:p14="http://schemas.microsoft.com/office/powerpoint/2010/main" val="51442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99132" y="1223058"/>
            <a:ext cx="331372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Kết</a:t>
            </a: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2112886" y="2660051"/>
            <a:ext cx="8026794" cy="2308324"/>
          </a:xfrm>
          <a:prstGeom prst="rect">
            <a:avLst/>
          </a:prstGeom>
          <a:noFill/>
        </p:spPr>
        <p:txBody>
          <a:bodyPr wrap="square" rtlCol="0">
            <a:spAutoFit/>
          </a:bodyPr>
          <a:lstStyle/>
          <a:p>
            <a:pPr lvl="0" algn="just"/>
            <a:r>
              <a:rPr lang="vi-VN" sz="4800" dirty="0">
                <a:solidFill>
                  <a:prstClr val="white"/>
                </a:solidFill>
                <a:latin typeface="Times New Roman" panose="02020603050405020304" pitchFamily="18" charset="0"/>
                <a:cs typeface="Times New Roman" panose="02020603050405020304" pitchFamily="18" charset="0"/>
              </a:rPr>
              <a:t>Cơ không chỉ tham gia vào hoạt động vận động mà còn tham gia vào việc bộc lộ cảm xúc.</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Thực</a:t>
            </a:r>
            <a:r>
              <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hành</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9861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trò</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lang="en-US" sz="4800" dirty="0">
                <a:solidFill>
                  <a:prstClr val="black"/>
                </a:solidFill>
                <a:latin typeface="Times New Roman" panose="02020603050405020304" pitchFamily="18" charset="0"/>
                <a:ea typeface="字魂59号-创粗黑"/>
                <a:cs typeface="Times New Roman" panose="02020603050405020304" pitchFamily="18" charset="0"/>
              </a:rPr>
              <a:t>V</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ật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tay</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5" name="Picture 4">
            <a:extLst>
              <a:ext uri="{FF2B5EF4-FFF2-40B4-BE49-F238E27FC236}">
                <a16:creationId xmlns:a16="http://schemas.microsoft.com/office/drawing/2014/main" id="{D5AB335A-9EE4-4B00-B114-C782A2D15E48}"/>
              </a:ext>
            </a:extLst>
          </p:cNvPr>
          <p:cNvPicPr>
            <a:picLocks noChangeAspect="1"/>
          </p:cNvPicPr>
          <p:nvPr/>
        </p:nvPicPr>
        <p:blipFill>
          <a:blip r:embed="rId5"/>
          <a:stretch>
            <a:fillRect/>
          </a:stretch>
        </p:blipFill>
        <p:spPr>
          <a:xfrm>
            <a:off x="2626906" y="1208898"/>
            <a:ext cx="7315574" cy="3894729"/>
          </a:xfrm>
          <a:prstGeom prst="rect">
            <a:avLst/>
          </a:prstGeom>
        </p:spPr>
      </p:pic>
      <p:sp>
        <p:nvSpPr>
          <p:cNvPr id="7" name="Rectangle: Rounded Corners 6">
            <a:extLst>
              <a:ext uri="{FF2B5EF4-FFF2-40B4-BE49-F238E27FC236}">
                <a16:creationId xmlns:a16="http://schemas.microsoft.com/office/drawing/2014/main" id="{FBD6A212-08D8-4290-8AB4-FAC34ACACFF4}"/>
              </a:ext>
            </a:extLst>
          </p:cNvPr>
          <p:cNvSpPr/>
          <p:nvPr/>
        </p:nvSpPr>
        <p:spPr>
          <a:xfrm>
            <a:off x="1977656" y="547939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Cơ, xương, khớp nào tham gia thực hiện động tác vật tay?</a:t>
            </a:r>
            <a:endParaRPr lang="en-US" sz="36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2BD4D263-D704-4F95-AF74-4A4584B0A29B}"/>
              </a:ext>
            </a:extLst>
          </p:cNvPr>
          <p:cNvSpPr/>
          <p:nvPr/>
        </p:nvSpPr>
        <p:spPr>
          <a:xfrm>
            <a:off x="1977655" y="547197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latin typeface="Times New Roman" panose="02020603050405020304" pitchFamily="18" charset="0"/>
                <a:cs typeface="Times New Roman" panose="02020603050405020304" pitchFamily="18" charset="0"/>
              </a:rPr>
              <a:t>Khi chơi trò chơi nhịp thở và nhịp tim như thế nào?</a:t>
            </a:r>
            <a:endParaRPr lang="en-US" sz="36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CD3C5C1-0A1E-4F41-A402-26DD7FE8C17F}"/>
              </a:ext>
            </a:extLst>
          </p:cNvPr>
          <p:cNvSpPr/>
          <p:nvPr/>
        </p:nvSpPr>
        <p:spPr>
          <a:xfrm>
            <a:off x="1977655" y="546455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Nếu chơi vật tay quá lâu em cảm thấy thế nào?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9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2" grpId="0" animBg="1"/>
      <p:bldP spid="12" grpId="1"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8528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Calibri" panose="020F0502020204030204" pitchFamily="34" charset="0"/>
              </a:rPr>
              <a:t>Khi Hoa bị vấp ngã, đau chân không đi lại được, cơ quan nào bị tổn thương?</a:t>
            </a:r>
            <a:r>
              <a:rPr lang="en-US" sz="3600" dirty="0">
                <a:latin typeface="Calibri" panose="020F0502020204030204" pitchFamily="34" charset="0"/>
              </a:rPr>
              <a:t> </a:t>
            </a:r>
            <a:r>
              <a:rPr lang="vi-VN" sz="3600" dirty="0">
                <a:latin typeface="Calibri" panose="020F0502020204030204" pitchFamily="34" charset="0"/>
              </a:rPr>
              <a:t>Em làm gì để giúp bạn?</a:t>
            </a: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1" y="1665342"/>
            <a:ext cx="6787117" cy="4533794"/>
          </a:xfrm>
          <a:prstGeom prst="rect">
            <a:avLst/>
          </a:prstGeom>
        </p:spPr>
      </p:pic>
    </p:spTree>
    <p:extLst>
      <p:ext uri="{BB962C8B-B14F-4D97-AF65-F5344CB8AC3E}">
        <p14:creationId xmlns:p14="http://schemas.microsoft.com/office/powerpoint/2010/main" val="9261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1302867"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lang="en-US" sz="8800" b="1" dirty="0" err="1">
                <a:solidFill>
                  <a:srgbClr val="FF0000"/>
                </a:solidFill>
                <a:effectLst>
                  <a:outerShdw blurRad="38100" dist="38100" dir="2700000" algn="tl">
                    <a:srgbClr val="000000">
                      <a:alpha val="43137"/>
                    </a:srgbClr>
                  </a:outerShdw>
                </a:effectLst>
                <a:latin typeface="Calibri" panose="020F0502020204030204"/>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1632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532436"/>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dirty="0">
                <a:solidFill>
                  <a:prstClr val="black"/>
                </a:solidFill>
                <a:latin typeface="Calibri" panose="020F0502020204030204" pitchFamily="34" charset="0"/>
              </a:rPr>
              <a:t>Hoa bị vấp ngã, đau chân không đi lại được. Cơ đùi, khớp gối và xương chân đã bị tổn thương. Em sẽ giúp đỡ bạn đi lại và luyện tập cho các cơ và khớp sơm hồi phục lại.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0" y="1994774"/>
            <a:ext cx="6787117" cy="4533794"/>
          </a:xfrm>
          <a:prstGeom prst="rect">
            <a:avLst/>
          </a:prstGeom>
        </p:spPr>
      </p:pic>
    </p:spTree>
    <p:extLst>
      <p:ext uri="{BB962C8B-B14F-4D97-AF65-F5344CB8AC3E}">
        <p14:creationId xmlns:p14="http://schemas.microsoft.com/office/powerpoint/2010/main" val="40565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3089328"/>
            <a:ext cx="7818554" cy="40437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53445-D4EC-4854-A1E0-C8659E1C3727}"/>
              </a:ext>
            </a:extLst>
          </p:cNvPr>
          <p:cNvSpPr txBox="1"/>
          <p:nvPr/>
        </p:nvSpPr>
        <p:spPr>
          <a:xfrm>
            <a:off x="1574080" y="-35310"/>
            <a:ext cx="10508429" cy="830997"/>
          </a:xfrm>
          <a:prstGeom prst="rect">
            <a:avLst/>
          </a:prstGeom>
          <a:noFill/>
        </p:spPr>
        <p:txBody>
          <a:bodyPr wrap="square" rtlCol="0">
            <a:spAutoFit/>
          </a:bodyPr>
          <a:lstStyle/>
          <a:p>
            <a:r>
              <a:rPr lang="en-US" sz="4800" dirty="0"/>
              <a:t>Nghe </a:t>
            </a:r>
            <a:r>
              <a:rPr lang="en-US" sz="4800" dirty="0" err="1"/>
              <a:t>và</a:t>
            </a:r>
            <a:r>
              <a:rPr lang="en-US" sz="4800" dirty="0"/>
              <a:t> </a:t>
            </a:r>
            <a:r>
              <a:rPr lang="en-US" sz="4800" dirty="0" err="1"/>
              <a:t>vận</a:t>
            </a:r>
            <a:r>
              <a:rPr lang="en-US" sz="4800" dirty="0"/>
              <a:t> </a:t>
            </a:r>
            <a:r>
              <a:rPr lang="en-US" sz="4800" dirty="0" err="1"/>
              <a:t>động</a:t>
            </a:r>
            <a:r>
              <a:rPr lang="en-US" sz="4800" dirty="0"/>
              <a:t> </a:t>
            </a:r>
            <a:r>
              <a:rPr lang="en-US" sz="4800" dirty="0" err="1"/>
              <a:t>theo</a:t>
            </a:r>
            <a:r>
              <a:rPr lang="en-US" sz="4800" dirty="0"/>
              <a:t> </a:t>
            </a:r>
            <a:r>
              <a:rPr lang="en-US" sz="4800" dirty="0" err="1"/>
              <a:t>bài</a:t>
            </a:r>
            <a:r>
              <a:rPr lang="en-US" sz="4800" dirty="0"/>
              <a:t> </a:t>
            </a:r>
            <a:r>
              <a:rPr lang="en-US" sz="4800" dirty="0" err="1"/>
              <a:t>hát</a:t>
            </a:r>
            <a:r>
              <a:rPr lang="en-US" sz="4800" dirty="0"/>
              <a:t> </a:t>
            </a:r>
            <a:r>
              <a:rPr lang="en-US" sz="4800" dirty="0" err="1"/>
              <a:t>sau</a:t>
            </a:r>
            <a:r>
              <a:rPr lang="en-US" sz="4800" dirty="0"/>
              <a:t> </a:t>
            </a:r>
            <a:r>
              <a:rPr lang="en-US" sz="4800" dirty="0" err="1"/>
              <a:t>đây</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down)">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a:solidFill>
                  <a:prstClr val="black"/>
                </a:solidFill>
                <a:latin typeface="Calibri" panose="020F0502020204030204" pitchFamily="34" charset="0"/>
              </a:rPr>
              <a:t>Khi ngồi học quá lâu, cảm thấy mỏi em cần làm gì?</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3" name="Picture 2" descr="A person sitting at a desk with books&#10;&#10;Description automatically generated with low confidence">
            <a:extLst>
              <a:ext uri="{FF2B5EF4-FFF2-40B4-BE49-F238E27FC236}">
                <a16:creationId xmlns:a16="http://schemas.microsoft.com/office/drawing/2014/main" id="{CF9758EC-B6EE-4810-BA25-21005BB23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031" y="1118191"/>
            <a:ext cx="5739809" cy="5739809"/>
          </a:xfrm>
          <a:prstGeom prst="rect">
            <a:avLst/>
          </a:prstGeom>
        </p:spPr>
      </p:pic>
    </p:spTree>
    <p:extLst>
      <p:ext uri="{BB962C8B-B14F-4D97-AF65-F5344CB8AC3E}">
        <p14:creationId xmlns:p14="http://schemas.microsoft.com/office/powerpoint/2010/main" val="18769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pic>
        <p:nvPicPr>
          <p:cNvPr id="5" name="Picture 4">
            <a:extLst>
              <a:ext uri="{FF2B5EF4-FFF2-40B4-BE49-F238E27FC236}">
                <a16:creationId xmlns:a16="http://schemas.microsoft.com/office/drawing/2014/main" id="{207C4B70-70B2-4546-8E3F-8518D2C1C93B}"/>
              </a:ext>
            </a:extLst>
          </p:cNvPr>
          <p:cNvPicPr>
            <a:picLocks noChangeAspect="1"/>
          </p:cNvPicPr>
          <p:nvPr/>
        </p:nvPicPr>
        <p:blipFill>
          <a:blip r:embed="rId5"/>
          <a:stretch>
            <a:fillRect/>
          </a:stretch>
        </p:blipFill>
        <p:spPr>
          <a:xfrm>
            <a:off x="1400855" y="1273629"/>
            <a:ext cx="8995002" cy="5089110"/>
          </a:xfrm>
          <a:prstGeom prst="rect">
            <a:avLst/>
          </a:prstGeom>
        </p:spPr>
      </p:pic>
    </p:spTree>
    <p:extLst>
      <p:ext uri="{BB962C8B-B14F-4D97-AF65-F5344CB8AC3E}">
        <p14:creationId xmlns:p14="http://schemas.microsoft.com/office/powerpoint/2010/main" val="2763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983925" y="3428276"/>
            <a:ext cx="7667423" cy="1257269"/>
          </a:xfrm>
          <a:prstGeom prst="rect">
            <a:avLst/>
          </a:prstGeom>
          <a:noFill/>
          <a:ln>
            <a:noFill/>
          </a:ln>
          <a:effectLst/>
        </p:spPr>
        <p:txBody>
          <a:bodyPr lIns="91416" tIns="45710" rIns="91416" bIns="45710" rtlCol="0" anchor="ctr"/>
          <a:lstStyle/>
          <a:p>
            <a:pPr lvl="0" algn="ctr" defTabSz="914153">
              <a:defRPr/>
            </a:pPr>
            <a:r>
              <a:rPr lang="vi-VN" sz="4000" b="1" kern="0" dirty="0">
                <a:solidFill>
                  <a:prstClr val="white"/>
                </a:solidFill>
                <a:latin typeface="Calibri" panose="020F0502020204030204" pitchFamily="34" charset="0"/>
              </a:rPr>
              <a:t>Hôm nay em được biết thêm </a:t>
            </a:r>
            <a:endParaRPr lang="en-US" sz="4000" b="1" kern="0" dirty="0">
              <a:solidFill>
                <a:prstClr val="white"/>
              </a:solidFill>
              <a:latin typeface="Calibri" panose="020F0502020204030204" pitchFamily="34" charset="0"/>
            </a:endParaRPr>
          </a:p>
          <a:p>
            <a:pPr lvl="0" algn="ctr" defTabSz="914153">
              <a:defRPr/>
            </a:pPr>
            <a:r>
              <a:rPr lang="vi-VN" sz="4000" b="1" kern="0" dirty="0">
                <a:solidFill>
                  <a:prstClr val="white"/>
                </a:solidFill>
                <a:latin typeface="Calibri" panose="020F0502020204030204" pitchFamily="34" charset="0"/>
              </a:rPr>
              <a:t>được điều gì qua bài học?</a:t>
            </a:r>
            <a:endParaRPr kumimoji="0" lang="en-US" sz="4000" b="1" i="0" u="none" strike="noStrike" kern="0" cap="none" spc="0" normalizeH="0" baseline="0" noProof="0" dirty="0">
              <a:ln>
                <a:noFill/>
              </a:ln>
              <a:solidFill>
                <a:prstClr val="white"/>
              </a:solidFill>
              <a:effectLst/>
              <a:uLnTx/>
              <a:uFillTx/>
              <a:latin typeface="Calibri" panose="020F0502020204030204" pitchFamily="34" charset="0"/>
            </a:endParaRPr>
          </a:p>
        </p:txBody>
      </p:sp>
    </p:spTree>
    <p:extLst>
      <p:ext uri="{BB962C8B-B14F-4D97-AF65-F5344CB8AC3E}">
        <p14:creationId xmlns:p14="http://schemas.microsoft.com/office/powerpoint/2010/main" val="42472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1.45833E-6 -2.22222E-6 L 1.45833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04167E-6 -1.11111E-6 L -1.04167E-6 -0.07222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1080p">
            <a:hlinkClick r:id="" action="ppaction://media"/>
            <a:extLst>
              <a:ext uri="{FF2B5EF4-FFF2-40B4-BE49-F238E27FC236}">
                <a16:creationId xmlns:a16="http://schemas.microsoft.com/office/drawing/2014/main" id="{684D15EC-1ED0-42B2-A37D-0C98E29EAD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0606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268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b="1" dirty="0">
                <a:solidFill>
                  <a:srgbClr val="0070C0"/>
                </a:solidFill>
                <a:latin typeface="Calibri" panose="020F0502020204030204" pitchFamily="34" charset="0"/>
                <a:cs typeface="Calibri" panose="020F0502020204030204" pitchFamily="34" charset="0"/>
              </a:rPr>
              <a:t>Hoạt động 1: Chức năng của cơ, xương, khớp</a:t>
            </a:r>
            <a:endParaRPr lang="vi-VN" sz="4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3" name="TextBox 2">
            <a:extLst>
              <a:ext uri="{FF2B5EF4-FFF2-40B4-BE49-F238E27FC236}">
                <a16:creationId xmlns:a16="http://schemas.microsoft.com/office/drawing/2014/main" id="{97EA0067-4861-41D6-AEEC-658391E537B1}"/>
              </a:ext>
            </a:extLst>
          </p:cNvPr>
          <p:cNvSpPr txBox="1"/>
          <p:nvPr/>
        </p:nvSpPr>
        <p:spPr>
          <a:xfrm>
            <a:off x="843379" y="106532"/>
            <a:ext cx="10351363"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1.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động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tác</a:t>
            </a:r>
            <a:r>
              <a:rPr lang="en-US" sz="4000" dirty="0">
                <a:latin typeface="Calibri" panose="020F0502020204030204" pitchFamily="34" charset="0"/>
                <a:cs typeface="Calibri" panose="020F0502020204030204" pitchFamily="34" charset="0"/>
              </a:rPr>
              <a:t> co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duỗi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tay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như</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vẽ</a:t>
            </a:r>
            <a:endParaRPr lang="en-US" sz="4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76198" y="1201727"/>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302497" y="920950"/>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319596"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Khi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co </a:t>
            </a:r>
            <a:r>
              <a:rPr lang="en-US" sz="3600" dirty="0" err="1">
                <a:latin typeface="Calibri" panose="020F0502020204030204" pitchFamily="34" charset="0"/>
                <a:cs typeface="Calibri" panose="020F0502020204030204" pitchFamily="34" charset="0"/>
              </a:rPr>
              <a:t>hoặc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duỗi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vi-VN" sz="3600" dirty="0">
                <a:latin typeface="Calibri" panose="020F0502020204030204" pitchFamily="34" charset="0"/>
                <a:cs typeface="Calibri" panose="020F0502020204030204" pitchFamily="34" charset="0"/>
              </a:rPr>
              <a:t> cơ </a:t>
            </a:r>
            <a:r>
              <a:rPr lang="en-US" sz="3600" dirty="0">
                <a:latin typeface="Calibri" panose="020F0502020204030204" pitchFamily="34" charset="0"/>
                <a:cs typeface="Calibri" panose="020F0502020204030204" pitchFamily="34" charset="0"/>
              </a:rPr>
              <a:t>ở </a:t>
            </a:r>
            <a:r>
              <a:rPr lang="en-US" sz="3600" dirty="0" err="1">
                <a:latin typeface="Calibri" panose="020F0502020204030204" pitchFamily="34" charset="0"/>
                <a:cs typeface="Calibri" panose="020F0502020204030204" pitchFamily="34" charset="0"/>
              </a:rPr>
              <a:t>cánh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thay đổi như thế nào?</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734B5260-3A43-465C-8242-34F304BD3E77}"/>
              </a:ext>
            </a:extLst>
          </p:cNvPr>
          <p:cNvSpPr/>
          <p:nvPr/>
        </p:nvSpPr>
        <p:spPr>
          <a:xfrm>
            <a:off x="236738"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latin typeface="Calibri" panose="020F0502020204030204" pitchFamily="34" charset="0"/>
                <a:cs typeface="Calibri" panose="020F0502020204030204" pitchFamily="34" charset="0"/>
              </a:rPr>
              <a:t>Cử động của tay ảnh hưởng như thế nào nếu xương cánh tay bị gãy?</a:t>
            </a:r>
            <a:endParaRPr lang="en-US" sz="36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6A3C4AEB-7170-423F-8330-9614B28D7F00}"/>
              </a:ext>
            </a:extLst>
          </p:cNvPr>
          <p:cNvSpPr/>
          <p:nvPr/>
        </p:nvSpPr>
        <p:spPr>
          <a:xfrm>
            <a:off x="236737" y="5776532"/>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a:latin typeface="Calibri" panose="020F0502020204030204" pitchFamily="34" charset="0"/>
                <a:cs typeface="Calibri" panose="020F0502020204030204" pitchFamily="34" charset="0"/>
              </a:rPr>
              <a:t>Bộ xương, hệ cơ, khớp có chức năng gì?</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19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clipart&#10;&#10;Description automatically generated">
            <a:extLst>
              <a:ext uri="{FF2B5EF4-FFF2-40B4-BE49-F238E27FC236}">
                <a16:creationId xmlns:a16="http://schemas.microsoft.com/office/drawing/2014/main" id="{5DE9235C-3291-4349-81D0-097852E3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056" y="507137"/>
            <a:ext cx="6084154" cy="4532695"/>
          </a:xfrm>
          <a:prstGeom prst="rect">
            <a:avLst/>
          </a:prstGeom>
        </p:spPr>
      </p:pic>
      <p:sp>
        <p:nvSpPr>
          <p:cNvPr id="4" name="TextBox 3">
            <a:extLst>
              <a:ext uri="{FF2B5EF4-FFF2-40B4-BE49-F238E27FC236}">
                <a16:creationId xmlns:a16="http://schemas.microsoft.com/office/drawing/2014/main" id="{F85216ED-B626-4C85-9FCC-18BF11B98FDB}"/>
              </a:ext>
            </a:extLst>
          </p:cNvPr>
          <p:cNvSpPr txBox="1"/>
          <p:nvPr/>
        </p:nvSpPr>
        <p:spPr>
          <a:xfrm>
            <a:off x="1871331" y="5188688"/>
            <a:ext cx="87612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Thảo</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luận</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nhóm</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4</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1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31810" y="340593"/>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095999" y="56097"/>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236737" y="5479398"/>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600">
                <a:solidFill>
                  <a:prstClr val="white"/>
                </a:solidFill>
                <a:latin typeface="Calibri" panose="020F0502020204030204" pitchFamily="34" charset="0"/>
                <a:cs typeface="Calibri" panose="020F0502020204030204" pitchFamily="34" charset="0"/>
              </a:rPr>
              <a:t>Khi tay co hoặc duỗi, các cơ ở cánh tay thay đổi to lên hơn.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2" name="Rectangle: Rounded Corners 11">
            <a:extLst>
              <a:ext uri="{FF2B5EF4-FFF2-40B4-BE49-F238E27FC236}">
                <a16:creationId xmlns:a16="http://schemas.microsoft.com/office/drawing/2014/main" id="{0310117A-0229-472D-BCEC-C9D17100F95D}"/>
              </a:ext>
            </a:extLst>
          </p:cNvPr>
          <p:cNvSpPr/>
          <p:nvPr/>
        </p:nvSpPr>
        <p:spPr>
          <a:xfrm>
            <a:off x="167195" y="5126167"/>
            <a:ext cx="11718524" cy="13786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Nếu xương cánh tay bị gãy, cử động của tay sẽ bị ảnh hưởng nghiêm trọng, chúng ta sẽ không cử động được tay và gây đau nhức.</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3" name="Rectangle: Rounded Corners 12">
            <a:extLst>
              <a:ext uri="{FF2B5EF4-FFF2-40B4-BE49-F238E27FC236}">
                <a16:creationId xmlns:a16="http://schemas.microsoft.com/office/drawing/2014/main" id="{B5122956-5C62-4500-98FC-DCFF62D590AD}"/>
              </a:ext>
            </a:extLst>
          </p:cNvPr>
          <p:cNvSpPr/>
          <p:nvPr/>
        </p:nvSpPr>
        <p:spPr>
          <a:xfrm>
            <a:off x="97653" y="5237997"/>
            <a:ext cx="11620871" cy="10253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a:solidFill>
                  <a:prstClr val="white"/>
                </a:solidFill>
                <a:latin typeface="Calibri" panose="020F0502020204030204" pitchFamily="34" charset="0"/>
                <a:cs typeface="Calibri" panose="020F0502020204030204" pitchFamily="34" charset="0"/>
              </a:rPr>
              <a:t>Bộ xương, hệ cơ và khớp giúp cơ thể chúng ta cử động và di chuyển.</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766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vi-VN" sz="5400" b="1" dirty="0">
                <a:solidFill>
                  <a:srgbClr val="0070C0"/>
                </a:solidFill>
                <a:latin typeface="Calibri" panose="020F0502020204030204" pitchFamily="34" charset="0"/>
                <a:cs typeface="Calibri" panose="020F0502020204030204" pitchFamily="34" charset="0"/>
              </a:rPr>
              <a:t>Hoạt động 2: Biểu lộ cảm xúc</a:t>
            </a:r>
            <a:endParaRPr kumimoji="0" lang="vi-VN" sz="5400" b="0" i="0" u="none" strike="noStrike" kern="1200" cap="none" spc="0" normalizeH="0" baseline="0" noProof="0" dirty="0">
              <a:ln>
                <a:noFill/>
              </a:ln>
              <a:solidFill>
                <a:srgbClr val="0070C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216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408</Words>
  <Application>Microsoft Office PowerPoint</Application>
  <PresentationFormat>Widescreen</PresentationFormat>
  <Paragraphs>50</Paragraphs>
  <Slides>22</Slides>
  <Notes>16</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22</vt:i4>
      </vt:variant>
    </vt:vector>
  </HeadingPairs>
  <TitlesOfParts>
    <vt:vector size="43" baseType="lpstr">
      <vt:lpstr>宋体</vt:lpstr>
      <vt:lpstr>Arial</vt:lpstr>
      <vt:lpstr>Arial-Rounded</vt:lpstr>
      <vt:lpstr>Arial-SGK-TV</vt:lpstr>
      <vt:lpstr>Averta Std CY Bold</vt:lpstr>
      <vt:lpstr>Calibri</vt:lpstr>
      <vt:lpstr>Calibri Light</vt:lpstr>
      <vt:lpstr>等线</vt:lpstr>
      <vt:lpstr>等线 Light</vt:lpstr>
      <vt:lpstr>iCiel Cucho</vt:lpstr>
      <vt:lpstr>Quicksand Medium</vt:lpstr>
      <vt:lpstr>Times New Roman</vt:lpstr>
      <vt:lpstr>字魂59号-创粗黑</vt:lpstr>
      <vt:lpstr>Office Theme</vt:lpstr>
      <vt:lpstr>3_Office Theme</vt:lpstr>
      <vt:lpstr>Office 主题​​</vt:lpstr>
      <vt:lpstr>1_Office 主题​​</vt:lpstr>
      <vt:lpstr>1_Office Theme</vt:lpstr>
      <vt:lpstr>Hoạt động</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12</cp:revision>
  <dcterms:created xsi:type="dcterms:W3CDTF">2021-07-03T04:18:28Z</dcterms:created>
  <dcterms:modified xsi:type="dcterms:W3CDTF">2022-02-27T07:28:20Z</dcterms:modified>
</cp:coreProperties>
</file>