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0" r:id="rId3"/>
    <p:sldMasterId id="2147483689" r:id="rId4"/>
    <p:sldMasterId id="2147483694" r:id="rId5"/>
    <p:sldMasterId id="2147483705" r:id="rId6"/>
    <p:sldMasterId id="2147483710" r:id="rId7"/>
    <p:sldMasterId id="2147483719" r:id="rId8"/>
  </p:sldMasterIdLst>
  <p:notesMasterIdLst>
    <p:notesMasterId r:id="rId30"/>
  </p:notesMasterIdLst>
  <p:sldIdLst>
    <p:sldId id="288" r:id="rId9"/>
    <p:sldId id="345" r:id="rId10"/>
    <p:sldId id="293" r:id="rId11"/>
    <p:sldId id="371" r:id="rId12"/>
    <p:sldId id="2007577096" r:id="rId13"/>
    <p:sldId id="373" r:id="rId14"/>
    <p:sldId id="360" r:id="rId15"/>
    <p:sldId id="2007577097" r:id="rId16"/>
    <p:sldId id="2007577098" r:id="rId17"/>
    <p:sldId id="2007577099" r:id="rId18"/>
    <p:sldId id="295" r:id="rId19"/>
    <p:sldId id="2007577103" r:id="rId20"/>
    <p:sldId id="2007577100" r:id="rId21"/>
    <p:sldId id="2007577101" r:id="rId22"/>
    <p:sldId id="335" r:id="rId23"/>
    <p:sldId id="327" r:id="rId24"/>
    <p:sldId id="328" r:id="rId25"/>
    <p:sldId id="2007577102" r:id="rId26"/>
    <p:sldId id="342" r:id="rId27"/>
    <p:sldId id="336" r:id="rId28"/>
    <p:sldId id="344"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8621C-322F-4785-BDB9-9119EB301DD8}"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877EF-C92C-46C4-8C18-C0F4D444600F}" type="slidenum">
              <a:rPr lang="en-US" smtClean="0"/>
              <a:t>‹#›</a:t>
            </a:fld>
            <a:endParaRPr lang="en-US"/>
          </a:p>
        </p:txBody>
      </p:sp>
    </p:spTree>
    <p:extLst>
      <p:ext uri="{BB962C8B-B14F-4D97-AF65-F5344CB8AC3E}">
        <p14:creationId xmlns:p14="http://schemas.microsoft.com/office/powerpoint/2010/main" val="131073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48821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65131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94514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896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385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2908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2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832487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256793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2873570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874196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44262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53937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2894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32281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32580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95673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24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09717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00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0912680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053225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442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97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92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90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9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58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79068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80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080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18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2538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47215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69789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48851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1993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942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4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08007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09800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21302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717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22282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58617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221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558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44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7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4211118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8930690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69830262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24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39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88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7567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79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00112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7152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2022/9/22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877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31119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43270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54197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54681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24220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901828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3682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680631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937510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105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8490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40621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1529475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8.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5.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6.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7.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2022/9/22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31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id="{5A352631-3383-448F-A5E5-0FF567840B70}"/>
              </a:ext>
            </a:extLst>
          </p:cNvPr>
          <p:cNvSpPr txBox="1"/>
          <p:nvPr userDrawn="1"/>
        </p:nvSpPr>
        <p:spPr>
          <a:xfrm>
            <a:off x="8869240" y="6596390"/>
            <a:ext cx="3686175"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235216586"/>
      </p:ext>
    </p:extLst>
  </p:cSld>
  <p:clrMap bg1="lt1" tx1="dk1" bg2="dk2" tx2="lt2" accent1="accent1" accent2="accent2" accent3="accent3" accent4="accent4" accent5="accent5" accent6="accent6" hlink="hlink" folHlink="folHlink"/>
  <p:sldLayoutIdLst>
    <p:sldLayoutId id="2147483670" r:id="rId1"/>
    <p:sldLayoutId id="2147483734" r:id="rId2"/>
    <p:sldLayoutId id="2147483671" r:id="rId3"/>
    <p:sldLayoutId id="2147483736" r:id="rId4"/>
    <p:sldLayoutId id="2147483735"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48296"/>
      </p:ext>
    </p:extLst>
  </p:cSld>
  <p:clrMap bg1="lt1" tx1="dk1" bg2="lt2" tx2="dk2" accent1="accent1" accent2="accent2" accent3="accent3" accent4="accent4" accent5="accent5" accent6="accent6" hlink="hlink" folHlink="folHlink"/>
  <p:sldLayoutIdLst>
    <p:sldLayoutId id="2147483681" r:id="rId1"/>
    <p:sldLayoutId id="2147483733" r:id="rId2"/>
    <p:sldLayoutId id="2147483682" r:id="rId3"/>
    <p:sldLayoutId id="2147483683" r:id="rId4"/>
    <p:sldLayoutId id="2147483684" r:id="rId5"/>
    <p:sldLayoutId id="2147483685" r:id="rId6"/>
    <p:sldLayoutId id="2147483686" r:id="rId7"/>
    <p:sldLayoutId id="2147483687" r:id="rId8"/>
    <p:sldLayoutId id="2147483688"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16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73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2022/9/22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0035275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6481996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641199"/>
      </p:ext>
    </p:extLst>
  </p:cSld>
  <p:clrMap bg1="lt1" tx1="dk1" bg2="lt2" tx2="dk2" accent1="accent1" accent2="accent2" accent3="accent3" accent4="accent4" accent5="accent5" accent6="accent6" hlink="hlink" folHlink="folHlink"/>
  <p:sldLayoutIdLst>
    <p:sldLayoutId id="2147483711" r:id="rId1"/>
    <p:sldLayoutId id="2147483731" r:id="rId2"/>
    <p:sldLayoutId id="2147483712" r:id="rId3"/>
    <p:sldLayoutId id="2147483713" r:id="rId4"/>
    <p:sldLayoutId id="2147483714" r:id="rId5"/>
    <p:sldLayoutId id="2147483715" r:id="rId6"/>
    <p:sldLayoutId id="2147483716" r:id="rId7"/>
    <p:sldLayoutId id="2147483717" r:id="rId8"/>
    <p:sldLayoutId id="2147483718" r:id="rId9"/>
    <p:sldLayoutId id="2147483737" r:id="rId10"/>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75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1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5.xml"/><Relationship Id="rId5" Type="http://schemas.openxmlformats.org/officeDocument/2006/relationships/tags" Target="../tags/tag6.xml"/><Relationship Id="rId10" Type="http://schemas.openxmlformats.org/officeDocument/2006/relationships/slideLayout" Target="../slideLayouts/slideLayout36.xml"/><Relationship Id="rId4" Type="http://schemas.openxmlformats.org/officeDocument/2006/relationships/tags" Target="../tags/tag5.xml"/><Relationship Id="rId9"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4778" y="335991"/>
            <a:ext cx="6058707" cy="586151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sp>
        <p:nvSpPr>
          <p:cNvPr id="21" name="TextBox 3">
            <a:hlinkClick r:id="rId6"/>
            <a:extLst>
              <a:ext uri="{FF2B5EF4-FFF2-40B4-BE49-F238E27FC236}">
                <a16:creationId xmlns:a16="http://schemas.microsoft.com/office/drawing/2014/main" id="{102E256F-1720-4F81-8E48-DFBD8417680E}"/>
              </a:ext>
            </a:extLst>
          </p:cNvPr>
          <p:cNvSpPr txBox="1"/>
          <p:nvPr/>
        </p:nvSpPr>
        <p:spPr>
          <a:xfrm>
            <a:off x="3723518" y="6385764"/>
            <a:ext cx="6892817" cy="297454"/>
          </a:xfrm>
          <a:prstGeom prst="rect">
            <a:avLst/>
          </a:prstGeom>
          <a:noFill/>
        </p:spPr>
        <p:txBody>
          <a:bodyPr wrap="square" rtlCol="0">
            <a:spAutoFit/>
          </a:bodyPr>
          <a:lstStyle/>
          <a:p>
            <a:pPr algn="r" defTabSz="914377"/>
            <a:endParaRPr lang="ko-KR" altLang="en-US" sz="1333" dirty="0">
              <a:solidFill>
                <a:prstClr val="black">
                  <a:lumMod val="75000"/>
                  <a:lumOff val="25000"/>
                </a:prstClr>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8" name="TextBox 7"/>
          <p:cNvSpPr txBox="1"/>
          <p:nvPr/>
        </p:nvSpPr>
        <p:spPr>
          <a:xfrm>
            <a:off x="2238103" y="174782"/>
            <a:ext cx="9512516" cy="1107996"/>
          </a:xfrm>
          <a:prstGeom prst="rect">
            <a:avLst/>
          </a:prstGeom>
          <a:noFill/>
        </p:spPr>
        <p:txBody>
          <a:bodyPr wrap="square" rtlCol="0">
            <a:spAutoFit/>
          </a:bodyPr>
          <a:lstStyle/>
          <a:p>
            <a:pPr algn="ctr" defTabSz="914377"/>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4: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vui</a:t>
            </a:r>
            <a:endParaRPr lang="en-US" sz="6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8E55878-373E-4141-B359-92929E8C8A5C}"/>
              </a:ext>
            </a:extLst>
          </p:cNvPr>
          <p:cNvPicPr>
            <a:picLocks noChangeAspect="1"/>
          </p:cNvPicPr>
          <p:nvPr/>
        </p:nvPicPr>
        <p:blipFill>
          <a:blip r:embed="rId7">
            <a:clrChange>
              <a:clrFrom>
                <a:srgbClr val="F5F5F5"/>
              </a:clrFrom>
              <a:clrTo>
                <a:srgbClr val="F5F5F5">
                  <a:alpha val="0"/>
                </a:srgbClr>
              </a:clrTo>
            </a:clrChange>
          </a:blip>
          <a:stretch>
            <a:fillRect/>
          </a:stretch>
        </p:blipFill>
        <p:spPr>
          <a:xfrm flipH="1">
            <a:off x="6728321" y="997508"/>
            <a:ext cx="4405927" cy="3318271"/>
          </a:xfrm>
          <a:prstGeom prst="rect">
            <a:avLst/>
          </a:prstGeom>
        </p:spPr>
      </p:pic>
      <p:sp>
        <p:nvSpPr>
          <p:cNvPr id="10" name="TextBox 9">
            <a:extLst>
              <a:ext uri="{FF2B5EF4-FFF2-40B4-BE49-F238E27FC236}">
                <a16:creationId xmlns:a16="http://schemas.microsoft.com/office/drawing/2014/main" id="{3920D411-1D47-499D-8B2E-10251D3252D1}"/>
              </a:ext>
            </a:extLst>
          </p:cNvPr>
          <p:cNvSpPr txBox="1"/>
          <p:nvPr/>
        </p:nvSpPr>
        <p:spPr>
          <a:xfrm>
            <a:off x="7642953" y="2427655"/>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Times New Roman" panose="02020603050405020304" pitchFamily="18" charset="0"/>
                <a:cs typeface="Times New Roman" panose="02020603050405020304" pitchFamily="18" charset="0"/>
              </a:rPr>
              <a:t>TIẾT 1 – 2</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D6A6E62-1885-4BD0-A8A4-02A76C366E8C}"/>
              </a:ext>
            </a:extLst>
          </p:cNvPr>
          <p:cNvSpPr txBox="1"/>
          <p:nvPr/>
        </p:nvSpPr>
        <p:spPr>
          <a:xfrm>
            <a:off x="7708791" y="2842678"/>
            <a:ext cx="3041009" cy="986360"/>
          </a:xfrm>
          <a:prstGeom prst="rect">
            <a:avLst/>
          </a:prstGeom>
          <a:noFill/>
        </p:spPr>
        <p:txBody>
          <a:bodyPr wrap="square" rtlCol="0">
            <a:spAutoFit/>
          </a:bodyPr>
          <a:lstStyle/>
          <a:p>
            <a:pPr algn="ctr">
              <a:lnSpc>
                <a:spcPct val="150000"/>
              </a:lnSpc>
            </a:pPr>
            <a:r>
              <a:rPr lang="en-US" sz="4400" b="1" dirty="0" err="1">
                <a:solidFill>
                  <a:schemeClr val="accent1">
                    <a:lumMod val="50000"/>
                  </a:schemeClr>
                </a:solidFill>
                <a:latin typeface="Times New Roman" panose="02020603050405020304" pitchFamily="18" charset="0"/>
                <a:cs typeface="Times New Roman" panose="02020603050405020304" pitchFamily="18" charset="0"/>
              </a:rPr>
              <a:t>Đọc</a:t>
            </a:r>
            <a:endParaRPr lang="en-US"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6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612ED1-1CD9-456B-B330-111BF9B3F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0614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9ACACC2B-458C-45E3-AEE6-F39023B92445}"/>
              </a:ext>
            </a:extLst>
          </p:cNvPr>
          <p:cNvSpPr/>
          <p:nvPr/>
        </p:nvSpPr>
        <p:spPr>
          <a:xfrm>
            <a:off x="2098160" y="2264306"/>
            <a:ext cx="7995683" cy="2219838"/>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200" kern="0" dirty="0">
                <a:solidFill>
                  <a:srgbClr val="000000"/>
                </a:solidFill>
                <a:latin typeface="+mj-lt"/>
                <a:ea typeface="Arial-Rounded" panose="020B0500000000000000" pitchFamily="34" charset="0"/>
                <a:cs typeface="Arial-Rounded" panose="020B0500000000000000" pitchFamily="34" charset="0"/>
                <a:sym typeface="Arial"/>
              </a:rPr>
              <a:t>Con gà trống gáy vang ò ó o, báo cho mọi người biết trời sắp sáng, mau mau thức dậy.</a:t>
            </a:r>
          </a:p>
        </p:txBody>
      </p:sp>
      <p:sp>
        <p:nvSpPr>
          <p:cNvPr id="23" name="Rectangle 22">
            <a:extLst>
              <a:ext uri="{FF2B5EF4-FFF2-40B4-BE49-F238E27FC236}">
                <a16:creationId xmlns:a16="http://schemas.microsoft.com/office/drawing/2014/main" id="{5CEF3A3A-D36D-4A82-906A-4EDD4B7466E3}"/>
              </a:ext>
            </a:extLst>
          </p:cNvPr>
          <p:cNvSpPr/>
          <p:nvPr/>
        </p:nvSpPr>
        <p:spPr>
          <a:xfrm>
            <a:off x="1845611" y="4384415"/>
            <a:ext cx="7995681" cy="1468864"/>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200" kern="0" dirty="0" smtClean="0">
                <a:solidFill>
                  <a:srgbClr val="000000"/>
                </a:solidFill>
                <a:latin typeface="+mj-lt"/>
                <a:ea typeface="Arial-Rounded" panose="020B0500000000000000" pitchFamily="34" charset="0"/>
                <a:cs typeface="Arial-Rounded" panose="020B0500000000000000" pitchFamily="34" charset="0"/>
                <a:sym typeface="Arial"/>
              </a:rPr>
              <a:t>Cành </a:t>
            </a:r>
            <a:r>
              <a:rPr lang="vi-VN" sz="3200" kern="0" dirty="0">
                <a:solidFill>
                  <a:srgbClr val="000000"/>
                </a:solidFill>
                <a:latin typeface="+mj-lt"/>
                <a:ea typeface="Arial-Rounded" panose="020B0500000000000000" pitchFamily="34" charset="0"/>
                <a:cs typeface="Arial-Rounded" panose="020B0500000000000000" pitchFamily="34" charset="0"/>
                <a:sym typeface="Arial"/>
              </a:rPr>
              <a:t>đào nở hoa cho sắc xuân thêm rực rỡ, ngày xuân thêm tưng bừng.</a:t>
            </a:r>
          </a:p>
        </p:txBody>
      </p:sp>
      <p:cxnSp>
        <p:nvCxnSpPr>
          <p:cNvPr id="25" name="Straight Connector 24">
            <a:extLst>
              <a:ext uri="{FF2B5EF4-FFF2-40B4-BE49-F238E27FC236}">
                <a16:creationId xmlns:a16="http://schemas.microsoft.com/office/drawing/2014/main" id="{ECCD413D-695D-43C1-9038-870E3B6B833A}"/>
              </a:ext>
            </a:extLst>
          </p:cNvPr>
          <p:cNvCxnSpPr/>
          <p:nvPr/>
        </p:nvCxnSpPr>
        <p:spPr>
          <a:xfrm flipH="1">
            <a:off x="7768153" y="2285432"/>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116985-D586-4F04-91FD-529A9D1D0549}"/>
              </a:ext>
            </a:extLst>
          </p:cNvPr>
          <p:cNvCxnSpPr/>
          <p:nvPr/>
        </p:nvCxnSpPr>
        <p:spPr>
          <a:xfrm flipH="1">
            <a:off x="6137503" y="304308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363290" y="3071593"/>
            <a:ext cx="276445" cy="637355"/>
            <a:chOff x="2821813" y="3837184"/>
            <a:chExt cx="276445" cy="637355"/>
          </a:xfrm>
        </p:grpSpPr>
        <p:cxnSp>
          <p:nvCxnSpPr>
            <p:cNvPr id="27" name="Straight Connector 26">
              <a:extLst>
                <a:ext uri="{FF2B5EF4-FFF2-40B4-BE49-F238E27FC236}">
                  <a16:creationId xmlns:a16="http://schemas.microsoft.com/office/drawing/2014/main" id="{C2E66008-EC22-4290-8AA1-1C8054870650}"/>
                </a:ext>
              </a:extLst>
            </p:cNvPr>
            <p:cNvCxnSpPr/>
            <p:nvPr/>
          </p:nvCxnSpPr>
          <p:spPr>
            <a:xfrm flipH="1">
              <a:off x="2913961" y="3846788"/>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096274-7666-4AE9-B994-F6B771EFA0AD}"/>
                </a:ext>
              </a:extLst>
            </p:cNvPr>
            <p:cNvCxnSpPr/>
            <p:nvPr/>
          </p:nvCxnSpPr>
          <p:spPr>
            <a:xfrm flipH="1">
              <a:off x="2821813" y="383718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BBE31E33-AADE-4B85-824B-09C4F5006B4C}"/>
              </a:ext>
            </a:extLst>
          </p:cNvPr>
          <p:cNvCxnSpPr/>
          <p:nvPr/>
        </p:nvCxnSpPr>
        <p:spPr>
          <a:xfrm flipH="1">
            <a:off x="5271951" y="443594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798B93-CB1D-4AFA-9DF8-45DD88E591C5}"/>
              </a:ext>
            </a:extLst>
          </p:cNvPr>
          <p:cNvCxnSpPr/>
          <p:nvPr/>
        </p:nvCxnSpPr>
        <p:spPr>
          <a:xfrm flipH="1">
            <a:off x="9782863" y="4396092"/>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513870" y="5118990"/>
            <a:ext cx="276445" cy="636403"/>
            <a:chOff x="6937251" y="5219760"/>
            <a:chExt cx="276445" cy="636403"/>
          </a:xfrm>
        </p:grpSpPr>
        <p:cxnSp>
          <p:nvCxnSpPr>
            <p:cNvPr id="31" name="Straight Connector 30">
              <a:extLst>
                <a:ext uri="{FF2B5EF4-FFF2-40B4-BE49-F238E27FC236}">
                  <a16:creationId xmlns:a16="http://schemas.microsoft.com/office/drawing/2014/main" id="{CECF2431-81EB-4CAF-87F4-C3209177C782}"/>
                </a:ext>
              </a:extLst>
            </p:cNvPr>
            <p:cNvCxnSpPr/>
            <p:nvPr/>
          </p:nvCxnSpPr>
          <p:spPr>
            <a:xfrm flipH="1">
              <a:off x="7029399" y="5228412"/>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A1C3B7-094E-4A28-97B0-9A69A21FC2FA}"/>
                </a:ext>
              </a:extLst>
            </p:cNvPr>
            <p:cNvCxnSpPr/>
            <p:nvPr/>
          </p:nvCxnSpPr>
          <p:spPr>
            <a:xfrm flipH="1">
              <a:off x="6937251" y="521976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Rounded Corners 8">
            <a:extLst>
              <a:ext uri="{FF2B5EF4-FFF2-40B4-BE49-F238E27FC236}">
                <a16:creationId xmlns:a16="http://schemas.microsoft.com/office/drawing/2014/main" id="{7ACDF20F-F52B-4F04-A766-820C16B48146}"/>
              </a:ext>
            </a:extLst>
          </p:cNvPr>
          <p:cNvSpPr/>
          <p:nvPr/>
        </p:nvSpPr>
        <p:spPr>
          <a:xfrm>
            <a:off x="603491" y="1656675"/>
            <a:ext cx="10751050" cy="297746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46557D3-E54B-4292-A1BF-07FCE8585601}"/>
              </a:ext>
            </a:extLst>
          </p:cNvPr>
          <p:cNvSpPr/>
          <p:nvPr/>
        </p:nvSpPr>
        <p:spPr>
          <a:xfrm>
            <a:off x="718899" y="4696289"/>
            <a:ext cx="10635641" cy="1222560"/>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2465257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nhóm</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112182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toàn</a:t>
            </a:r>
            <a:r>
              <a:rPr lang="en-US"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907886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2946487" y="809109"/>
            <a:ext cx="7931318"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1.</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 Những con vật nào được nói đến trong bài?</a:t>
            </a:r>
          </a:p>
        </p:txBody>
      </p:sp>
      <p:pic>
        <p:nvPicPr>
          <p:cNvPr id="8" name="Picture 7">
            <a:extLst>
              <a:ext uri="{FF2B5EF4-FFF2-40B4-BE49-F238E27FC236}">
                <a16:creationId xmlns:a16="http://schemas.microsoft.com/office/drawing/2014/main" id="{1C1E9DA9-7373-4EB8-92C8-CAA6980722C6}"/>
              </a:ext>
            </a:extLst>
          </p:cNvPr>
          <p:cNvPicPr>
            <a:picLocks noChangeAspect="1"/>
          </p:cNvPicPr>
          <p:nvPr/>
        </p:nvPicPr>
        <p:blipFill rotWithShape="1">
          <a:blip r:embed="rId2"/>
          <a:srcRect l="3194" t="12246" r="52012"/>
          <a:stretch/>
        </p:blipFill>
        <p:spPr>
          <a:xfrm>
            <a:off x="577049" y="553340"/>
            <a:ext cx="2414726" cy="1647795"/>
          </a:xfrm>
          <a:prstGeom prst="ellipse">
            <a:avLst/>
          </a:prstGeom>
        </p:spPr>
      </p:pic>
      <p:pic>
        <p:nvPicPr>
          <p:cNvPr id="9" name="Picture 8">
            <a:extLst>
              <a:ext uri="{FF2B5EF4-FFF2-40B4-BE49-F238E27FC236}">
                <a16:creationId xmlns:a16="http://schemas.microsoft.com/office/drawing/2014/main"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9596543" y="2175426"/>
            <a:ext cx="2133820" cy="1363605"/>
          </a:xfrm>
          <a:prstGeom prst="rect">
            <a:avLst/>
          </a:prstGeom>
        </p:spPr>
      </p:pic>
      <p:pic>
        <p:nvPicPr>
          <p:cNvPr id="10" name="Picture 9">
            <a:extLst>
              <a:ext uri="{FF2B5EF4-FFF2-40B4-BE49-F238E27FC236}">
                <a16:creationId xmlns:a16="http://schemas.microsoft.com/office/drawing/2014/main" id="{21958922-5642-4303-AD94-E414534910DF}"/>
              </a:ext>
            </a:extLst>
          </p:cNvPr>
          <p:cNvPicPr>
            <a:picLocks noChangeAspect="1"/>
          </p:cNvPicPr>
          <p:nvPr/>
        </p:nvPicPr>
        <p:blipFill rotWithShape="1">
          <a:blip r:embed="rId2"/>
          <a:srcRect l="328" t="20661" r="76167" b="50045"/>
          <a:stretch/>
        </p:blipFill>
        <p:spPr>
          <a:xfrm>
            <a:off x="1212418" y="2434130"/>
            <a:ext cx="1779357" cy="1104901"/>
          </a:xfrm>
          <a:prstGeom prst="rect">
            <a:avLst/>
          </a:prstGeom>
        </p:spPr>
      </p:pic>
      <p:sp>
        <p:nvSpPr>
          <p:cNvPr id="11" name="TextBox 10">
            <a:extLst>
              <a:ext uri="{FF2B5EF4-FFF2-40B4-BE49-F238E27FC236}">
                <a16:creationId xmlns:a16="http://schemas.microsoft.com/office/drawing/2014/main" id="{55794B41-C36C-4B8B-AF1A-7398A70A2E57}"/>
              </a:ext>
            </a:extLst>
          </p:cNvPr>
          <p:cNvSpPr txBox="1"/>
          <p:nvPr/>
        </p:nvSpPr>
        <p:spPr>
          <a:xfrm>
            <a:off x="3387711" y="1573253"/>
            <a:ext cx="6720395"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Những con vật được nói đến là: gà trống, con tu hú, chim bắt sâu, chim cú mèo.</a:t>
            </a:r>
          </a:p>
        </p:txBody>
      </p:sp>
      <p:sp>
        <p:nvSpPr>
          <p:cNvPr id="18" name="TextBox 17">
            <a:extLst>
              <a:ext uri="{FF2B5EF4-FFF2-40B4-BE49-F238E27FC236}">
                <a16:creationId xmlns:a16="http://schemas.microsoft.com/office/drawing/2014/main" id="{0DEEC8A3-6233-4513-850A-83D19282324D}"/>
              </a:ext>
            </a:extLst>
          </p:cNvPr>
          <p:cNvSpPr txBox="1"/>
          <p:nvPr/>
        </p:nvSpPr>
        <p:spPr>
          <a:xfrm>
            <a:off x="2697469" y="3578273"/>
            <a:ext cx="9311802"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2.</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 Đóng vai một con vật trong bài, nói về công việc của mình.</a:t>
            </a:r>
          </a:p>
        </p:txBody>
      </p:sp>
      <p:pic>
        <p:nvPicPr>
          <p:cNvPr id="19" name="Picture 18">
            <a:extLst>
              <a:ext uri="{FF2B5EF4-FFF2-40B4-BE49-F238E27FC236}">
                <a16:creationId xmlns:a16="http://schemas.microsoft.com/office/drawing/2014/main"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1253891" y="4303175"/>
            <a:ext cx="2133820" cy="1363605"/>
          </a:xfrm>
          <a:prstGeom prst="rect">
            <a:avLst/>
          </a:prstGeom>
        </p:spPr>
      </p:pic>
      <p:sp>
        <p:nvSpPr>
          <p:cNvPr id="20" name="TextBox 19">
            <a:extLst>
              <a:ext uri="{FF2B5EF4-FFF2-40B4-BE49-F238E27FC236}">
                <a16:creationId xmlns:a16="http://schemas.microsoft.com/office/drawing/2014/main" id="{97760BF9-E2F5-45DF-BE21-CB25F9734747}"/>
              </a:ext>
            </a:extLst>
          </p:cNvPr>
          <p:cNvSpPr txBox="1"/>
          <p:nvPr/>
        </p:nvSpPr>
        <p:spPr>
          <a:xfrm>
            <a:off x="3828935" y="4327313"/>
            <a:ext cx="7048870"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Wingdings" panose="05000000000000000000" pitchFamily="2" charset="2"/>
              </a:rPr>
              <a:t> Tôi là gà trống, tôi như chiếc đồng hồ báo thức, báo cho mọi người mau mau thức dậy.</a:t>
            </a:r>
          </a:p>
        </p:txBody>
      </p:sp>
      <p:sp>
        <p:nvSpPr>
          <p:cNvPr id="13" name="TextBox 12">
            <a:extLst>
              <a:ext uri="{FF2B5EF4-FFF2-40B4-BE49-F238E27FC236}">
                <a16:creationId xmlns:a16="http://schemas.microsoft.com/office/drawing/2014/main" id="{154FE329-2C3E-4759-AB49-7587B7DBE8A0}"/>
              </a:ext>
            </a:extLst>
          </p:cNvPr>
          <p:cNvSpPr txBox="1"/>
          <p:nvPr/>
        </p:nvSpPr>
        <p:spPr>
          <a:xfrm>
            <a:off x="8574103" y="6562582"/>
            <a:ext cx="3617897" cy="261695"/>
          </a:xfrm>
          <a:prstGeom prst="rect">
            <a:avLst/>
          </a:prstGeom>
          <a:noFill/>
        </p:spPr>
        <p:txBody>
          <a:bodyPr wrap="square">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 tranthao121004@gmail.com </a:t>
            </a:r>
          </a:p>
        </p:txBody>
      </p:sp>
      <p:sp>
        <p:nvSpPr>
          <p:cNvPr id="14" name="Cloud 13">
            <a:extLst>
              <a:ext uri="{FF2B5EF4-FFF2-40B4-BE49-F238E27FC236}">
                <a16:creationId xmlns:a16="http://schemas.microsoft.com/office/drawing/2014/main" id="{46BD69A6-D922-49CA-8944-19A7E77C6509}"/>
              </a:ext>
            </a:extLst>
          </p:cNvPr>
          <p:cNvSpPr/>
          <p:nvPr/>
        </p:nvSpPr>
        <p:spPr>
          <a:xfrm>
            <a:off x="9256909" y="-24988"/>
            <a:ext cx="3083137" cy="1280159"/>
          </a:xfrm>
          <a:prstGeom prst="cloud">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err="1" smtClean="0">
                <a:solidFill>
                  <a:prstClr val="white"/>
                </a:solidFill>
                <a:latin typeface="Times New Roman" panose="02020603050405020304" pitchFamily="18" charset="0"/>
                <a:cs typeface="Times New Roman" panose="02020603050405020304" pitchFamily="18" charset="0"/>
              </a:rPr>
              <a:t>Đọc</a:t>
            </a:r>
            <a:r>
              <a:rPr lang="en-US" sz="3200" kern="0" dirty="0" smtClean="0">
                <a:solidFill>
                  <a:prstClr val="white"/>
                </a:solidFill>
                <a:latin typeface="Times New Roman" panose="02020603050405020304" pitchFamily="18" charset="0"/>
                <a:cs typeface="Times New Roman" panose="02020603050405020304" pitchFamily="18" charset="0"/>
              </a:rPr>
              <a:t> </a:t>
            </a:r>
            <a:r>
              <a:rPr lang="en-US" sz="3200" kern="0" dirty="0" err="1" smtClean="0">
                <a:solidFill>
                  <a:prstClr val="white"/>
                </a:solidFill>
                <a:latin typeface="Times New Roman" panose="02020603050405020304" pitchFamily="18" charset="0"/>
                <a:cs typeface="Times New Roman" panose="02020603050405020304" pitchFamily="18" charset="0"/>
              </a:rPr>
              <a:t>thầm</a:t>
            </a:r>
            <a:r>
              <a:rPr lang="en-US" sz="3200" kern="0" dirty="0" smtClean="0">
                <a:solidFill>
                  <a:prstClr val="white"/>
                </a:solidFill>
                <a:latin typeface="Times New Roman" panose="02020603050405020304" pitchFamily="18" charset="0"/>
                <a:cs typeface="Times New Roman" panose="02020603050405020304" pitchFamily="18" charset="0"/>
              </a:rPr>
              <a:t> </a:t>
            </a:r>
            <a:r>
              <a:rPr lang="en-US" sz="3200" kern="0" dirty="0" err="1" smtClean="0">
                <a:solidFill>
                  <a:prstClr val="white"/>
                </a:solidFill>
                <a:latin typeface="Times New Roman" panose="02020603050405020304" pitchFamily="18" charset="0"/>
                <a:cs typeface="Times New Roman" panose="02020603050405020304" pitchFamily="18" charset="0"/>
              </a:rPr>
              <a:t>đoạn</a:t>
            </a:r>
            <a:r>
              <a:rPr lang="en-US" sz="3200" kern="0" dirty="0" smtClean="0">
                <a:solidFill>
                  <a:prstClr val="white"/>
                </a:solidFill>
                <a:latin typeface="Times New Roman" panose="02020603050405020304" pitchFamily="18" charset="0"/>
                <a:cs typeface="Times New Roman" panose="02020603050405020304" pitchFamily="18" charset="0"/>
              </a:rPr>
              <a:t> 1</a:t>
            </a: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8" grpId="0"/>
      <p:bldP spid="20"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5765800" y="1110318"/>
            <a:ext cx="4581005" cy="3235822"/>
          </a:xfrm>
          <a:prstGeom prst="rect">
            <a:avLst/>
          </a:prstGeom>
          <a:noFill/>
        </p:spPr>
        <p:txBody>
          <a:bodyPr wrap="square" rtlCol="0">
            <a:spAutoFit/>
          </a:bodyPr>
          <a:lstStyle/>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làm bài.</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đi học.</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quét nhà.</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nhặt rau.</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Arial"/>
              </a:rPr>
              <a:t>Bé chơi với em đỡ mẹ.</a:t>
            </a:r>
          </a:p>
        </p:txBody>
      </p:sp>
      <p:sp>
        <p:nvSpPr>
          <p:cNvPr id="3" name="TextBox 2">
            <a:extLst>
              <a:ext uri="{FF2B5EF4-FFF2-40B4-BE49-F238E27FC236}">
                <a16:creationId xmlns:a16="http://schemas.microsoft.com/office/drawing/2014/main" id="{816071DC-B131-2D45-8C63-61A27880C1EE}"/>
              </a:ext>
            </a:extLst>
          </p:cNvPr>
          <p:cNvSpPr txBox="1"/>
          <p:nvPr/>
        </p:nvSpPr>
        <p:spPr>
          <a:xfrm>
            <a:off x="1722268" y="424025"/>
            <a:ext cx="8359660"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3.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Kể tên những việc bạn nhỏ trong bài đã làm.</a:t>
            </a:r>
          </a:p>
        </p:txBody>
      </p:sp>
      <p:pic>
        <p:nvPicPr>
          <p:cNvPr id="9" name="Picture 8">
            <a:extLst>
              <a:ext uri="{FF2B5EF4-FFF2-40B4-BE49-F238E27FC236}">
                <a16:creationId xmlns:a16="http://schemas.microsoft.com/office/drawing/2014/main" id="{ED3CCB9B-F035-43B1-8369-FE9B9EFFCE05}"/>
              </a:ext>
            </a:extLst>
          </p:cNvPr>
          <p:cNvPicPr>
            <a:picLocks noChangeAspect="1"/>
          </p:cNvPicPr>
          <p:nvPr/>
        </p:nvPicPr>
        <p:blipFill rotWithShape="1">
          <a:blip r:embed="rId2"/>
          <a:srcRect l="3194" t="12246" r="52012"/>
          <a:stretch/>
        </p:blipFill>
        <p:spPr>
          <a:xfrm>
            <a:off x="2171625" y="1209555"/>
            <a:ext cx="3048076" cy="2975347"/>
          </a:xfrm>
          <a:prstGeom prst="ellipse">
            <a:avLst/>
          </a:prstGeom>
        </p:spPr>
      </p:pic>
      <p:sp>
        <p:nvSpPr>
          <p:cNvPr id="10" name="TextBox 9">
            <a:extLst>
              <a:ext uri="{FF2B5EF4-FFF2-40B4-BE49-F238E27FC236}">
                <a16:creationId xmlns:a16="http://schemas.microsoft.com/office/drawing/2014/main" id="{660083EC-9CB0-422C-AEC2-DE8E935DA67B}"/>
              </a:ext>
            </a:extLst>
          </p:cNvPr>
          <p:cNvSpPr txBox="1"/>
          <p:nvPr/>
        </p:nvSpPr>
        <p:spPr>
          <a:xfrm>
            <a:off x="1722268" y="4235073"/>
            <a:ext cx="9516216"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4.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Theo em, mọi người, mọi vật làm việc như thế nào?</a:t>
            </a:r>
          </a:p>
        </p:txBody>
      </p:sp>
      <p:sp>
        <p:nvSpPr>
          <p:cNvPr id="11" name="TextBox 10">
            <a:extLst>
              <a:ext uri="{FF2B5EF4-FFF2-40B4-BE49-F238E27FC236}">
                <a16:creationId xmlns:a16="http://schemas.microsoft.com/office/drawing/2014/main" id="{EB40B780-CE53-46BA-ACF6-ED45B69CD4FE}"/>
              </a:ext>
            </a:extLst>
          </p:cNvPr>
          <p:cNvSpPr txBox="1"/>
          <p:nvPr/>
        </p:nvSpPr>
        <p:spPr>
          <a:xfrm>
            <a:off x="1611915" y="4807701"/>
            <a:ext cx="9252254" cy="954107"/>
          </a:xfrm>
          <a:prstGeom prst="rect">
            <a:avLst/>
          </a:prstGeom>
          <a:noFill/>
        </p:spPr>
        <p:txBody>
          <a:bodyPr wrap="square" rtlCol="0">
            <a:spAutoFit/>
          </a:bodyPr>
          <a:lstStyle/>
          <a:p>
            <a:pPr algn="just" defTabSz="1219170">
              <a:buClr>
                <a:srgbClr val="000000"/>
              </a:buCl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a16="http://schemas.microsoft.com/office/drawing/2014/main" id="{4D51815C-80D0-48BC-B220-6CC4A59C0E0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778047" y="5884155"/>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C7623A-8B14-4FEF-A206-CD6E425C8705}"/>
              </a:ext>
            </a:extLst>
          </p:cNvPr>
          <p:cNvSpPr txBox="1"/>
          <p:nvPr/>
        </p:nvSpPr>
        <p:spPr>
          <a:xfrm>
            <a:off x="2705329" y="5884155"/>
            <a:ext cx="8158840" cy="523220"/>
          </a:xfrm>
          <a:prstGeom prst="rect">
            <a:avLst/>
          </a:prstGeom>
          <a:noFill/>
        </p:spPr>
        <p:txBody>
          <a:bodyPr wrap="square" rtlCol="0">
            <a:spAutoFit/>
          </a:bodyPr>
          <a:lstStyle/>
          <a:p>
            <a:pPr algn="just" defTabSz="1219170">
              <a:buClr>
                <a:srgbClr val="000000"/>
              </a:buClr>
            </a:pPr>
            <a:r>
              <a:rPr lang="vi-VN" sz="2800" kern="0" dirty="0">
                <a:solidFill>
                  <a:srgbClr val="000000"/>
                </a:solidFill>
                <a:latin typeface="+mj-lt"/>
                <a:ea typeface="Arial-Rounded" panose="020B0500000000000000" pitchFamily="34" charset="0"/>
                <a:cs typeface="Arial-Rounded" panose="020B0500000000000000" pitchFamily="34" charset="0"/>
                <a:sym typeface="Arial"/>
              </a:rPr>
              <a:t>Vì sao mọi người bận rộn nhưng vẫn thấy vui?</a:t>
            </a:r>
          </a:p>
        </p:txBody>
      </p:sp>
      <p:sp>
        <p:nvSpPr>
          <p:cNvPr id="14" name="TextBox 13">
            <a:extLst>
              <a:ext uri="{FF2B5EF4-FFF2-40B4-BE49-F238E27FC236}">
                <a16:creationId xmlns:a16="http://schemas.microsoft.com/office/drawing/2014/main" id="{AB769A22-EE46-4D64-8C48-1406EF790414}"/>
              </a:ext>
            </a:extLst>
          </p:cNvPr>
          <p:cNvSpPr txBox="1"/>
          <p:nvPr/>
        </p:nvSpPr>
        <p:spPr>
          <a:xfrm>
            <a:off x="8574103" y="6562582"/>
            <a:ext cx="3617897" cy="261695"/>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
        <p:nvSpPr>
          <p:cNvPr id="15" name="Cloud 14">
            <a:extLst>
              <a:ext uri="{FF2B5EF4-FFF2-40B4-BE49-F238E27FC236}">
                <a16:creationId xmlns:a16="http://schemas.microsoft.com/office/drawing/2014/main" id="{46BD69A6-D922-49CA-8944-19A7E77C6509}"/>
              </a:ext>
            </a:extLst>
          </p:cNvPr>
          <p:cNvSpPr/>
          <p:nvPr/>
        </p:nvSpPr>
        <p:spPr>
          <a:xfrm>
            <a:off x="9256909" y="-24988"/>
            <a:ext cx="3083137" cy="1280159"/>
          </a:xfrm>
          <a:prstGeom prst="cloud">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err="1" smtClean="0">
                <a:solidFill>
                  <a:prstClr val="white"/>
                </a:solidFill>
                <a:latin typeface="Times New Roman" panose="02020603050405020304" pitchFamily="18" charset="0"/>
                <a:cs typeface="Times New Roman" panose="02020603050405020304" pitchFamily="18" charset="0"/>
              </a:rPr>
              <a:t>Đọc</a:t>
            </a:r>
            <a:r>
              <a:rPr lang="en-US" sz="3200" kern="0" dirty="0" smtClean="0">
                <a:solidFill>
                  <a:prstClr val="white"/>
                </a:solidFill>
                <a:latin typeface="Times New Roman" panose="02020603050405020304" pitchFamily="18" charset="0"/>
                <a:cs typeface="Times New Roman" panose="02020603050405020304" pitchFamily="18" charset="0"/>
              </a:rPr>
              <a:t> </a:t>
            </a:r>
            <a:r>
              <a:rPr lang="en-US" sz="3200" kern="0" dirty="0" err="1" smtClean="0">
                <a:solidFill>
                  <a:prstClr val="white"/>
                </a:solidFill>
                <a:latin typeface="Times New Roman" panose="02020603050405020304" pitchFamily="18" charset="0"/>
                <a:cs typeface="Times New Roman" panose="02020603050405020304" pitchFamily="18" charset="0"/>
              </a:rPr>
              <a:t>thầm</a:t>
            </a:r>
            <a:r>
              <a:rPr lang="en-US" sz="3200" kern="0" dirty="0" smtClean="0">
                <a:solidFill>
                  <a:prstClr val="white"/>
                </a:solidFill>
                <a:latin typeface="Times New Roman" panose="02020603050405020304" pitchFamily="18" charset="0"/>
                <a:cs typeface="Times New Roman" panose="02020603050405020304" pitchFamily="18" charset="0"/>
              </a:rPr>
              <a:t> </a:t>
            </a:r>
            <a:r>
              <a:rPr lang="en-US" sz="3200" kern="0" dirty="0" err="1" smtClean="0">
                <a:solidFill>
                  <a:prstClr val="white"/>
                </a:solidFill>
                <a:latin typeface="Times New Roman" panose="02020603050405020304" pitchFamily="18" charset="0"/>
                <a:cs typeface="Times New Roman" panose="02020603050405020304" pitchFamily="18" charset="0"/>
              </a:rPr>
              <a:t>đoạn</a:t>
            </a:r>
            <a:r>
              <a:rPr lang="en-US" sz="3200" kern="0" dirty="0" smtClean="0">
                <a:solidFill>
                  <a:prstClr val="white"/>
                </a:solidFill>
                <a:latin typeface="Times New Roman" panose="02020603050405020304" pitchFamily="18" charset="0"/>
                <a:cs typeface="Times New Roman" panose="02020603050405020304" pitchFamily="18" charset="0"/>
              </a:rPr>
              <a:t> 2</a:t>
            </a: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left)">
                                      <p:cBhvr>
                                        <p:cTn id="41" dur="500"/>
                                        <p:tgtEl>
                                          <p:spTgt spid="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0" grpId="0"/>
      <p:bldP spid="11" grpId="0"/>
      <p:bldP spid="13"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toàn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20833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2890484" y="2470250"/>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663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217720"/>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379873"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3086466"/>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4107588" y="2996728"/>
            <a:ext cx="5556278" cy="584775"/>
          </a:xfrm>
          <a:prstGeom prst="rect">
            <a:avLst/>
          </a:prstGeom>
          <a:noFill/>
        </p:spPr>
        <p:txBody>
          <a:bodyPr wrap="square" rtlCol="0">
            <a:spAutoFit/>
          </a:bodyPr>
          <a:lstStyle/>
          <a:p>
            <a:pPr lvl="0" defTabSz="1219170"/>
            <a:r>
              <a:rPr lang="vi-VN" altLang="zh-CN" sz="3200" dirty="0">
                <a:solidFill>
                  <a:prstClr val="white"/>
                </a:solidFill>
                <a:latin typeface="+mj-lt"/>
                <a:ea typeface="Arial-Rounded" panose="020B0500000000000000" pitchFamily="34" charset="0"/>
                <a:cs typeface="Arial-Rounded" panose="020B0500000000000000" pitchFamily="34" charset="0"/>
              </a:rPr>
              <a:t>Trả lời được các câu hỏi của bài.</a:t>
            </a:r>
            <a:endParaRPr kumimoji="0" lang="zh-CN" altLang="en-US" sz="3200" b="0" i="0" u="none" strike="noStrike" kern="1200" cap="none" spc="0" normalizeH="0" baseline="0" noProof="0" dirty="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1077218"/>
          </a:xfrm>
          <a:prstGeom prst="rect">
            <a:avLst/>
          </a:prstGeom>
          <a:noFill/>
        </p:spPr>
        <p:txBody>
          <a:bodyPr wrap="square" rtlCol="0">
            <a:spAutoFit/>
          </a:bodyPr>
          <a:lstStyle/>
          <a:p>
            <a:pPr lvl="0" defTabSz="1219170"/>
            <a:r>
              <a:rPr lang="vi-VN" altLang="zh-CN" sz="3200" dirty="0">
                <a:solidFill>
                  <a:prstClr val="white"/>
                </a:solidFill>
                <a:latin typeface="+mj-lt"/>
                <a:ea typeface="Arial-Rounded" panose="020B0500000000000000" pitchFamily="34" charset="0"/>
                <a:cs typeface="Arial-Rounded" panose="020B0500000000000000" pitchFamily="34" charset="0"/>
              </a:rPr>
              <a:t>Hiểu nội dung bài: Biết quý trọng thời gian, yêu lao động.</a:t>
            </a:r>
            <a:endParaRPr kumimoji="0" lang="zh-CN" altLang="en-US" sz="3200" b="0" i="0" u="none" strike="noStrike" kern="1200" cap="none" spc="0" normalizeH="0" baseline="0" noProof="0" dirty="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6000" b="0"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0" lang="en-US" sz="6000" b="0"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cần</a:t>
            </a:r>
            <a:r>
              <a:rPr kumimoji="0" lang="en-US" sz="6000" b="0" i="0" u="none" strike="noStrike" kern="1200" cap="none" spc="0" normalizeH="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đạt</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17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2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2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46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71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21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sp>
        <p:nvSpPr>
          <p:cNvPr id="22" name="TextBox 21">
            <a:extLst>
              <a:ext uri="{FF2B5EF4-FFF2-40B4-BE49-F238E27FC236}">
                <a16:creationId xmlns:a16="http://schemas.microsoft.com/office/drawing/2014/main" id="{BF1FA51B-22DB-4900-9DEC-3B95240F1C39}"/>
              </a:ext>
            </a:extLst>
          </p:cNvPr>
          <p:cNvSpPr txBox="1"/>
          <p:nvPr/>
        </p:nvSpPr>
        <p:spPr>
          <a:xfrm>
            <a:off x="775542" y="183631"/>
            <a:ext cx="10804124"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1.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Kết hợp từ ngữ ở cột A với từ ngữ ở cột B để tạo câu nêu hoạt động.</a:t>
            </a:r>
          </a:p>
        </p:txBody>
      </p:sp>
      <p:pic>
        <p:nvPicPr>
          <p:cNvPr id="23" name="Picture 22">
            <a:extLst>
              <a:ext uri="{FF2B5EF4-FFF2-40B4-BE49-F238E27FC236}">
                <a16:creationId xmlns:a16="http://schemas.microsoft.com/office/drawing/2014/main" id="{F7D0A5B3-10EF-42FB-8318-3465D3EB6FB8}"/>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91081" y="183631"/>
            <a:ext cx="866623" cy="799385"/>
          </a:xfrm>
          <a:prstGeom prst="rect">
            <a:avLst/>
          </a:prstGeom>
        </p:spPr>
      </p:pic>
      <p:sp>
        <p:nvSpPr>
          <p:cNvPr id="26" name="TextBox 25">
            <a:extLst>
              <a:ext uri="{FF2B5EF4-FFF2-40B4-BE49-F238E27FC236}">
                <a16:creationId xmlns:a16="http://schemas.microsoft.com/office/drawing/2014/main" id="{219468E8-0716-4F16-932C-411AFEA7A1C0}"/>
              </a:ext>
            </a:extLst>
          </p:cNvPr>
          <p:cNvSpPr txBox="1"/>
          <p:nvPr/>
        </p:nvSpPr>
        <p:spPr>
          <a:xfrm>
            <a:off x="916575" y="4205384"/>
            <a:ext cx="8437308"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2.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Đặt một câu nêu hoạt động của em ở trường.</a:t>
            </a:r>
          </a:p>
        </p:txBody>
      </p:sp>
      <p:pic>
        <p:nvPicPr>
          <p:cNvPr id="28" name="Picture 27">
            <a:extLst>
              <a:ext uri="{FF2B5EF4-FFF2-40B4-BE49-F238E27FC236}">
                <a16:creationId xmlns:a16="http://schemas.microsoft.com/office/drawing/2014/main" id="{C8249BB7-9F50-42E5-8D47-43E4E470BA26}"/>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564214" y="1934612"/>
            <a:ext cx="7063572" cy="2215675"/>
          </a:xfrm>
          <a:prstGeom prst="rect">
            <a:avLst/>
          </a:prstGeom>
        </p:spPr>
      </p:pic>
      <p:cxnSp>
        <p:nvCxnSpPr>
          <p:cNvPr id="29" name="Straight Connector 28">
            <a:extLst>
              <a:ext uri="{FF2B5EF4-FFF2-40B4-BE49-F238E27FC236}">
                <a16:creationId xmlns:a16="http://schemas.microsoft.com/office/drawing/2014/main" id="{CF8A7D43-0652-4EA7-8CA1-D4A398A0B2E5}"/>
              </a:ext>
            </a:extLst>
          </p:cNvPr>
          <p:cNvCxnSpPr/>
          <p:nvPr/>
        </p:nvCxnSpPr>
        <p:spPr>
          <a:xfrm>
            <a:off x="4826001" y="2565400"/>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6A805B-1E41-4C7B-8125-703127D4220F}"/>
              </a:ext>
            </a:extLst>
          </p:cNvPr>
          <p:cNvCxnSpPr/>
          <p:nvPr/>
        </p:nvCxnSpPr>
        <p:spPr>
          <a:xfrm>
            <a:off x="4825999" y="3083987"/>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339391-556E-49B7-89E3-11E113CD1201}"/>
              </a:ext>
            </a:extLst>
          </p:cNvPr>
          <p:cNvCxnSpPr>
            <a:cxnSpLocks/>
          </p:cNvCxnSpPr>
          <p:nvPr/>
        </p:nvCxnSpPr>
        <p:spPr>
          <a:xfrm flipV="1">
            <a:off x="4840258" y="2584202"/>
            <a:ext cx="862041" cy="11601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EED02C4-80C1-4ED7-8CFC-7808FC663B22}"/>
              </a:ext>
            </a:extLst>
          </p:cNvPr>
          <p:cNvSpPr txBox="1"/>
          <p:nvPr/>
        </p:nvSpPr>
        <p:spPr>
          <a:xfrm>
            <a:off x="1178882" y="4893762"/>
            <a:ext cx="7773087" cy="661207"/>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mj-lt"/>
                <a:ea typeface="Arial-Rounded" panose="020B0500000000000000" pitchFamily="34" charset="0"/>
                <a:cs typeface="Arial-Rounded" panose="020B0500000000000000" pitchFamily="34" charset="0"/>
                <a:sym typeface="Wingdings" panose="05000000000000000000" pitchFamily="2" charset="2"/>
              </a:rPr>
              <a:t>VD: Em đọc sách.</a:t>
            </a:r>
          </a:p>
        </p:txBody>
      </p:sp>
    </p:spTree>
    <p:extLst>
      <p:ext uri="{BB962C8B-B14F-4D97-AF65-F5344CB8AC3E}">
        <p14:creationId xmlns:p14="http://schemas.microsoft.com/office/powerpoint/2010/main" val="3708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Củng</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cố</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dặn</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pic>
        <p:nvPicPr>
          <p:cNvPr id="10" name="Picture 9">
            <a:extLst>
              <a:ext uri="{FF2B5EF4-FFF2-40B4-BE49-F238E27FC236}">
                <a16:creationId xmlns:a16="http://schemas.microsoft.com/office/drawing/2014/main" id="{54F3B4CA-FF6F-4697-9D94-8425C328E7A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058385" y="170017"/>
            <a:ext cx="1260814" cy="664484"/>
          </a:xfrm>
          <a:prstGeom prst="rect">
            <a:avLst/>
          </a:prstGeom>
        </p:spPr>
      </p:pic>
      <p:sp>
        <p:nvSpPr>
          <p:cNvPr id="11" name="TextBox 10">
            <a:extLst>
              <a:ext uri="{FF2B5EF4-FFF2-40B4-BE49-F238E27FC236}">
                <a16:creationId xmlns:a16="http://schemas.microsoft.com/office/drawing/2014/main" id="{B6BFAA45-1F91-49C3-8BBF-88804BE5A1C1}"/>
              </a:ext>
            </a:extLst>
          </p:cNvPr>
          <p:cNvSpPr txBox="1"/>
          <p:nvPr/>
        </p:nvSpPr>
        <p:spPr>
          <a:xfrm>
            <a:off x="4350122" y="754302"/>
            <a:ext cx="6578290" cy="752065"/>
          </a:xfrm>
          <a:prstGeom prst="rect">
            <a:avLst/>
          </a:prstGeom>
          <a:noFill/>
        </p:spPr>
        <p:txBody>
          <a:bodyPr wrap="square" rtlCol="0">
            <a:spAutoFit/>
          </a:bodyPr>
          <a:lstStyle/>
          <a:p>
            <a:pPr algn="ctr" defTabSz="1219170">
              <a:lnSpc>
                <a:spcPct val="150000"/>
              </a:lnSpc>
              <a:buClr>
                <a:srgbClr val="000000"/>
              </a:buClr>
            </a:pPr>
            <a:r>
              <a:rPr lang="vi-VN" sz="3200" kern="0" dirty="0">
                <a:solidFill>
                  <a:srgbClr val="000000"/>
                </a:solidFill>
                <a:latin typeface="+mj-lt"/>
                <a:ea typeface="Arial-Rounded" panose="020B0500000000000000" pitchFamily="34" charset="0"/>
                <a:cs typeface="Arial-Rounded" panose="020B0500000000000000" pitchFamily="34" charset="0"/>
                <a:sym typeface="Arial"/>
              </a:rPr>
              <a:t>Hôm qua em đã làm những việc gì?</a:t>
            </a:r>
            <a:endParaRPr lang="en-US" sz="3200" b="1" kern="0" dirty="0">
              <a:solidFill>
                <a:srgbClr val="000000"/>
              </a:solidFill>
              <a:latin typeface="+mj-lt"/>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91399A9C-949B-4B52-B803-BFD55371C6AA}"/>
              </a:ext>
            </a:extLst>
          </p:cNvPr>
          <p:cNvPicPr>
            <a:picLocks noChangeAspect="1"/>
          </p:cNvPicPr>
          <p:nvPr/>
        </p:nvPicPr>
        <p:blipFill>
          <a:blip r:embed="rId6"/>
          <a:stretch>
            <a:fillRect/>
          </a:stretch>
        </p:blipFill>
        <p:spPr>
          <a:xfrm>
            <a:off x="2873792" y="1806886"/>
            <a:ext cx="8623462" cy="4296812"/>
          </a:xfrm>
          <a:prstGeom prst="rect">
            <a:avLst/>
          </a:prstGeom>
        </p:spPr>
      </p:pic>
    </p:spTree>
    <p:extLst>
      <p:ext uri="{BB962C8B-B14F-4D97-AF65-F5344CB8AC3E}">
        <p14:creationId xmlns:p14="http://schemas.microsoft.com/office/powerpoint/2010/main" val="35216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70346" y="113794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 </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 mọi vật, mọi người đều làm việc.</a:t>
            </a:r>
          </a:p>
          <a:p>
            <a:pPr lvl="0" algn="just"/>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lvl="0" algn="just"/>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r>
              <a:rPr lang="vi-VN" sz="32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Cloud 4">
            <a:extLst>
              <a:ext uri="{FF2B5EF4-FFF2-40B4-BE49-F238E27FC236}">
                <a16:creationId xmlns:a16="http://schemas.microsoft.com/office/drawing/2014/main" id="{46BD69A6-D922-49CA-8944-19A7E77C6509}"/>
              </a:ext>
            </a:extLst>
          </p:cNvPr>
          <p:cNvSpPr/>
          <p:nvPr/>
        </p:nvSpPr>
        <p:spPr>
          <a:xfrm>
            <a:off x="9544594" y="155606"/>
            <a:ext cx="2647406" cy="112746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mẫu</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 name="Audio_ Làm việc thật là vui_HTS">
            <a:hlinkClick r:id="" action="ppaction://media"/>
            <a:extLst>
              <a:ext uri="{FF2B5EF4-FFF2-40B4-BE49-F238E27FC236}">
                <a16:creationId xmlns:a16="http://schemas.microsoft.com/office/drawing/2014/main" id="{1162975B-2225-4FAB-B844-C1BE661625B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21567" y="231975"/>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 presetClass="mediacall" presetSubtype="0" fill="hold" nodeType="withEffect">
                                  <p:stCondLst>
                                    <p:cond delay="0"/>
                                  </p:stCondLst>
                                  <p:childTnLst>
                                    <p:cmd type="call" cmd="playFrom(0.0)">
                                      <p:cBhvr>
                                        <p:cTn id="14" dur="73430"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zh-CN" alt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ích</a:t>
            </a:r>
            <a:r>
              <a:rPr kumimoji="0" lang="en-US" altLang="zh-CN"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tắc</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ắc</a:t>
            </a:r>
            <a:r>
              <a:rPr kumimoji="0" lang="en-US" altLang="zh-C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xuân</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ưng</a:t>
            </a:r>
            <a:r>
              <a:rPr kumimoji="0" lang="en-US" altLang="zh-CN"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bừng</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rúc</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Tô Hoài)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5948516"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chia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Rounded Corners 8">
            <a:extLst>
              <a:ext uri="{FF2B5EF4-FFF2-40B4-BE49-F238E27FC236}">
                <a16:creationId xmlns:a16="http://schemas.microsoft.com/office/drawing/2014/main" id="{7ACDF20F-F52B-4F04-A766-820C16B48146}"/>
              </a:ext>
            </a:extLst>
          </p:cNvPr>
          <p:cNvSpPr/>
          <p:nvPr/>
        </p:nvSpPr>
        <p:spPr>
          <a:xfrm>
            <a:off x="603491" y="1656675"/>
            <a:ext cx="10751050" cy="297746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46557D3-E54B-4292-A1BF-07FCE8585601}"/>
              </a:ext>
            </a:extLst>
          </p:cNvPr>
          <p:cNvSpPr/>
          <p:nvPr/>
        </p:nvSpPr>
        <p:spPr>
          <a:xfrm>
            <a:off x="718899" y="4696289"/>
            <a:ext cx="10635641" cy="1222560"/>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8539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Giải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nghĩa</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từ</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EDCD6-7DEE-482E-A2AF-DFF9CF3D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036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2FE6D-105C-40AE-9A76-69369E0B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596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325603187"/>
</p:tagLst>
</file>

<file path=ppt/tags/tag10.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1501</Words>
  <Application>Microsoft Office PowerPoint</Application>
  <PresentationFormat>Widescreen</PresentationFormat>
  <Paragraphs>105</Paragraphs>
  <Slides>21</Slides>
  <Notes>16</Notes>
  <HiddenSlides>0</HiddenSlides>
  <MMClips>1</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21</vt:i4>
      </vt:variant>
    </vt:vector>
  </HeadingPairs>
  <TitlesOfParts>
    <vt:vector size="43" baseType="lpstr">
      <vt:lpstr>맑은 고딕</vt:lpstr>
      <vt:lpstr>宋体</vt:lpstr>
      <vt:lpstr>Arial</vt:lpstr>
      <vt:lpstr>Arial-Rounded</vt:lpstr>
      <vt:lpstr>Calibri</vt:lpstr>
      <vt:lpstr>Calibri Light</vt:lpstr>
      <vt:lpstr>DengXian</vt:lpstr>
      <vt:lpstr>DengXian</vt:lpstr>
      <vt:lpstr>等线 Light</vt:lpstr>
      <vt:lpstr>Kalam</vt:lpstr>
      <vt:lpstr>Montserrat</vt:lpstr>
      <vt:lpstr>Times New Roman</vt:lpstr>
      <vt:lpstr>Wingdings</vt:lpstr>
      <vt:lpstr>思源黑体 CN Regular</vt:lpstr>
      <vt:lpstr>https://www.freeppt7.com</vt:lpstr>
      <vt:lpstr>Doodle Sketchbook by Slidesgo</vt:lpstr>
      <vt:lpstr>3_Office 主题</vt:lpstr>
      <vt:lpstr>Office 主题</vt:lpstr>
      <vt:lpstr>1_Office 主题</vt:lpstr>
      <vt:lpstr>2_Office 主题</vt:lpstr>
      <vt:lpstr>4_Office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18</cp:revision>
  <dcterms:created xsi:type="dcterms:W3CDTF">2021-07-24T08:20:40Z</dcterms:created>
  <dcterms:modified xsi:type="dcterms:W3CDTF">2022-09-22T02:31:15Z</dcterms:modified>
</cp:coreProperties>
</file>