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17"/>
  </p:notesMasterIdLst>
  <p:sldIdLst>
    <p:sldId id="315" r:id="rId2"/>
    <p:sldId id="356" r:id="rId3"/>
    <p:sldId id="366" r:id="rId4"/>
    <p:sldId id="2007577127" r:id="rId5"/>
    <p:sldId id="341" r:id="rId6"/>
    <p:sldId id="352" r:id="rId7"/>
    <p:sldId id="342" r:id="rId8"/>
    <p:sldId id="353" r:id="rId9"/>
    <p:sldId id="354" r:id="rId10"/>
    <p:sldId id="355" r:id="rId11"/>
    <p:sldId id="344" r:id="rId12"/>
    <p:sldId id="383" r:id="rId13"/>
    <p:sldId id="2007577128" r:id="rId14"/>
    <p:sldId id="384" r:id="rId15"/>
    <p:sldId id="357" r:id="rId16"/>
  </p:sldIdLst>
  <p:sldSz cx="6858000" cy="51435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P001 4 hàng" panose="020B0603050302020204" pitchFamily="34" charset="0"/>
      <p:regular r:id="rId22"/>
      <p:bold r:id="rId23"/>
    </p:embeddedFont>
    <p:embeddedFont>
      <p:font typeface="iCiel Cadena" panose="02000503000000020004" pitchFamily="2" charset="0"/>
      <p:bold r:id="rId24"/>
    </p:embeddedFont>
    <p:embeddedFont>
      <p:font typeface="Kalam" panose="020B0604020202020204" charset="0"/>
      <p:regular r:id="rId25"/>
      <p:bold r:id="rId26"/>
    </p:embeddedFont>
    <p:embeddedFont>
      <p:font typeface="Montserrat" panose="02000505000000020004" pitchFamily="2" charset="0"/>
      <p:regular r:id="rId27"/>
      <p:bold r:id="rId28"/>
      <p:italic r:id="rId29"/>
      <p:boldItalic r:id="rId30"/>
    </p:embeddedFont>
    <p:embeddedFont>
      <p:font typeface="UTM Alberta Heavy" panose="02040603050506020204" pitchFamily="18" charset="0"/>
      <p:regular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UTM Cookies" panose="02040603050506020204" pitchFamily="18" charset="0"/>
      <p:regular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 autoAdjust="0"/>
    <p:restoredTop sz="94615"/>
  </p:normalViewPr>
  <p:slideViewPr>
    <p:cSldViewPr snapToGrid="0">
      <p:cViewPr varScale="1">
        <p:scale>
          <a:sx n="90" d="100"/>
          <a:sy n="90" d="100"/>
        </p:scale>
        <p:origin x="13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04348" y="1174780"/>
            <a:ext cx="5550461" cy="3605570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2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D997B5FA-0921-464F-AAE1-844C04324D75}" type="datetimeFigureOut">
              <a:rPr lang="zh-CN" altLang="en-US" smtClean="0"/>
              <a:t>2022/2/1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90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0" y="25658"/>
            <a:ext cx="193154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6723416" y="317293"/>
            <a:ext cx="148565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06825" y="1"/>
            <a:ext cx="6732565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12723" y="4918299"/>
            <a:ext cx="6454185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51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2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481" y="1794029"/>
            <a:ext cx="1708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1019062" y="3791284"/>
            <a:ext cx="4965178" cy="8886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492" y="750775"/>
            <a:ext cx="3137015" cy="2970659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464589" y="1598053"/>
            <a:ext cx="5928822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Kể cho người thân về bác đom đóm già trong câu chuyện </a:t>
            </a:r>
            <a:r>
              <a:rPr lang="vi-VN" sz="2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Chiếc đèn lồng</a:t>
            </a: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5" y="248602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  <a:defRPr/>
            </a:pPr>
            <a:endParaRPr lang="vi-VN" sz="1013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2188029" y="1492024"/>
            <a:ext cx="2392135" cy="14205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2188029" y="984510"/>
            <a:ext cx="24699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2700" b="1" kern="1200"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lang="en-US" sz="2700" b="1" kern="1200" dirty="0"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2188029" y="1499530"/>
            <a:ext cx="2469952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575" b="1" kern="120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Hôm nay, con học bài gì ?</a:t>
            </a:r>
            <a:endParaRPr lang="en-US" sz="1575" b="1" kern="1200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2194024" y="1865806"/>
            <a:ext cx="2469952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en-US" sz="1575" b="1" kern="1200" dirty="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1575" b="1" kern="1200" dirty="0" err="1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575" b="1" kern="1200" dirty="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75" b="1" kern="1200" dirty="0" err="1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vi-VN" sz="1575" b="1" kern="1200" dirty="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, con đạt được những yêu cầu cần đạt nào?</a:t>
            </a:r>
            <a:endParaRPr lang="en-US" sz="1575" b="1" kern="1200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642938"/>
            <a:ext cx="2726438" cy="38576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5761406" y="642938"/>
            <a:ext cx="1096594" cy="3857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13" y="1615145"/>
            <a:ext cx="594412" cy="566978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1699020" y="560372"/>
            <a:ext cx="40623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đạt:</a:t>
            </a:r>
            <a:endParaRPr lang="zh-CN" altLang="en-US" sz="3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E31A8D-1ACD-499F-A029-A548BFAB4EF3}"/>
              </a:ext>
            </a:extLst>
          </p:cNvPr>
          <p:cNvSpPr txBox="1"/>
          <p:nvPr/>
        </p:nvSpPr>
        <p:spPr>
          <a:xfrm>
            <a:off x="1562829" y="1480150"/>
            <a:ext cx="5137469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Hiểu được câu chuyện </a:t>
            </a:r>
            <a:r>
              <a:rPr lang="vi-VN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Chiếc đèn lồng.</a:t>
            </a:r>
            <a:r>
              <a:rPr lang="en-US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pic>
        <p:nvPicPr>
          <p:cNvPr id="7" name="图片 53">
            <a:extLst>
              <a:ext uri="{FF2B5EF4-FFF2-40B4-BE49-F238E27FC236}">
                <a16:creationId xmlns:a16="http://schemas.microsoft.com/office/drawing/2014/main" id="{FA2CC3DF-CDF1-442F-AAC6-21576DB17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13" y="3154330"/>
            <a:ext cx="594412" cy="5669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7E5D8C-E523-4EB3-B597-5A3779438E63}"/>
              </a:ext>
            </a:extLst>
          </p:cNvPr>
          <p:cNvSpPr txBox="1"/>
          <p:nvPr/>
        </p:nvSpPr>
        <p:spPr>
          <a:xfrm>
            <a:off x="1562829" y="3154330"/>
            <a:ext cx="50012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Kể lại được từng đoạn câu chuyện dựa vào tranh và caauhoir gợi ý dưới tranh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2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5582841" y="732745"/>
            <a:ext cx="1185352" cy="7021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6879622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1831265" y="1429410"/>
            <a:ext cx="4594777" cy="55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3038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lang="en-US" sz="3038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4989" y="2257611"/>
            <a:ext cx="370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4" indent="-160734">
              <a:buFontTx/>
              <a:buChar char="-"/>
            </a:pPr>
            <a:r>
              <a:rPr lang="en-US" sz="1800" b="1" dirty="0" err="1"/>
              <a:t>Chuẩn</a:t>
            </a:r>
            <a:r>
              <a:rPr lang="en-US" sz="1800" b="1" dirty="0"/>
              <a:t> </a:t>
            </a:r>
            <a:r>
              <a:rPr lang="en-US" sz="1800" b="1" dirty="0" err="1"/>
              <a:t>bị</a:t>
            </a:r>
            <a:r>
              <a:rPr lang="en-US" sz="1800" b="1" dirty="0"/>
              <a:t>: </a:t>
            </a:r>
            <a:r>
              <a:rPr lang="vi-VN" sz="1800" b="1" dirty="0"/>
              <a:t>Đọc “Mùa vàng</a:t>
            </a:r>
          </a:p>
        </p:txBody>
      </p:sp>
    </p:spTree>
    <p:extLst>
      <p:ext uri="{BB962C8B-B14F-4D97-AF65-F5344CB8AC3E}">
        <p14:creationId xmlns:p14="http://schemas.microsoft.com/office/powerpoint/2010/main" val="24320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1374839" y="1639300"/>
            <a:ext cx="4284286" cy="1150711"/>
          </a:xfrm>
          <a:prstGeom prst="rect">
            <a:avLst/>
          </a:prstGeom>
          <a:noFill/>
        </p:spPr>
        <p:txBody>
          <a:bodyPr wrap="none" lIns="38576" tIns="19289" rIns="38576" bIns="19289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385753"/>
            <a:r>
              <a:rPr lang="vi-VN" sz="2785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385753"/>
            <a:r>
              <a:rPr lang="vi-VN" sz="2785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2785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1100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3" name="Chiếc đèn lồng_Kể chuyện lớp 2_Sách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t="7461" r="29142" b="15696"/>
          <a:stretch/>
        </p:blipFill>
        <p:spPr>
          <a:xfrm>
            <a:off x="329449" y="201573"/>
            <a:ext cx="5892748" cy="43576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701873" y="463381"/>
            <a:ext cx="4954202" cy="412114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r>
              <a:rPr lang="vi-VN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Thứ</a:t>
            </a:r>
            <a:r>
              <a:rPr lang="en-US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vi-VN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ba</a:t>
            </a:r>
            <a:r>
              <a:rPr lang="en-US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vi-VN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ngày</a:t>
            </a:r>
            <a:r>
              <a:rPr lang="en-US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vi-VN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8</a:t>
            </a:r>
            <a:r>
              <a:rPr lang="en-US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vi-VN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Ǉháng</a:t>
            </a:r>
            <a:r>
              <a:rPr lang="en-US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vi-VN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2</a:t>
            </a:r>
            <a:r>
              <a:rPr lang="en-US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en-US" sz="2300" b="1" dirty="0" err="1">
                <a:solidFill>
                  <a:prstClr val="white"/>
                </a:solidFill>
                <a:latin typeface="HP001 4 hàng" panose="020B0603050302020204" pitchFamily="34" charset="-93"/>
              </a:rPr>
              <a:t>năm</a:t>
            </a:r>
            <a:r>
              <a:rPr lang="en-US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 202</a:t>
            </a:r>
            <a:r>
              <a:rPr lang="vi-VN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2193" y="1032212"/>
            <a:ext cx="3074178" cy="412114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T</a:t>
            </a:r>
            <a:r>
              <a:rPr lang="vi-VN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669" y="1601043"/>
            <a:ext cx="5927225" cy="412114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pPr lvl="1"/>
            <a:r>
              <a:rPr lang="vi-VN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Nói và nghe: Kể chuyện </a:t>
            </a:r>
            <a:r>
              <a:rPr lang="vi-VN" sz="2300" b="1" i="1" dirty="0">
                <a:solidFill>
                  <a:prstClr val="white"/>
                </a:solidFill>
                <a:latin typeface="HP001 4 hàng" panose="020B0603050302020204" pitchFamily="34" charset="-93"/>
              </a:rPr>
              <a:t>Chiếc đèn lồng</a:t>
            </a:r>
            <a:r>
              <a:rPr lang="en-US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(</a:t>
            </a:r>
            <a:r>
              <a:rPr lang="vi-VN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T4</a:t>
            </a:r>
            <a:r>
              <a:rPr lang="en-US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)</a:t>
            </a:r>
            <a:endParaRPr lang="vi-VN" sz="2300" b="1" dirty="0">
              <a:solidFill>
                <a:prstClr val="white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3236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642938"/>
            <a:ext cx="2726438" cy="38576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5761406" y="642938"/>
            <a:ext cx="1096594" cy="3857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13" y="1615145"/>
            <a:ext cx="594412" cy="566978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1699020" y="560372"/>
            <a:ext cx="40623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đạt:</a:t>
            </a:r>
            <a:endParaRPr lang="zh-CN" altLang="en-US" sz="3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E31A8D-1ACD-499F-A029-A548BFAB4EF3}"/>
              </a:ext>
            </a:extLst>
          </p:cNvPr>
          <p:cNvSpPr txBox="1"/>
          <p:nvPr/>
        </p:nvSpPr>
        <p:spPr>
          <a:xfrm>
            <a:off x="1562829" y="1480150"/>
            <a:ext cx="5137469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Hiểu được câu chuyện </a:t>
            </a:r>
            <a:r>
              <a:rPr lang="vi-VN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Chiếc đèn lồng.</a:t>
            </a:r>
            <a:r>
              <a:rPr lang="en-US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pic>
        <p:nvPicPr>
          <p:cNvPr id="7" name="图片 53">
            <a:extLst>
              <a:ext uri="{FF2B5EF4-FFF2-40B4-BE49-F238E27FC236}">
                <a16:creationId xmlns:a16="http://schemas.microsoft.com/office/drawing/2014/main" id="{FA2CC3DF-CDF1-442F-AAC6-21576DB17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13" y="3154330"/>
            <a:ext cx="594412" cy="5669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7E5D8C-E523-4EB3-B597-5A3779438E63}"/>
              </a:ext>
            </a:extLst>
          </p:cNvPr>
          <p:cNvSpPr txBox="1"/>
          <p:nvPr/>
        </p:nvSpPr>
        <p:spPr>
          <a:xfrm>
            <a:off x="1562829" y="3154330"/>
            <a:ext cx="50012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Kể lại được từng đoạn câu chuyện dựa vào tranh và caauhoir gợi ý dưới tranh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32287" y="430226"/>
            <a:ext cx="461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226306" y="2039857"/>
            <a:ext cx="2177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UTM Alberta Heavy" panose="02040603050506020204" pitchFamily="18" charset="0"/>
              </a:rPr>
              <a:t>Chiếc đèn lồng</a:t>
            </a:r>
            <a:endParaRPr lang="en-VN" sz="3600" dirty="0">
              <a:solidFill>
                <a:srgbClr val="FF0000"/>
              </a:solidFill>
              <a:latin typeface="UTM Alberta Heav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403729" y="1345984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312475" y="1345985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2403729" y="3124839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941" y="3108495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429235" y="2387625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3375941" y="2298010"/>
            <a:ext cx="2915874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dirty="0">
              <a:solidFill>
                <a:srgbClr val="00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999765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3546165" y="4502352"/>
            <a:ext cx="274565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894533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33" y="2678301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lại từng đoạn của câu chuyện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1325025" y="4392694"/>
            <a:ext cx="4207949" cy="336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già nghĩ gì khi nhìn bầy đom đóm nhỏ rước đèn lồng?</a:t>
            </a:r>
            <a:endParaRPr lang="en-VN" sz="2000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740299" y="828213"/>
            <a:ext cx="3251959" cy="3113867"/>
          </a:xfrm>
          <a:prstGeom prst="roundRect">
            <a:avLst>
              <a:gd name="adj" fmla="val 6571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1488451" y="3590642"/>
            <a:ext cx="3881097" cy="12277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Bác đom đóm làm gì khi nghe tiếng khóc của ong non? </a:t>
            </a:r>
            <a:endParaRPr lang="en-VN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1842903" y="644850"/>
            <a:ext cx="3172191" cy="2945792"/>
          </a:xfrm>
          <a:prstGeom prst="roundRect">
            <a:avLst>
              <a:gd name="adj" fmla="val 7415"/>
            </a:avLst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1247081" y="3670982"/>
            <a:ext cx="4268970" cy="88069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</a:rPr>
              <a:t>Chuyện gì xảy ra với bác đom đóm sau khi đưa ong non về nhà?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837063" y="591820"/>
            <a:ext cx="3183873" cy="3049032"/>
          </a:xfrm>
          <a:prstGeom prst="roundRect">
            <a:avLst>
              <a:gd name="adj" fmla="val 7876"/>
            </a:avLst>
          </a:prstGeom>
        </p:spPr>
      </p:pic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273</Words>
  <Application>Microsoft Office PowerPoint</Application>
  <PresentationFormat>Custom</PresentationFormat>
  <Paragraphs>36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UTM Alberta Heavy</vt:lpstr>
      <vt:lpstr>Montserrat</vt:lpstr>
      <vt:lpstr>UTM Avo</vt:lpstr>
      <vt:lpstr>UTM Cookies</vt:lpstr>
      <vt:lpstr>Kalam</vt:lpstr>
      <vt:lpstr>Calibri</vt:lpstr>
      <vt:lpstr>Arial</vt:lpstr>
      <vt:lpstr>Times New Roman</vt:lpstr>
      <vt:lpstr>HP001 4 hàng</vt:lpstr>
      <vt:lpstr>iCiel Cadena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Dao Thuy</cp:lastModifiedBy>
  <cp:revision>190</cp:revision>
  <dcterms:modified xsi:type="dcterms:W3CDTF">2022-02-01T14:10:19Z</dcterms:modified>
</cp:coreProperties>
</file>