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Lst>
  <p:notesMasterIdLst>
    <p:notesMasterId r:id="rId40"/>
  </p:notesMasterIdLst>
  <p:sldIdLst>
    <p:sldId id="256" r:id="rId3"/>
    <p:sldId id="257" r:id="rId4"/>
    <p:sldId id="344" r:id="rId5"/>
    <p:sldId id="345" r:id="rId6"/>
    <p:sldId id="346" r:id="rId7"/>
    <p:sldId id="347" r:id="rId8"/>
    <p:sldId id="354" r:id="rId9"/>
    <p:sldId id="259" r:id="rId10"/>
    <p:sldId id="260" r:id="rId11"/>
    <p:sldId id="355" r:id="rId12"/>
    <p:sldId id="343" r:id="rId13"/>
    <p:sldId id="356" r:id="rId14"/>
    <p:sldId id="357" r:id="rId15"/>
    <p:sldId id="358" r:id="rId16"/>
    <p:sldId id="359" r:id="rId17"/>
    <p:sldId id="360" r:id="rId18"/>
    <p:sldId id="361" r:id="rId19"/>
    <p:sldId id="362" r:id="rId20"/>
    <p:sldId id="363" r:id="rId21"/>
    <p:sldId id="364" r:id="rId22"/>
    <p:sldId id="365" r:id="rId23"/>
    <p:sldId id="366" r:id="rId24"/>
    <p:sldId id="367" r:id="rId25"/>
    <p:sldId id="368" r:id="rId26"/>
    <p:sldId id="369" r:id="rId27"/>
    <p:sldId id="370" r:id="rId28"/>
    <p:sldId id="371" r:id="rId29"/>
    <p:sldId id="380" r:id="rId30"/>
    <p:sldId id="373" r:id="rId31"/>
    <p:sldId id="374" r:id="rId32"/>
    <p:sldId id="375" r:id="rId33"/>
    <p:sldId id="376" r:id="rId34"/>
    <p:sldId id="377" r:id="rId35"/>
    <p:sldId id="276" r:id="rId36"/>
    <p:sldId id="378" r:id="rId37"/>
    <p:sldId id="379" r:id="rId38"/>
    <p:sldId id="351" r:id="rId39"/>
  </p:sldIdLst>
  <p:sldSz cx="9144000" cy="5143500" type="screen16x9"/>
  <p:notesSz cx="6858000" cy="9144000"/>
  <p:embeddedFontLst>
    <p:embeddedFont>
      <p:font typeface="Yu Gothic Light" panose="020B0300000000000000" pitchFamily="34" charset="-128"/>
      <p:regular r:id="rId41"/>
    </p:embeddedFont>
    <p:embeddedFont>
      <p:font typeface="Georgia" panose="02040502050405020303" pitchFamily="18" charset="0"/>
      <p:regular r:id="rId42"/>
      <p:bold r:id="rId43"/>
      <p:italic r:id="rId44"/>
      <p:boldItalic r:id="rId45"/>
    </p:embeddedFont>
    <p:embeddedFont>
      <p:font typeface="Coming Soon" panose="020B0604020202020204" charset="0"/>
      <p:regular r:id="rId46"/>
    </p:embeddedFont>
    <p:embeddedFont>
      <p:font typeface="Concert One" panose="020B0604020202020204" charset="0"/>
      <p:regular r:id="rId47"/>
    </p:embeddedFont>
    <p:embeddedFont>
      <p:font typeface="iCiel Pony" panose="02000000000000000000" pitchFamily="2" charset="0"/>
      <p:regular r:id="rId48"/>
    </p:embeddedFont>
    <p:embeddedFont>
      <p:font typeface="VNI-Truck" panose="020B0604020202020204"/>
      <p:regular r:id="rId49"/>
    </p:embeddedFont>
    <p:embeddedFont>
      <p:font typeface="宋体" panose="02010600030101010101" pitchFamily="2" charset="-122"/>
      <p:regular r:id="rId50"/>
    </p:embeddedFont>
    <p:embeddedFont>
      <p:font typeface="Roboto Mono Medium" panose="020B0604020202020204" charset="0"/>
      <p:regular r:id="rId51"/>
      <p:bold r:id="rId52"/>
      <p:italic r:id="rId53"/>
      <p:boldItalic r:id="rId54"/>
    </p:embeddedFont>
    <p:embeddedFont>
      <p:font typeface="iCiel Cadena" panose="02000503000000020004" pitchFamily="50" charset="0"/>
      <p:bold r:id="rId55"/>
    </p:embeddedFont>
    <p:embeddedFont>
      <p:font typeface="Anonymous Pro" panose="020B060402020202020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UTM American Sans" panose="02040603050506020204" pitchFamily="18"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436817-7EFB-4835-9F94-1183E4F01D26}">
  <a:tblStyle styleId="{FE436817-7EFB-4835-9F94-1183E4F01D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5" autoAdjust="0"/>
    <p:restoredTop sz="94660"/>
  </p:normalViewPr>
  <p:slideViewPr>
    <p:cSldViewPr snapToGrid="0">
      <p:cViewPr>
        <p:scale>
          <a:sx n="39" d="100"/>
          <a:sy n="39" d="100"/>
        </p:scale>
        <p:origin x="1675" y="115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67805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468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9402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761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923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71363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1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1922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23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807094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48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394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97019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224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998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300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53034354b_0_24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53034354b_0_24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821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81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951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34316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22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586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9170194" cy="5149215"/>
          </a:xfrm>
          <a:prstGeom prst="rect">
            <a:avLst/>
          </a:prstGeom>
        </p:spPr>
      </p:pic>
      <p:sp>
        <p:nvSpPr>
          <p:cNvPr id="8" name="矩形 7"/>
          <p:cNvSpPr/>
          <p:nvPr userDrawn="1"/>
        </p:nvSpPr>
        <p:spPr>
          <a:xfrm>
            <a:off x="295751" y="293915"/>
            <a:ext cx="8579168" cy="461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extLst>
      <p:ext uri="{BB962C8B-B14F-4D97-AF65-F5344CB8AC3E}">
        <p14:creationId xmlns:p14="http://schemas.microsoft.com/office/powerpoint/2010/main" val="29945382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628650" y="4767263"/>
            <a:ext cx="2057400" cy="273844"/>
          </a:xfrm>
          <a:prstGeom prst="rect">
            <a:avLst/>
          </a:prstGeom>
        </p:spPr>
        <p:txBody>
          <a:bodyPr/>
          <a:lstStyle/>
          <a:p>
            <a:fld id="{1E6E710A-3F4A-4344-8296-3F05CA767226}"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6457950" y="4767263"/>
            <a:ext cx="2057400" cy="273844"/>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1993820" y="-1998106"/>
            <a:ext cx="5152073" cy="9148286"/>
          </a:xfrm>
          <a:prstGeom prst="rect">
            <a:avLst/>
          </a:prstGeom>
        </p:spPr>
      </p:pic>
      <p:sp>
        <p:nvSpPr>
          <p:cNvPr id="9" name="矩形 18"/>
          <p:cNvSpPr/>
          <p:nvPr userDrawn="1"/>
        </p:nvSpPr>
        <p:spPr>
          <a:xfrm>
            <a:off x="893557" y="3995499"/>
            <a:ext cx="418148" cy="410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285552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1820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71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lIns="68580" tIns="34290" rIns="68580" bIns="34290"/>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68580" tIns="34290" rIns="68580" bIns="34290"/>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68580" tIns="34290" rIns="68580" bIns="34290"/>
          <a:lstStyle/>
          <a:p>
            <a:pPr defTabSz="685800">
              <a:buClrTx/>
              <a:buFontTx/>
              <a:buNone/>
            </a:pPr>
            <a:fld id="{78D78A31-B58C-4F22-8C52-A961D950D026}" type="datetimeFigureOut">
              <a:rPr lang="en-US" kern="1200" smtClean="0">
                <a:solidFill>
                  <a:prstClr val="black"/>
                </a:solidFill>
                <a:latin typeface="等线"/>
                <a:ea typeface="+mn-ea"/>
              </a:rPr>
              <a:pPr defTabSz="685800">
                <a:buClrTx/>
                <a:buFontTx/>
                <a:buNone/>
              </a:pPr>
              <a:t>11/20/2022</a:t>
            </a:fld>
            <a:endParaRPr lang="en-US" kern="1200">
              <a:solidFill>
                <a:prstClr val="black"/>
              </a:solidFill>
              <a:latin typeface="等线"/>
              <a:ea typeface="+mn-ea"/>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80" tIns="34290" rIns="68580" bIns="34290"/>
          <a:lstStyle/>
          <a:p>
            <a:pPr defTabSz="685800">
              <a:buClrTx/>
              <a:buFontTx/>
              <a:buNone/>
            </a:pPr>
            <a:fld id="{470D3A97-CF50-4079-9344-E4CA4E728CCC}"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30774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buClrTx/>
              <a:buFontTx/>
              <a:buNone/>
            </a:pPr>
            <a:r>
              <a:rPr lang="en-US" kern="1200" smtClean="0">
                <a:solidFill>
                  <a:prstClr val="black"/>
                </a:solidFill>
                <a:latin typeface="等线"/>
                <a:ea typeface="+mn-ea"/>
              </a:rPr>
              <a:t>18/3</a:t>
            </a:r>
            <a:endParaRPr lang="en-US" kern="1200">
              <a:solidFill>
                <a:prstClr val="black"/>
              </a:solidFill>
              <a:latin typeface="等线"/>
              <a:ea typeface="+mn-ea"/>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buClrTx/>
              <a:buFontTx/>
              <a:buNone/>
            </a:pPr>
            <a:endParaRPr lang="en-US" kern="1200">
              <a:solidFill>
                <a:prstClr val="black"/>
              </a:solidFill>
              <a:latin typeface="等线"/>
              <a:ea typeface="+mn-ea"/>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buClrTx/>
              <a:buFontTx/>
              <a:buNone/>
            </a:pPr>
            <a:fld id="{17F55963-6440-4C45-BA09-4E6A99D1BBE0}" type="slidenum">
              <a:rPr lang="en-US" kern="1200" smtClean="0">
                <a:solidFill>
                  <a:prstClr val="black"/>
                </a:solidFill>
                <a:latin typeface="等线"/>
                <a:ea typeface="+mn-ea"/>
              </a:rPr>
              <a:pPr defTabSz="685800">
                <a:buClrTx/>
                <a:buFontTx/>
                <a:buNone/>
              </a:pPr>
              <a:t>‹#›</a:t>
            </a:fld>
            <a:endParaRPr lang="en-US" kern="1200">
              <a:solidFill>
                <a:prstClr val="black"/>
              </a:solidFill>
              <a:latin typeface="等线"/>
              <a:ea typeface="+mn-ea"/>
            </a:endParaRPr>
          </a:p>
        </p:txBody>
      </p:sp>
    </p:spTree>
    <p:extLst>
      <p:ext uri="{BB962C8B-B14F-4D97-AF65-F5344CB8AC3E}">
        <p14:creationId xmlns:p14="http://schemas.microsoft.com/office/powerpoint/2010/main" val="217536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extLst>
      <p:ext uri="{BB962C8B-B14F-4D97-AF65-F5344CB8AC3E}">
        <p14:creationId xmlns:p14="http://schemas.microsoft.com/office/powerpoint/2010/main" val="3965352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extLst>
      <p:ext uri="{BB962C8B-B14F-4D97-AF65-F5344CB8AC3E}">
        <p14:creationId xmlns:p14="http://schemas.microsoft.com/office/powerpoint/2010/main" val="152184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90839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469113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78254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sp>
        <p:nvSpPr>
          <p:cNvPr id="94" name="Google Shape;94;p16"/>
          <p:cNvSpPr txBox="1">
            <a:spLocks noGrp="1"/>
          </p:cNvSpPr>
          <p:nvPr>
            <p:ph type="title"/>
          </p:nvPr>
        </p:nvSpPr>
        <p:spPr>
          <a:xfrm>
            <a:off x="602672" y="2010025"/>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5" name="Google Shape;95;p16"/>
          <p:cNvSpPr txBox="1">
            <a:spLocks noGrp="1"/>
          </p:cNvSpPr>
          <p:nvPr>
            <p:ph type="subTitle" idx="1"/>
          </p:nvPr>
        </p:nvSpPr>
        <p:spPr>
          <a:xfrm>
            <a:off x="839201" y="2389868"/>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5845528" y="201002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97" name="Google Shape;97;p16"/>
          <p:cNvSpPr txBox="1">
            <a:spLocks noGrp="1"/>
          </p:cNvSpPr>
          <p:nvPr>
            <p:ph type="subTitle" idx="3"/>
          </p:nvPr>
        </p:nvSpPr>
        <p:spPr>
          <a:xfrm>
            <a:off x="5845522" y="2389875"/>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602672" y="3449699"/>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9" name="Google Shape;99;p16"/>
          <p:cNvSpPr txBox="1">
            <a:spLocks noGrp="1"/>
          </p:cNvSpPr>
          <p:nvPr>
            <p:ph type="subTitle" idx="5"/>
          </p:nvPr>
        </p:nvSpPr>
        <p:spPr>
          <a:xfrm>
            <a:off x="839201" y="3838273"/>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5845528" y="344969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101" name="Google Shape;101;p16"/>
          <p:cNvSpPr txBox="1">
            <a:spLocks noGrp="1"/>
          </p:cNvSpPr>
          <p:nvPr>
            <p:ph type="subTitle" idx="7"/>
          </p:nvPr>
        </p:nvSpPr>
        <p:spPr>
          <a:xfrm>
            <a:off x="5845522" y="3838276"/>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2137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sp>
        <p:nvSpPr>
          <p:cNvPr id="77" name="Google Shape;77;p14"/>
          <p:cNvSpPr txBox="1">
            <a:spLocks noGrp="1"/>
          </p:cNvSpPr>
          <p:nvPr>
            <p:ph type="title"/>
          </p:nvPr>
        </p:nvSpPr>
        <p:spPr>
          <a:xfrm>
            <a:off x="6013614" y="838400"/>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14"/>
          <p:cNvSpPr txBox="1">
            <a:spLocks noGrp="1"/>
          </p:cNvSpPr>
          <p:nvPr>
            <p:ph type="subTitle" idx="1"/>
          </p:nvPr>
        </p:nvSpPr>
        <p:spPr>
          <a:xfrm>
            <a:off x="6013614" y="1199352"/>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9" name="Google Shape;79;p14"/>
          <p:cNvSpPr txBox="1">
            <a:spLocks noGrp="1"/>
          </p:cNvSpPr>
          <p:nvPr>
            <p:ph type="title" idx="2"/>
          </p:nvPr>
        </p:nvSpPr>
        <p:spPr>
          <a:xfrm>
            <a:off x="6013603" y="2104924"/>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0" name="Google Shape;80;p14"/>
          <p:cNvSpPr txBox="1">
            <a:spLocks noGrp="1"/>
          </p:cNvSpPr>
          <p:nvPr>
            <p:ph type="subTitle" idx="3"/>
          </p:nvPr>
        </p:nvSpPr>
        <p:spPr>
          <a:xfrm>
            <a:off x="6013601" y="2465876"/>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1" name="Google Shape;81;p14"/>
          <p:cNvSpPr txBox="1">
            <a:spLocks noGrp="1"/>
          </p:cNvSpPr>
          <p:nvPr>
            <p:ph type="title" idx="4"/>
          </p:nvPr>
        </p:nvSpPr>
        <p:spPr>
          <a:xfrm>
            <a:off x="6013618" y="3371448"/>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 name="Google Shape;82;p14"/>
          <p:cNvSpPr txBox="1">
            <a:spLocks noGrp="1"/>
          </p:cNvSpPr>
          <p:nvPr>
            <p:ph type="subTitle" idx="5"/>
          </p:nvPr>
        </p:nvSpPr>
        <p:spPr>
          <a:xfrm>
            <a:off x="6013615" y="3732400"/>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3" name="Google Shape;83;p14"/>
          <p:cNvSpPr txBox="1">
            <a:spLocks noGrp="1"/>
          </p:cNvSpPr>
          <p:nvPr>
            <p:ph type="title" idx="6"/>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71944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sp>
        <p:nvSpPr>
          <p:cNvPr id="108" name="Google Shape;108;p17"/>
          <p:cNvSpPr txBox="1">
            <a:spLocks noGrp="1"/>
          </p:cNvSpPr>
          <p:nvPr>
            <p:ph type="title" hasCustomPrompt="1"/>
          </p:nvPr>
        </p:nvSpPr>
        <p:spPr>
          <a:xfrm>
            <a:off x="13014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17"/>
          <p:cNvSpPr txBox="1">
            <a:spLocks noGrp="1"/>
          </p:cNvSpPr>
          <p:nvPr>
            <p:ph type="subTitle" idx="1"/>
          </p:nvPr>
        </p:nvSpPr>
        <p:spPr>
          <a:xfrm>
            <a:off x="13014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352140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subTitle" idx="3"/>
          </p:nvPr>
        </p:nvSpPr>
        <p:spPr>
          <a:xfrm>
            <a:off x="352140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57413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17"/>
          <p:cNvSpPr txBox="1">
            <a:spLocks noGrp="1"/>
          </p:cNvSpPr>
          <p:nvPr>
            <p:ph type="subTitle" idx="5"/>
          </p:nvPr>
        </p:nvSpPr>
        <p:spPr>
          <a:xfrm>
            <a:off x="57413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1894460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sp>
        <p:nvSpPr>
          <p:cNvPr id="117" name="Google Shape;117;p1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18" name="Google Shape;118;p1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19" name="Google Shape;119;p1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0" name="Google Shape;120;p1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1" name="Google Shape;121;p18"/>
          <p:cNvSpPr txBox="1">
            <a:spLocks noGrp="1"/>
          </p:cNvSpPr>
          <p:nvPr>
            <p:ph type="title" idx="4"/>
          </p:nvPr>
        </p:nvSpPr>
        <p:spPr>
          <a:xfrm>
            <a:off x="1002325" y="711175"/>
            <a:ext cx="26667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98904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5" name="Google Shape;35;p6"/>
          <p:cNvSpPr txBox="1">
            <a:spLocks noGrp="1"/>
          </p:cNvSpPr>
          <p:nvPr>
            <p:ph type="title"/>
          </p:nvPr>
        </p:nvSpPr>
        <p:spPr>
          <a:xfrm>
            <a:off x="1002325" y="711175"/>
            <a:ext cx="20721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29468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extLst>
      <p:ext uri="{BB962C8B-B14F-4D97-AF65-F5344CB8AC3E}">
        <p14:creationId xmlns:p14="http://schemas.microsoft.com/office/powerpoint/2010/main" val="302650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sp>
        <p:nvSpPr>
          <p:cNvPr id="125" name="Google Shape;125;p19"/>
          <p:cNvSpPr txBox="1">
            <a:spLocks noGrp="1"/>
          </p:cNvSpPr>
          <p:nvPr>
            <p:ph type="title"/>
          </p:nvPr>
        </p:nvSpPr>
        <p:spPr>
          <a:xfrm>
            <a:off x="90747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6" name="Google Shape;126;p19"/>
          <p:cNvSpPr txBox="1">
            <a:spLocks noGrp="1"/>
          </p:cNvSpPr>
          <p:nvPr>
            <p:ph type="subTitle" idx="1"/>
          </p:nvPr>
        </p:nvSpPr>
        <p:spPr>
          <a:xfrm>
            <a:off x="113785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7" name="Google Shape;127;p19"/>
          <p:cNvSpPr txBox="1">
            <a:spLocks noGrp="1"/>
          </p:cNvSpPr>
          <p:nvPr>
            <p:ph type="title" idx="2"/>
          </p:nvPr>
        </p:nvSpPr>
        <p:spPr>
          <a:xfrm>
            <a:off x="531873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8" name="Google Shape;128;p19"/>
          <p:cNvSpPr txBox="1">
            <a:spLocks noGrp="1"/>
          </p:cNvSpPr>
          <p:nvPr>
            <p:ph type="subTitle" idx="3"/>
          </p:nvPr>
        </p:nvSpPr>
        <p:spPr>
          <a:xfrm>
            <a:off x="554912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extLst>
      <p:ext uri="{BB962C8B-B14F-4D97-AF65-F5344CB8AC3E}">
        <p14:creationId xmlns:p14="http://schemas.microsoft.com/office/powerpoint/2010/main" val="141661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sp>
        <p:nvSpPr>
          <p:cNvPr id="132" name="Google Shape;132;p20"/>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48398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3" name="Google Shape;53;p10"/>
          <p:cNvSpPr txBox="1">
            <a:spLocks noGrp="1"/>
          </p:cNvSpPr>
          <p:nvPr>
            <p:ph type="title"/>
          </p:nvPr>
        </p:nvSpPr>
        <p:spPr>
          <a:xfrm>
            <a:off x="1002325" y="711173"/>
            <a:ext cx="2403900" cy="1385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24900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3" name="Google Shape;43;p8"/>
          <p:cNvSpPr txBox="1">
            <a:spLocks noGrp="1"/>
          </p:cNvSpPr>
          <p:nvPr>
            <p:ph type="title"/>
          </p:nvPr>
        </p:nvSpPr>
        <p:spPr>
          <a:xfrm rot="877333">
            <a:off x="6289345" y="436639"/>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extLst>
      <p:ext uri="{BB962C8B-B14F-4D97-AF65-F5344CB8AC3E}">
        <p14:creationId xmlns:p14="http://schemas.microsoft.com/office/powerpoint/2010/main" val="4782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33"/>
        <p:cNvGrpSpPr/>
        <p:nvPr/>
      </p:nvGrpSpPr>
      <p:grpSpPr>
        <a:xfrm>
          <a:off x="0" y="0"/>
          <a:ext cx="0" cy="0"/>
          <a:chOff x="0" y="0"/>
          <a:chExt cx="0" cy="0"/>
        </a:xfrm>
      </p:grpSpPr>
      <p:sp>
        <p:nvSpPr>
          <p:cNvPr id="136" name="Google Shape;136;p21"/>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1664325"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21"/>
          <p:cNvSpPr txBox="1">
            <a:spLocks noGrp="1"/>
          </p:cNvSpPr>
          <p:nvPr>
            <p:ph type="subTitle" idx="1"/>
          </p:nvPr>
        </p:nvSpPr>
        <p:spPr>
          <a:xfrm>
            <a:off x="1664334"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3817459"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 name="Google Shape;140;p21"/>
          <p:cNvSpPr txBox="1">
            <a:spLocks noGrp="1"/>
          </p:cNvSpPr>
          <p:nvPr>
            <p:ph type="subTitle" idx="4"/>
          </p:nvPr>
        </p:nvSpPr>
        <p:spPr>
          <a:xfrm>
            <a:off x="3817468"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5970592"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2" name="Google Shape;142;p21"/>
          <p:cNvSpPr txBox="1">
            <a:spLocks noGrp="1"/>
          </p:cNvSpPr>
          <p:nvPr>
            <p:ph type="subTitle" idx="6"/>
          </p:nvPr>
        </p:nvSpPr>
        <p:spPr>
          <a:xfrm>
            <a:off x="5970602"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1664325"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4" name="Google Shape;144;p21"/>
          <p:cNvSpPr txBox="1">
            <a:spLocks noGrp="1"/>
          </p:cNvSpPr>
          <p:nvPr>
            <p:ph type="subTitle" idx="8"/>
          </p:nvPr>
        </p:nvSpPr>
        <p:spPr>
          <a:xfrm>
            <a:off x="1664334"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3817459"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6" name="Google Shape;146;p21"/>
          <p:cNvSpPr txBox="1">
            <a:spLocks noGrp="1"/>
          </p:cNvSpPr>
          <p:nvPr>
            <p:ph type="subTitle" idx="13"/>
          </p:nvPr>
        </p:nvSpPr>
        <p:spPr>
          <a:xfrm>
            <a:off x="3817468"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5970592"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8" name="Google Shape;148;p21"/>
          <p:cNvSpPr txBox="1">
            <a:spLocks noGrp="1"/>
          </p:cNvSpPr>
          <p:nvPr>
            <p:ph type="subTitle" idx="15"/>
          </p:nvPr>
        </p:nvSpPr>
        <p:spPr>
          <a:xfrm>
            <a:off x="5970602"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4190211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sp>
        <p:nvSpPr>
          <p:cNvPr id="152" name="Google Shape;152;p22"/>
          <p:cNvSpPr txBox="1">
            <a:spLocks noGrp="1"/>
          </p:cNvSpPr>
          <p:nvPr>
            <p:ph type="title"/>
          </p:nvPr>
        </p:nvSpPr>
        <p:spPr>
          <a:xfrm>
            <a:off x="1041650" y="1003422"/>
            <a:ext cx="2802600" cy="7224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4800"/>
            </a:lvl1pPr>
            <a:lvl2pPr lvl="1" rtl="0">
              <a:lnSpc>
                <a:spcPct val="80000"/>
              </a:lnSpc>
              <a:spcBef>
                <a:spcPts val="0"/>
              </a:spcBef>
              <a:spcAft>
                <a:spcPts val="0"/>
              </a:spcAft>
              <a:buSzPts val="4800"/>
              <a:buNone/>
              <a:defRPr sz="4800"/>
            </a:lvl2pPr>
            <a:lvl3pPr lvl="2" rtl="0">
              <a:lnSpc>
                <a:spcPct val="80000"/>
              </a:lnSpc>
              <a:spcBef>
                <a:spcPts val="0"/>
              </a:spcBef>
              <a:spcAft>
                <a:spcPts val="0"/>
              </a:spcAft>
              <a:buSzPts val="4800"/>
              <a:buNone/>
              <a:defRPr sz="4800"/>
            </a:lvl3pPr>
            <a:lvl4pPr lvl="3" rtl="0">
              <a:lnSpc>
                <a:spcPct val="80000"/>
              </a:lnSpc>
              <a:spcBef>
                <a:spcPts val="0"/>
              </a:spcBef>
              <a:spcAft>
                <a:spcPts val="0"/>
              </a:spcAft>
              <a:buSzPts val="4800"/>
              <a:buNone/>
              <a:defRPr sz="4800"/>
            </a:lvl4pPr>
            <a:lvl5pPr lvl="4" rtl="0">
              <a:lnSpc>
                <a:spcPct val="80000"/>
              </a:lnSpc>
              <a:spcBef>
                <a:spcPts val="0"/>
              </a:spcBef>
              <a:spcAft>
                <a:spcPts val="0"/>
              </a:spcAft>
              <a:buSzPts val="4800"/>
              <a:buNone/>
              <a:defRPr sz="4800"/>
            </a:lvl5pPr>
            <a:lvl6pPr lvl="5" rtl="0">
              <a:lnSpc>
                <a:spcPct val="80000"/>
              </a:lnSpc>
              <a:spcBef>
                <a:spcPts val="0"/>
              </a:spcBef>
              <a:spcAft>
                <a:spcPts val="0"/>
              </a:spcAft>
              <a:buSzPts val="4800"/>
              <a:buNone/>
              <a:defRPr sz="4800"/>
            </a:lvl6pPr>
            <a:lvl7pPr lvl="6" rtl="0">
              <a:lnSpc>
                <a:spcPct val="80000"/>
              </a:lnSpc>
              <a:spcBef>
                <a:spcPts val="0"/>
              </a:spcBef>
              <a:spcAft>
                <a:spcPts val="0"/>
              </a:spcAft>
              <a:buSzPts val="4800"/>
              <a:buNone/>
              <a:defRPr sz="4800"/>
            </a:lvl7pPr>
            <a:lvl8pPr lvl="7" rtl="0">
              <a:lnSpc>
                <a:spcPct val="80000"/>
              </a:lnSpc>
              <a:spcBef>
                <a:spcPts val="0"/>
              </a:spcBef>
              <a:spcAft>
                <a:spcPts val="0"/>
              </a:spcAft>
              <a:buSzPts val="4800"/>
              <a:buNone/>
              <a:defRPr sz="4800"/>
            </a:lvl8pPr>
            <a:lvl9pPr lvl="8" rtl="0">
              <a:lnSpc>
                <a:spcPct val="80000"/>
              </a:lnSpc>
              <a:spcBef>
                <a:spcPts val="0"/>
              </a:spcBef>
              <a:spcAft>
                <a:spcPts val="0"/>
              </a:spcAft>
              <a:buSzPts val="4800"/>
              <a:buNone/>
              <a:defRPr sz="4800"/>
            </a:lvl9pPr>
          </a:lstStyle>
          <a:p>
            <a:endParaRPr/>
          </a:p>
        </p:txBody>
      </p:sp>
      <p:sp>
        <p:nvSpPr>
          <p:cNvPr id="153" name="Google Shape;153;p22"/>
          <p:cNvSpPr txBox="1">
            <a:spLocks noGrp="1"/>
          </p:cNvSpPr>
          <p:nvPr>
            <p:ph type="subTitle" idx="1"/>
          </p:nvPr>
        </p:nvSpPr>
        <p:spPr>
          <a:xfrm>
            <a:off x="1058450" y="1757352"/>
            <a:ext cx="2769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00387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9" name="Google Shape;29;p5"/>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74467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480592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6059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4748475" y="480657"/>
            <a:ext cx="2036850" cy="846042"/>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5339025" y="595407"/>
            <a:ext cx="2036850" cy="846042"/>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1974100" y="324738"/>
            <a:ext cx="5195775" cy="4494025"/>
          </a:xfrm>
          <a:prstGeom prst="rect">
            <a:avLst/>
          </a:prstGeom>
          <a:noFill/>
          <a:ln>
            <a:noFill/>
          </a:ln>
        </p:spPr>
      </p:pic>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7" r:id="rId5"/>
    <p:sldLayoutId id="2147483658" r:id="rId6"/>
    <p:sldLayoutId id="2147483669" r:id="rId7"/>
    <p:sldLayoutId id="2147483670" r:id="rId8"/>
    <p:sldLayoutId id="2147483671" r:id="rId9"/>
    <p:sldLayoutId id="2147483672" r:id="rId10"/>
    <p:sldLayoutId id="2147483701" r:id="rId11"/>
    <p:sldLayoutId id="2147483702" r:id="rId12"/>
    <p:sldLayoutId id="21474837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6737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3.jp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41.emf"/></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16.emf"/><Relationship Id="rId12"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audio" Target="../media/audio3.wav"/><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16.emf"/><Relationship Id="rId12" Type="http://schemas.openxmlformats.org/officeDocument/2006/relationships/image" Target="../media/image21.png"/><Relationship Id="rId17" Type="http://schemas.openxmlformats.org/officeDocument/2006/relationships/audio" Target="NULL"/><Relationship Id="rId2" Type="http://schemas.openxmlformats.org/officeDocument/2006/relationships/audio" Target="../media/media1.mp3"/><Relationship Id="rId16" Type="http://schemas.openxmlformats.org/officeDocument/2006/relationships/audio" Target="NULL"/><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0.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19.emf"/><Relationship Id="rId4" Type="http://schemas.openxmlformats.org/officeDocument/2006/relationships/audio" Target="../media/audio1.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NHIÊN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XÃ HỘI</a:t>
            </a:r>
            <a:endParaRPr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9" name="Google Shape;179;p30"/>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0" dirty="0" err="1"/>
              <a:t>Kết</a:t>
            </a:r>
            <a:r>
              <a:rPr lang="en-US" b="0" dirty="0"/>
              <a:t> </a:t>
            </a:r>
            <a:r>
              <a:rPr lang="en-US" b="0" dirty="0" err="1"/>
              <a:t>nối</a:t>
            </a:r>
            <a:r>
              <a:rPr lang="en-US" b="0" dirty="0"/>
              <a:t> tri </a:t>
            </a:r>
            <a:r>
              <a:rPr lang="en-US" b="0" dirty="0" err="1"/>
              <a:t>th</a:t>
            </a:r>
            <a:r>
              <a:rPr lang="en-US" dirty="0" err="1"/>
              <a:t>ức</a:t>
            </a:r>
            <a:r>
              <a:rPr lang="en-US" dirty="0"/>
              <a:t> </a:t>
            </a:r>
            <a:r>
              <a:rPr lang="en-US" dirty="0" err="1"/>
              <a:t>với</a:t>
            </a:r>
            <a:r>
              <a:rPr lang="en-US" dirty="0"/>
              <a:t> </a:t>
            </a:r>
            <a:r>
              <a:rPr lang="en-US" dirty="0" err="1"/>
              <a:t>cuộc</a:t>
            </a:r>
            <a:r>
              <a:rPr lang="en-US" dirty="0"/>
              <a:t> </a:t>
            </a:r>
            <a:r>
              <a:rPr lang="en-US" dirty="0" err="1"/>
              <a:t>sống</a:t>
            </a:r>
            <a:r>
              <a:rPr lang="en" b="0" dirty="0"/>
              <a:t>!</a:t>
            </a:r>
            <a:endParaRPr b="0" dirty="0"/>
          </a:p>
        </p:txBody>
      </p:sp>
      <p:sp>
        <p:nvSpPr>
          <p:cNvPr id="180" name="Google Shape;180;p30"/>
          <p:cNvSpPr/>
          <p:nvPr/>
        </p:nvSpPr>
        <p:spPr>
          <a:xfrm>
            <a:off x="2640700" y="2929265"/>
            <a:ext cx="617075" cy="15875"/>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sp>
      <p:sp>
        <p:nvSpPr>
          <p:cNvPr id="181" name="Google Shape;181;p30"/>
          <p:cNvSpPr/>
          <p:nvPr/>
        </p:nvSpPr>
        <p:spPr>
          <a:xfrm>
            <a:off x="6077806" y="2890732"/>
            <a:ext cx="613650" cy="13775"/>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sp>
      <p:sp>
        <p:nvSpPr>
          <p:cNvPr id="182" name="Google Shape;182;p30"/>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sp>
      <p:pic>
        <p:nvPicPr>
          <p:cNvPr id="183" name="Google Shape;183;p30"/>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184" name="Google Shape;184;p30"/>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sp>
        <p:nvSpPr>
          <p:cNvPr id="9" name="Google Shape;190;p31">
            <a:extLst>
              <a:ext uri="{FF2B5EF4-FFF2-40B4-BE49-F238E27FC236}">
                <a16:creationId xmlns:a16="http://schemas.microsoft.com/office/drawing/2014/main" id="{90BF3EEC-AE55-4362-9FA5-8145B5C4E990}"/>
              </a:ext>
            </a:extLst>
          </p:cNvPr>
          <p:cNvSpPr txBox="1">
            <a:spLocks/>
          </p:cNvSpPr>
          <p:nvPr/>
        </p:nvSpPr>
        <p:spPr>
          <a:xfrm>
            <a:off x="6905940" y="3191300"/>
            <a:ext cx="2025409" cy="3844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400"/>
              <a:buFont typeface="Roboto Mono Medium"/>
              <a:buNone/>
              <a:defRPr sz="14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indent="0" algn="l">
              <a:buClr>
                <a:srgbClr val="4D719D"/>
              </a:buClr>
              <a:buSzPts val="1100"/>
              <a:buFont typeface="Arial"/>
              <a:buNone/>
            </a:pPr>
            <a:r>
              <a:rPr lang="en-US" dirty="0" err="1"/>
              <a:t>Tiết</a:t>
            </a:r>
            <a:r>
              <a:rPr lang="en-US" dirty="0"/>
              <a:t> 2+3</a:t>
            </a:r>
          </a:p>
          <a:p>
            <a:pPr marL="0" indent="0" algn="l">
              <a:buClr>
                <a:srgbClr val="4D719D"/>
              </a:buClr>
              <a:buSzPts val="1100"/>
              <a:buFont typeface="Arial"/>
              <a:buNone/>
            </a:pPr>
            <a:r>
              <a:rPr lang="en-US" dirty="0"/>
              <a:t>SGK (45 – 47)</a:t>
            </a:r>
          </a:p>
          <a:p>
            <a:pPr marL="0" indent="0" algn="l">
              <a:spcAft>
                <a:spcPts val="1600"/>
              </a:spcAft>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right)">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18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3FDC5-A8DF-4181-BAA4-0C287FB4DA1C}"/>
              </a:ext>
            </a:extLst>
          </p:cNvPr>
          <p:cNvSpPr>
            <a:spLocks noGrp="1"/>
          </p:cNvSpPr>
          <p:nvPr>
            <p:ph type="title"/>
          </p:nvPr>
        </p:nvSpPr>
        <p:spPr>
          <a:xfrm>
            <a:off x="514350" y="438574"/>
            <a:ext cx="3750166" cy="1580725"/>
          </a:xfrm>
        </p:spPr>
        <p:txBody>
          <a:bodyPr/>
          <a:lstStyle/>
          <a:p>
            <a:pPr algn="just"/>
            <a:r>
              <a:rPr lang="en-US" dirty="0">
                <a:latin typeface="Times New Roman" panose="02020603050405020304" pitchFamily="18" charset="0"/>
                <a:cs typeface="Times New Roman" panose="02020603050405020304" pitchFamily="18" charset="0"/>
              </a:rPr>
              <a:t>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F209C0-1530-40BC-9FE2-584C3B3B8631}"/>
              </a:ext>
            </a:extLst>
          </p:cNvPr>
          <p:cNvPicPr>
            <a:picLocks noChangeAspect="1"/>
          </p:cNvPicPr>
          <p:nvPr/>
        </p:nvPicPr>
        <p:blipFill>
          <a:blip r:embed="rId2"/>
          <a:stretch>
            <a:fillRect/>
          </a:stretch>
        </p:blipFill>
        <p:spPr>
          <a:xfrm>
            <a:off x="604959" y="1989002"/>
            <a:ext cx="3750166" cy="2270400"/>
          </a:xfrm>
          <a:prstGeom prst="rect">
            <a:avLst/>
          </a:prstGeom>
        </p:spPr>
      </p:pic>
      <p:graphicFrame>
        <p:nvGraphicFramePr>
          <p:cNvPr id="6" name="Table 5">
            <a:extLst>
              <a:ext uri="{FF2B5EF4-FFF2-40B4-BE49-F238E27FC236}">
                <a16:creationId xmlns:a16="http://schemas.microsoft.com/office/drawing/2014/main" id="{A4CF653B-3922-4C22-8366-F9D75E1AE92E}"/>
              </a:ext>
            </a:extLst>
          </p:cNvPr>
          <p:cNvGraphicFramePr>
            <a:graphicFrameLocks noGrp="1"/>
          </p:cNvGraphicFramePr>
          <p:nvPr>
            <p:extLst>
              <p:ext uri="{D42A27DB-BD31-4B8C-83A1-F6EECF244321}">
                <p14:modId xmlns:p14="http://schemas.microsoft.com/office/powerpoint/2010/main" val="4114798359"/>
              </p:ext>
            </p:extLst>
          </p:nvPr>
        </p:nvGraphicFramePr>
        <p:xfrm>
          <a:off x="4879486" y="722788"/>
          <a:ext cx="3540614" cy="3620610"/>
        </p:xfrm>
        <a:graphic>
          <a:graphicData uri="http://schemas.openxmlformats.org/drawingml/2006/table">
            <a:tbl>
              <a:tblPr firstRow="1" firstCol="1" bandRow="1">
                <a:tableStyleId>{FE436817-7EFB-4835-9F94-1183E4F01D26}</a:tableStyleId>
              </a:tblPr>
              <a:tblGrid>
                <a:gridCol w="1054589">
                  <a:extLst>
                    <a:ext uri="{9D8B030D-6E8A-4147-A177-3AD203B41FA5}">
                      <a16:colId xmlns:a16="http://schemas.microsoft.com/office/drawing/2014/main" val="2752060950"/>
                    </a:ext>
                  </a:extLst>
                </a:gridCol>
                <a:gridCol w="2486025">
                  <a:extLst>
                    <a:ext uri="{9D8B030D-6E8A-4147-A177-3AD203B41FA5}">
                      <a16:colId xmlns:a16="http://schemas.microsoft.com/office/drawing/2014/main" val="2280282126"/>
                    </a:ext>
                  </a:extLst>
                </a:gridCol>
              </a:tblGrid>
              <a:tr h="724122">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H</a:t>
                      </a:r>
                      <a:r>
                        <a:rPr lang="en-US" sz="1800" b="1" dirty="0" err="1">
                          <a:effectLst/>
                          <a:latin typeface="Times New Roman" panose="02020603050405020304" pitchFamily="18" charset="0"/>
                          <a:cs typeface="Times New Roman" panose="02020603050405020304" pitchFamily="18" charset="0"/>
                        </a:rPr>
                        <a:t>ình</a:t>
                      </a:r>
                      <a:r>
                        <a:rPr lang="en-US" sz="1800" b="1" dirty="0">
                          <a:effectLst/>
                          <a:latin typeface="Times New Roman" panose="02020603050405020304" pitchFamily="18" charset="0"/>
                          <a:cs typeface="Times New Roman" panose="02020603050405020304" pitchFamily="18" charset="0"/>
                        </a:rPr>
                        <a:t> 16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cs typeface="Times New Roman" panose="02020603050405020304" pitchFamily="18" charset="0"/>
                        </a:rPr>
                        <a:t>Lợi ích của sản phẩm</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66071953"/>
                  </a:ext>
                </a:extLst>
              </a:tr>
              <a:tr h="724122">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l">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3497321"/>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4556657"/>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9970678"/>
                  </a:ext>
                </a:extLst>
              </a:tr>
              <a:tr h="724122">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nl-NL" sz="14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530461"/>
                  </a:ext>
                </a:extLst>
              </a:tr>
            </a:tbl>
          </a:graphicData>
        </a:graphic>
      </p:graphicFrame>
      <p:sp>
        <p:nvSpPr>
          <p:cNvPr id="2" name="TextBox 1"/>
          <p:cNvSpPr txBox="1"/>
          <p:nvPr/>
        </p:nvSpPr>
        <p:spPr>
          <a:xfrm>
            <a:off x="4848224" y="1504950"/>
            <a:ext cx="1104901" cy="523220"/>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đồ</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ăn</a:t>
            </a:r>
            <a:endParaRPr lang="vi-VN" b="1" dirty="0">
              <a:solidFill>
                <a:srgbClr val="FF0000"/>
              </a:solidFill>
              <a:latin typeface="Times New Roman" pitchFamily="18" charset="0"/>
              <a:cs typeface="Times New Roman" pitchFamily="18" charset="0"/>
            </a:endParaRPr>
          </a:p>
        </p:txBody>
      </p:sp>
      <p:sp>
        <p:nvSpPr>
          <p:cNvPr id="4" name="TextBox 3"/>
          <p:cNvSpPr txBox="1"/>
          <p:nvPr/>
        </p:nvSpPr>
        <p:spPr>
          <a:xfrm>
            <a:off x="5953125" y="1397228"/>
            <a:ext cx="2819400"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ăn</a:t>
            </a:r>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Đem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bán</a:t>
            </a:r>
            <a:r>
              <a:rPr lang="en-US" b="1" dirty="0" smtClean="0">
                <a:solidFill>
                  <a:srgbClr val="FF0000"/>
                </a:solidFill>
                <a:latin typeface="Times New Roman" pitchFamily="18" charset="0"/>
                <a:cs typeface="Times New Roman" pitchFamily="18" charset="0"/>
              </a:rPr>
              <a:t>/</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khẩu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đem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lại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nguồn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lợi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kinh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7" name="TextBox 6"/>
          <p:cNvSpPr txBox="1"/>
          <p:nvPr/>
        </p:nvSpPr>
        <p:spPr>
          <a:xfrm>
            <a:off x="4729161" y="2221617"/>
            <a:ext cx="1343026" cy="523220"/>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Cửa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hàng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quần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áo</a:t>
            </a:r>
            <a:endParaRPr lang="vi-VN" b="1" dirty="0">
              <a:solidFill>
                <a:srgbClr val="FF0000"/>
              </a:solidFill>
              <a:latin typeface="Times New Roman" pitchFamily="18" charset="0"/>
              <a:cs typeface="Times New Roman" pitchFamily="18" charset="0"/>
            </a:endParaRPr>
          </a:p>
        </p:txBody>
      </p:sp>
      <p:sp>
        <p:nvSpPr>
          <p:cNvPr id="9" name="TextBox 8"/>
          <p:cNvSpPr txBox="1"/>
          <p:nvPr/>
        </p:nvSpPr>
        <p:spPr>
          <a:xfrm>
            <a:off x="6019799" y="2135892"/>
            <a:ext cx="2409826" cy="738664"/>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Quần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áo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mặc</a:t>
            </a:r>
            <a:endParaRPr lang="en-US" b="1" dirty="0" smtClean="0">
              <a:solidFill>
                <a:srgbClr val="FF0000"/>
              </a:solidFill>
              <a:latin typeface="Times New Roman" pitchFamily="18" charset="0"/>
              <a:cs typeface="Times New Roman" pitchFamily="18" charset="0"/>
            </a:endParaRPr>
          </a:p>
          <a:p>
            <a:r>
              <a:rPr lang="en-US" b="1" dirty="0" smtClean="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bán</a:t>
            </a:r>
            <a:r>
              <a:rPr lang="en-US" b="1" dirty="0">
                <a:solidFill>
                  <a:srgbClr val="FF0000"/>
                </a:solidFill>
                <a:latin typeface="Times New Roman" pitchFamily="18" charset="0"/>
                <a:cs typeface="Times New Roman" pitchFamily="18" charset="0"/>
              </a:rPr>
              <a:t>/</a:t>
            </a:r>
            <a:r>
              <a:rPr lang="en-US" b="1" dirty="0" err="1">
                <a:solidFill>
                  <a:srgbClr val="FF0000"/>
                </a:solidFill>
                <a:latin typeface="Times New Roman" pitchFamily="18" charset="0"/>
                <a:cs typeface="Times New Roman" pitchFamily="18" charset="0"/>
              </a:rPr>
              <a:t>xuất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khẩu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nguồn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tế</a:t>
            </a:r>
            <a:endParaRPr lang="vi-VN" b="1" dirty="0">
              <a:solidFill>
                <a:srgbClr val="FF0000"/>
              </a:solidFill>
              <a:latin typeface="Times New Roman" pitchFamily="18" charset="0"/>
              <a:cs typeface="Times New Roman" pitchFamily="18" charset="0"/>
            </a:endParaRPr>
          </a:p>
        </p:txBody>
      </p:sp>
      <p:sp>
        <p:nvSpPr>
          <p:cNvPr id="10" name="TextBox 9"/>
          <p:cNvSpPr txBox="1"/>
          <p:nvPr/>
        </p:nvSpPr>
        <p:spPr>
          <a:xfrm>
            <a:off x="4848224" y="3050292"/>
            <a:ext cx="1343026" cy="307777"/>
          </a:xfrm>
          <a:prstGeom prst="rect">
            <a:avLst/>
          </a:prstGeom>
          <a:noFill/>
        </p:spPr>
        <p:txBody>
          <a:bodyPr wrap="square" rtlCol="0">
            <a:spAutoFit/>
          </a:bodyPr>
          <a:lstStyle/>
          <a:p>
            <a:pPr algn="ct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thô</a:t>
            </a:r>
            <a:endParaRPr lang="vi-VN" b="1" dirty="0">
              <a:solidFill>
                <a:srgbClr val="FF0000"/>
              </a:solidFill>
              <a:latin typeface="Times New Roman" pitchFamily="18" charset="0"/>
              <a:cs typeface="Times New Roman" pitchFamily="18" charset="0"/>
            </a:endParaRPr>
          </a:p>
        </p:txBody>
      </p:sp>
      <p:sp>
        <p:nvSpPr>
          <p:cNvPr id="11" name="TextBox 10"/>
          <p:cNvSpPr txBox="1"/>
          <p:nvPr/>
        </p:nvSpPr>
        <p:spPr>
          <a:xfrm>
            <a:off x="6019799" y="2905423"/>
            <a:ext cx="2409826"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sản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hỏa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dầu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điezel</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và</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xăng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nhiên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liệu</a:t>
            </a:r>
            <a:r>
              <a:rPr lang="en-US" b="1" dirty="0" smtClean="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
        <p:nvSpPr>
          <p:cNvPr id="12" name="TextBox 11"/>
          <p:cNvSpPr txBox="1"/>
          <p:nvPr/>
        </p:nvSpPr>
        <p:spPr>
          <a:xfrm>
            <a:off x="4800598" y="3840867"/>
            <a:ext cx="1152527" cy="523220"/>
          </a:xfrm>
          <a:prstGeom prst="rect">
            <a:avLst/>
          </a:prstGeom>
          <a:noFill/>
        </p:spPr>
        <p:txBody>
          <a:bodyPr wrap="square" rtlCol="0">
            <a:spAutoFit/>
          </a:bodyPr>
          <a:lstStyle/>
          <a:p>
            <a:pPr algn="ctr"/>
            <a:r>
              <a:rPr lang="en-US" b="1" dirty="0" smtClean="0">
                <a:solidFill>
                  <a:srgbClr val="FF0000"/>
                </a:solidFill>
                <a:latin typeface="Times New Roman" pitchFamily="18" charset="0"/>
                <a:cs typeface="Times New Roman" pitchFamily="18" charset="0"/>
              </a:rPr>
              <a:t>Gang, </a:t>
            </a:r>
            <a:r>
              <a:rPr lang="en-US" b="1" dirty="0" err="1" smtClean="0">
                <a:solidFill>
                  <a:srgbClr val="FF0000"/>
                </a:solidFill>
                <a:latin typeface="Times New Roman" pitchFamily="18" charset="0"/>
                <a:cs typeface="Times New Roman" pitchFamily="18" charset="0"/>
              </a:rPr>
              <a:t>thép</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sắt</a:t>
            </a:r>
            <a:endParaRPr lang="vi-VN" b="1" dirty="0">
              <a:solidFill>
                <a:srgbClr val="FF0000"/>
              </a:solidFill>
              <a:latin typeface="Times New Roman" pitchFamily="18" charset="0"/>
              <a:cs typeface="Times New Roman" pitchFamily="18" charset="0"/>
            </a:endParaRPr>
          </a:p>
        </p:txBody>
      </p:sp>
      <p:sp>
        <p:nvSpPr>
          <p:cNvPr id="13" name="TextBox 12"/>
          <p:cNvSpPr txBox="1"/>
          <p:nvPr/>
        </p:nvSpPr>
        <p:spPr>
          <a:xfrm>
            <a:off x="5953125" y="3655904"/>
            <a:ext cx="2476500" cy="738664"/>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liệu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để</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nhà</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làm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công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trình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giao</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thông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sản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xuất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đồ</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dùng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trong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nhà</a:t>
            </a:r>
            <a:r>
              <a:rPr lang="en-US" b="1" dirty="0" smtClean="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205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1927742"/>
            <a:ext cx="8174573" cy="1200329"/>
          </a:xfrm>
          <a:prstGeom prst="rect">
            <a:avLst/>
          </a:prstGeom>
          <a:noFill/>
        </p:spPr>
        <p:txBody>
          <a:bodyPr wrap="square" rtlCol="0">
            <a:spAutoFit/>
          </a:bodyPr>
          <a:lstStyle/>
          <a:p>
            <a:pPr lvl="0"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công nghiệp </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027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881744" y="359073"/>
            <a:ext cx="7984671" cy="830997"/>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lvl="0" algn="ctr">
              <a:defRPr/>
            </a:pPr>
            <a:r>
              <a:rPr lang="en-US" sz="2400" dirty="0">
                <a:solidFill>
                  <a:srgbClr val="FF0000"/>
                </a:solidFill>
                <a:latin typeface="Abadi" panose="020B0604020104020204" pitchFamily="34" charset="0"/>
                <a:cs typeface="Arial" panose="020B0604020202020204" pitchFamily="34" charset="0"/>
              </a:rPr>
              <a:t>2. Quan </a:t>
            </a:r>
            <a:r>
              <a:rPr lang="en-US" sz="2400" dirty="0" err="1">
                <a:solidFill>
                  <a:srgbClr val="FF0000"/>
                </a:solidFill>
                <a:latin typeface="Abadi" panose="020B0604020104020204" pitchFamily="34" charset="0"/>
                <a:cs typeface="Arial" panose="020B0604020202020204" pitchFamily="34" charset="0"/>
              </a:rPr>
              <a:t>sát</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các</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hình</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và</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nêu</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ích</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lợi</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của</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hoạt</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động</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sản</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xuất</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công</a:t>
            </a:r>
            <a:r>
              <a:rPr lang="en-US" sz="2400" dirty="0">
                <a:solidFill>
                  <a:srgbClr val="FF0000"/>
                </a:solidFill>
                <a:latin typeface="Abadi" panose="020B0604020104020204" pitchFamily="34" charset="0"/>
                <a:cs typeface="Arial" panose="020B0604020202020204" pitchFamily="34" charset="0"/>
              </a:rPr>
              <a:t> </a:t>
            </a:r>
            <a:r>
              <a:rPr lang="en-US" sz="2400" dirty="0" err="1">
                <a:solidFill>
                  <a:srgbClr val="FF0000"/>
                </a:solidFill>
                <a:latin typeface="Abadi" panose="020B0604020104020204" pitchFamily="34" charset="0"/>
                <a:cs typeface="Arial" panose="020B0604020202020204" pitchFamily="34" charset="0"/>
              </a:rPr>
              <a:t>nghiệp</a:t>
            </a:r>
            <a:r>
              <a:rPr lang="en-US" sz="2400" dirty="0">
                <a:solidFill>
                  <a:srgbClr val="FF0000"/>
                </a:solidFill>
                <a:latin typeface="Abadi" panose="020B0604020104020204" pitchFamily="34" charset="0"/>
                <a:cs typeface="Arial" panose="020B0604020202020204" pitchFamily="34" charset="0"/>
              </a:rPr>
              <a:t>:</a:t>
            </a:r>
            <a:endParaRPr lang="vi-VN" sz="2400" dirty="0">
              <a:solidFill>
                <a:srgbClr val="FF0000"/>
              </a:solidFill>
              <a:latin typeface="Nunito black" pitchFamily="2" charset="0"/>
              <a:cs typeface="Arial" panose="020B060402020202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83221"/>
            <a:ext cx="881744" cy="1181807"/>
          </a:xfrm>
          <a:prstGeom prst="rect">
            <a:avLst/>
          </a:prstGeom>
        </p:spPr>
      </p:pic>
      <p:pic>
        <p:nvPicPr>
          <p:cNvPr id="4" name="Picture 3">
            <a:extLst>
              <a:ext uri="{FF2B5EF4-FFF2-40B4-BE49-F238E27FC236}">
                <a16:creationId xmlns:a16="http://schemas.microsoft.com/office/drawing/2014/main" id="{3DB32C79-10B4-4681-BA27-3E265E91E97B}"/>
              </a:ext>
            </a:extLst>
          </p:cNvPr>
          <p:cNvPicPr>
            <a:picLocks noChangeAspect="1"/>
          </p:cNvPicPr>
          <p:nvPr/>
        </p:nvPicPr>
        <p:blipFill>
          <a:blip r:embed="rId4"/>
          <a:stretch>
            <a:fillRect/>
          </a:stretch>
        </p:blipFill>
        <p:spPr>
          <a:xfrm>
            <a:off x="857251" y="1429417"/>
            <a:ext cx="5471712" cy="3306026"/>
          </a:xfrm>
          <a:prstGeom prst="rect">
            <a:avLst/>
          </a:prstGeom>
        </p:spPr>
      </p:pic>
      <p:grpSp>
        <p:nvGrpSpPr>
          <p:cNvPr id="9" name="Group 8">
            <a:extLst>
              <a:ext uri="{FF2B5EF4-FFF2-40B4-BE49-F238E27FC236}">
                <a16:creationId xmlns:a16="http://schemas.microsoft.com/office/drawing/2014/main" id="{02183B18-51AB-4954-92A9-1BEFA665617F}"/>
              </a:ext>
            </a:extLst>
          </p:cNvPr>
          <p:cNvGrpSpPr/>
          <p:nvPr/>
        </p:nvGrpSpPr>
        <p:grpSpPr>
          <a:xfrm>
            <a:off x="5780857" y="3241085"/>
            <a:ext cx="3208838" cy="1631251"/>
            <a:chOff x="892354" y="3758439"/>
            <a:chExt cx="4278451" cy="2175001"/>
          </a:xfrm>
        </p:grpSpPr>
        <p:pic>
          <p:nvPicPr>
            <p:cNvPr id="10" name="Picture 9">
              <a:extLst>
                <a:ext uri="{FF2B5EF4-FFF2-40B4-BE49-F238E27FC236}">
                  <a16:creationId xmlns:a16="http://schemas.microsoft.com/office/drawing/2014/main"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err="1">
                  <a:latin typeface="Abadi" panose="020B0604020104020204" pitchFamily="34" charset="0"/>
                  <a:cs typeface="Arial" panose="020B0604020202020204" pitchFamily="34" charset="0"/>
                </a:rPr>
                <a:t>Thảo</a:t>
              </a:r>
              <a:r>
                <a:rPr lang="en-US" sz="1800" dirty="0">
                  <a:latin typeface="Abadi" panose="020B0604020104020204" pitchFamily="34" charset="0"/>
                  <a:cs typeface="Arial" panose="020B0604020202020204" pitchFamily="34" charset="0"/>
                </a:rPr>
                <a:t> </a:t>
              </a:r>
              <a:r>
                <a:rPr lang="en-US" sz="1800" dirty="0" err="1">
                  <a:latin typeface="Abadi" panose="020B0604020104020204" pitchFamily="34" charset="0"/>
                  <a:cs typeface="Arial" panose="020B0604020202020204" pitchFamily="34" charset="0"/>
                </a:rPr>
                <a:t>luận</a:t>
              </a:r>
              <a:r>
                <a:rPr lang="en-US" sz="1800" dirty="0">
                  <a:latin typeface="Abadi" panose="020B0604020104020204" pitchFamily="34" charset="0"/>
                  <a:cs typeface="Arial" panose="020B0604020202020204" pitchFamily="34" charset="0"/>
                </a:rPr>
                <a:t> </a:t>
              </a:r>
              <a:r>
                <a:rPr lang="en-US" sz="1800" dirty="0" err="1">
                  <a:latin typeface="Abadi" panose="020B0604020104020204" pitchFamily="34" charset="0"/>
                  <a:cs typeface="Arial" panose="020B0604020202020204" pitchFamily="34" charset="0"/>
                </a:rPr>
                <a:t>nhóm</a:t>
              </a:r>
              <a:r>
                <a:rPr lang="en-US" sz="1800" dirty="0">
                  <a:latin typeface="Abadi" panose="020B0604020104020204" pitchFamily="34" charset="0"/>
                  <a:cs typeface="Arial" panose="020B0604020202020204" pitchFamily="34" charset="0"/>
                </a:rPr>
                <a:t> 4</a:t>
              </a:r>
            </a:p>
          </p:txBody>
        </p:sp>
      </p:grpSp>
    </p:spTree>
    <p:extLst>
      <p:ext uri="{BB962C8B-B14F-4D97-AF65-F5344CB8AC3E}">
        <p14:creationId xmlns:p14="http://schemas.microsoft.com/office/powerpoint/2010/main" val="917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DC93BAF-BB02-48A5-AC8D-3F0E6A86BC1A}"/>
              </a:ext>
            </a:extLst>
          </p:cNvPr>
          <p:cNvSpPr txBox="1"/>
          <p:nvPr/>
        </p:nvSpPr>
        <p:spPr>
          <a:xfrm>
            <a:off x="1511482" y="520337"/>
            <a:ext cx="5570220" cy="600164"/>
          </a:xfrm>
          <a:prstGeom prst="rect">
            <a:avLst/>
          </a:prstGeom>
          <a:noFill/>
        </p:spPr>
        <p:txBody>
          <a:bodyPr wrap="square" rtlCol="0">
            <a:spAutoFit/>
          </a:bodyPr>
          <a:lstStyle/>
          <a:p>
            <a:pPr algn="ctr" defTabSz="685800">
              <a:buClrTx/>
              <a:defRPr/>
            </a:pPr>
            <a:r>
              <a:rPr lang="en-US" sz="3300" b="1" kern="1200" dirty="0" err="1">
                <a:solidFill>
                  <a:srgbClr val="FF0000"/>
                </a:solidFill>
                <a:latin typeface="Calibri" panose="020F0502020204030204" pitchFamily="34" charset="0"/>
                <a:cs typeface="Calibri" panose="020F0502020204030204" pitchFamily="34" charset="0"/>
              </a:rPr>
              <a:t>Hoàn</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thành</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Phiếu</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học</a:t>
            </a:r>
            <a:r>
              <a:rPr lang="en-US" sz="3300" b="1" kern="1200" dirty="0">
                <a:solidFill>
                  <a:srgbClr val="FF0000"/>
                </a:solidFill>
                <a:latin typeface="Calibri" panose="020F0502020204030204" pitchFamily="34" charset="0"/>
                <a:cs typeface="Calibri" panose="020F0502020204030204" pitchFamily="34" charset="0"/>
              </a:rPr>
              <a:t> </a:t>
            </a:r>
            <a:r>
              <a:rPr lang="en-US" sz="3300" b="1" kern="1200" dirty="0" err="1">
                <a:solidFill>
                  <a:srgbClr val="FF0000"/>
                </a:solidFill>
                <a:latin typeface="Calibri" panose="020F0502020204030204" pitchFamily="34" charset="0"/>
                <a:cs typeface="Calibri" panose="020F0502020204030204" pitchFamily="34" charset="0"/>
              </a:rPr>
              <a:t>tập</a:t>
            </a:r>
            <a:endParaRPr lang="en-US" sz="3300" b="1" kern="1200" dirty="0">
              <a:solidFill>
                <a:srgbClr val="FF0000"/>
              </a:solidFill>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27E0B539-E0C5-496D-BE4B-58D230A2EAAE}"/>
              </a:ext>
            </a:extLst>
          </p:cNvPr>
          <p:cNvGraphicFramePr>
            <a:graphicFrameLocks noGrp="1"/>
          </p:cNvGraphicFramePr>
          <p:nvPr>
            <p:extLst>
              <p:ext uri="{D42A27DB-BD31-4B8C-83A1-F6EECF244321}">
                <p14:modId xmlns:p14="http://schemas.microsoft.com/office/powerpoint/2010/main" val="2821038963"/>
              </p:ext>
            </p:extLst>
          </p:nvPr>
        </p:nvGraphicFramePr>
        <p:xfrm>
          <a:off x="711382" y="1480457"/>
          <a:ext cx="7632518" cy="2169632"/>
        </p:xfrm>
        <a:graphic>
          <a:graphicData uri="http://schemas.openxmlformats.org/drawingml/2006/table">
            <a:tbl>
              <a:tblPr firstRow="1" firstCol="1" bandRow="1">
                <a:tableStyleId>{9DCAF9ED-07DC-4A11-8D7F-57B35C25682E}</a:tableStyleId>
              </a:tblPr>
              <a:tblGrid>
                <a:gridCol w="2105522">
                  <a:extLst>
                    <a:ext uri="{9D8B030D-6E8A-4147-A177-3AD203B41FA5}">
                      <a16:colId xmlns:a16="http://schemas.microsoft.com/office/drawing/2014/main" val="3370933225"/>
                    </a:ext>
                  </a:extLst>
                </a:gridCol>
                <a:gridCol w="5526996">
                  <a:extLst>
                    <a:ext uri="{9D8B030D-6E8A-4147-A177-3AD203B41FA5}">
                      <a16:colId xmlns:a16="http://schemas.microsoft.com/office/drawing/2014/main" val="339813459"/>
                    </a:ext>
                  </a:extLst>
                </a:gridCol>
              </a:tblGrid>
              <a:tr h="487136">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Hình 16</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Lợi ích của sản phẩm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3613009164"/>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 </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20624">
                <a:tc>
                  <a:txBody>
                    <a:bodyPr/>
                    <a:lstStyle/>
                    <a:p>
                      <a:pPr marL="0" marR="0" algn="ctr">
                        <a:lnSpc>
                          <a:spcPct val="115000"/>
                        </a:lnSpc>
                        <a:spcBef>
                          <a:spcPts val="0"/>
                        </a:spcBef>
                        <a:spcAft>
                          <a:spcPts val="0"/>
                        </a:spcAft>
                      </a:pP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328346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96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C543D8-673C-4C09-A6B7-E8CCA733D03E}"/>
              </a:ext>
            </a:extLst>
          </p:cNvPr>
          <p:cNvGraphicFramePr>
            <a:graphicFrameLocks noGrp="1"/>
          </p:cNvGraphicFramePr>
          <p:nvPr>
            <p:extLst/>
          </p:nvPr>
        </p:nvGraphicFramePr>
        <p:xfrm>
          <a:off x="563336" y="361058"/>
          <a:ext cx="8343900" cy="4356491"/>
        </p:xfrm>
        <a:graphic>
          <a:graphicData uri="http://schemas.openxmlformats.org/drawingml/2006/table">
            <a:tbl>
              <a:tblPr firstRow="1" firstCol="1" bandRow="1">
                <a:tableStyleId>{9DCAF9ED-07DC-4A11-8D7F-57B35C25682E}</a:tableStyleId>
              </a:tblPr>
              <a:tblGrid>
                <a:gridCol w="2301766">
                  <a:extLst>
                    <a:ext uri="{9D8B030D-6E8A-4147-A177-3AD203B41FA5}">
                      <a16:colId xmlns:a16="http://schemas.microsoft.com/office/drawing/2014/main" val="3370933225"/>
                    </a:ext>
                  </a:extLst>
                </a:gridCol>
                <a:gridCol w="6042134">
                  <a:extLst>
                    <a:ext uri="{9D8B030D-6E8A-4147-A177-3AD203B41FA5}">
                      <a16:colId xmlns:a16="http://schemas.microsoft.com/office/drawing/2014/main" val="339813459"/>
                    </a:ext>
                  </a:extLst>
                </a:gridCol>
              </a:tblGrid>
              <a:tr h="457200">
                <a:tc>
                  <a:txBody>
                    <a:bodyPr/>
                    <a:lstStyle/>
                    <a:p>
                      <a:pPr marL="0" marR="0" algn="ctr">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Hình 16</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Lợi ích của sản phẩm</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687773">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đóng</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hộp</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 Dùng làm đồ ăn</a:t>
                      </a:r>
                    </a:p>
                    <a:p>
                      <a:pPr marL="0" marR="0">
                        <a:lnSpc>
                          <a:spcPct val="115000"/>
                        </a:lnSpc>
                        <a:spcBef>
                          <a:spcPts val="0"/>
                        </a:spcBef>
                        <a:spcAft>
                          <a:spcPts val="0"/>
                        </a:spcAft>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87773">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Cửa</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(SP: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1800" b="1" dirty="0">
                          <a:effectLst/>
                          <a:latin typeface="Calibri" panose="020F0502020204030204" pitchFamily="34" charset="0"/>
                          <a:ea typeface="Times New Roman" panose="02020603050405020304" pitchFamily="18" charset="0"/>
                          <a:cs typeface="Calibri" panose="020F0502020204030204" pitchFamily="34" charset="0"/>
                        </a:rPr>
                        <a:t>)</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 Quần áo, váy để mặc</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1261872">
                <a:tc>
                  <a:txBody>
                    <a:bodyPr/>
                    <a:lstStyle/>
                    <a:p>
                      <a:pPr marL="0" marR="0" algn="ctr">
                        <a:lnSpc>
                          <a:spcPct val="115000"/>
                        </a:lnSpc>
                        <a:spcBef>
                          <a:spcPts val="0"/>
                        </a:spcBef>
                        <a:spcAft>
                          <a:spcPts val="0"/>
                        </a:spcAft>
                      </a:pP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Dầu</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thô</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Dùng để sản xuất dầu hỏa, dầu diesel và xăng nguyên liệu; ngoài ra còn dùng để sản xuất  ra một số sản phẩm ngành hóa dầu như dung môi, phân bón hóa học, nhựa, thuốc trừ sâu...</a:t>
                      </a:r>
                    </a:p>
                    <a:p>
                      <a:pPr marL="0" marR="0">
                        <a:lnSpc>
                          <a:spcPct val="115000"/>
                        </a:lnSpc>
                        <a:spcBef>
                          <a:spcPts val="0"/>
                        </a:spcBef>
                        <a:spcAft>
                          <a:spcPts val="0"/>
                        </a:spcAft>
                      </a:pPr>
                      <a:r>
                        <a:rPr lang="nl-NL" sz="1800" b="1" dirty="0">
                          <a:effectLst/>
                          <a:latin typeface="Calibri" panose="020F0502020204030204" pitchFamily="34" charset="0"/>
                          <a:ea typeface="Times New Roman" panose="02020603050405020304" pitchFamily="18" charset="0"/>
                          <a:cs typeface="Calibri" panose="020F0502020204030204" pitchFamily="34" charset="0"/>
                        </a:rPr>
                        <a:t>Xuất khẩu thu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1261872">
                <a:tc>
                  <a:txBody>
                    <a:bodyPr/>
                    <a:lstStyle/>
                    <a:p>
                      <a:pPr marL="0" marR="0" algn="ctr">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Gang,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sắt</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thép</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1800" b="1" dirty="0">
                          <a:effectLst/>
                          <a:latin typeface="Calibri" panose="020F0502020204030204" pitchFamily="34" charset="0"/>
                          <a:cs typeface="Calibri" panose="020F0502020204030204" pitchFamily="34" charset="0"/>
                        </a:rPr>
                        <a:t>Vật liệu để làm nhà, làm các công trình giao thông, sản xuất đồ dùng trong nhà (dao, kéo...); vật liệu cho các ngành sản xuất máy móc khác (xe máy, ô tô...)</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18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7835492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5995181" y="2061521"/>
            <a:ext cx="4452387" cy="1246495"/>
          </a:xfrm>
          <a:prstGeom prst="rect">
            <a:avLst/>
          </a:prstGeom>
          <a:noFill/>
        </p:spPr>
        <p:txBody>
          <a:bodyPr wrap="square" rtlCol="0">
            <a:spAutoFit/>
          </a:bodyPr>
          <a:lstStyle/>
          <a:p>
            <a:pPr algn="ctr" defTabSz="685800">
              <a:buClrTx/>
              <a:defRPr/>
            </a:pPr>
            <a:r>
              <a:rPr lang="en-US" sz="7500" kern="1200" dirty="0" err="1">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Ghi</a:t>
            </a:r>
            <a:r>
              <a:rPr lang="en-US" sz="7500" kern="1200" dirty="0">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 </a:t>
            </a:r>
            <a:r>
              <a:rPr lang="en-US" sz="7500" kern="1200" dirty="0" err="1">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rPr>
              <a:t>nhớ</a:t>
            </a:r>
            <a:endParaRPr lang="en-US" sz="7500" kern="1200" dirty="0">
              <a:solidFill>
                <a:prstClr val="white"/>
              </a:solidFill>
              <a:effectLst>
                <a:outerShdw blurRad="38100" dist="38100" dir="2700000" algn="tl">
                  <a:srgbClr val="000000">
                    <a:alpha val="43137"/>
                  </a:srgbClr>
                </a:outerShdw>
              </a:effectLst>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784860" y="1442852"/>
            <a:ext cx="609301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3000" b="1" dirty="0">
                <a:solidFill>
                  <a:srgbClr val="002060"/>
                </a:solidFill>
                <a:latin typeface="Calibri" panose="020F0502020204030204" pitchFamily="34" charset="0"/>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lang="en-US" altLang="en-US" sz="3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295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31A7B1-5507-466C-B257-4D168056182D}"/>
              </a:ext>
            </a:extLst>
          </p:cNvPr>
          <p:cNvSpPr/>
          <p:nvPr/>
        </p:nvSpPr>
        <p:spPr>
          <a:xfrm>
            <a:off x="1059180" y="236608"/>
            <a:ext cx="7741845" cy="830997"/>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2400" b="1" dirty="0">
                <a:solidFill>
                  <a:srgbClr val="FF0000"/>
                </a:solidFill>
                <a:latin typeface="Calibri" panose="020F0502020204030204" pitchFamily="34" charset="0"/>
                <a:cs typeface="Calibri" panose="020F0502020204030204" pitchFamily="34" charset="0"/>
              </a:rPr>
              <a:t>3. </a:t>
            </a:r>
            <a:r>
              <a:rPr lang="en-US" sz="2400" b="1" dirty="0" err="1">
                <a:solidFill>
                  <a:srgbClr val="FF0000"/>
                </a:solidFill>
                <a:latin typeface="Calibri" panose="020F0502020204030204" pitchFamily="34" charset="0"/>
                <a:cs typeface="Calibri" panose="020F0502020204030204" pitchFamily="34" charset="0"/>
              </a:rPr>
              <a:t>Kể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hoạt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xuất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thủ</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em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biết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Nói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phẩm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hoạt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đó</a:t>
            </a:r>
            <a:endParaRPr lang="vi-VN" sz="2400" b="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D978FAF-832D-4C54-970E-184984CEDD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23" y="160756"/>
            <a:ext cx="1181807" cy="1181807"/>
          </a:xfrm>
          <a:prstGeom prst="rect">
            <a:avLst/>
          </a:prstGeom>
        </p:spPr>
      </p:pic>
      <p:grpSp>
        <p:nvGrpSpPr>
          <p:cNvPr id="10" name="Group 9">
            <a:extLst>
              <a:ext uri="{FF2B5EF4-FFF2-40B4-BE49-F238E27FC236}">
                <a16:creationId xmlns:a16="http://schemas.microsoft.com/office/drawing/2014/main" id="{725CF056-A7D3-43A6-BBA2-1972B82293C7}"/>
              </a:ext>
            </a:extLst>
          </p:cNvPr>
          <p:cNvGrpSpPr/>
          <p:nvPr/>
        </p:nvGrpSpPr>
        <p:grpSpPr>
          <a:xfrm>
            <a:off x="649926" y="2323691"/>
            <a:ext cx="2397775" cy="1905953"/>
            <a:chOff x="781262" y="3217613"/>
            <a:chExt cx="4761331" cy="3855641"/>
          </a:xfrm>
        </p:grpSpPr>
        <p:pic>
          <p:nvPicPr>
            <p:cNvPr id="11" name="Picture 10">
              <a:extLst>
                <a:ext uri="{FF2B5EF4-FFF2-40B4-BE49-F238E27FC236}">
                  <a16:creationId xmlns:a16="http://schemas.microsoft.com/office/drawing/2014/main"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1800" b="1" kern="1200" dirty="0" err="1">
                  <a:solidFill>
                    <a:prstClr val="black"/>
                  </a:solidFill>
                  <a:latin typeface="Calibri" panose="020F0502020204030204" pitchFamily="34" charset="0"/>
                  <a:cs typeface="Calibri" panose="020F0502020204030204" pitchFamily="34" charset="0"/>
                </a:rPr>
                <a:t>Thảo</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luận</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cặp</a:t>
              </a:r>
              <a:r>
                <a:rPr lang="en-US" sz="1800" b="1" kern="1200" dirty="0">
                  <a:solidFill>
                    <a:prstClr val="black"/>
                  </a:solidFill>
                  <a:latin typeface="Calibri" panose="020F0502020204030204" pitchFamily="34" charset="0"/>
                  <a:cs typeface="Calibri" panose="020F0502020204030204" pitchFamily="34" charset="0"/>
                </a:rPr>
                <a:t> </a:t>
              </a:r>
              <a:r>
                <a:rPr lang="en-US" sz="1800" b="1" kern="1200" dirty="0" err="1">
                  <a:solidFill>
                    <a:prstClr val="black"/>
                  </a:solidFill>
                  <a:latin typeface="Calibri" panose="020F0502020204030204" pitchFamily="34" charset="0"/>
                  <a:cs typeface="Calibri" panose="020F0502020204030204" pitchFamily="34" charset="0"/>
                </a:rPr>
                <a:t>đôi</a:t>
              </a:r>
              <a:endParaRPr lang="en-US" sz="1800" b="1" kern="1200" dirty="0">
                <a:solidFill>
                  <a:prstClr val="black"/>
                </a:solidFill>
                <a:latin typeface="Calibri" panose="020F0502020204030204" pitchFamily="34" charset="0"/>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id="{5CF494AB-025D-42C6-B573-8668669B98A7}"/>
              </a:ext>
            </a:extLst>
          </p:cNvPr>
          <p:cNvSpPr/>
          <p:nvPr/>
        </p:nvSpPr>
        <p:spPr>
          <a:xfrm>
            <a:off x="3064073" y="1653759"/>
            <a:ext cx="5539665" cy="1167953"/>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r>
              <a:rPr lang="en-US" sz="2400" b="1" kern="1200" dirty="0" err="1">
                <a:solidFill>
                  <a:prstClr val="black"/>
                </a:solidFill>
                <a:latin typeface="Calibri" panose="020F0502020204030204" pitchFamily="34" charset="0"/>
                <a:cs typeface="Calibri" panose="020F0502020204030204" pitchFamily="34" charset="0"/>
              </a:rPr>
              <a:t>Nói</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tên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một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hoạt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động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sản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xuất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công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nghiệp</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cùng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với</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một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sản</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phẩm</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của</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hoạt</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động</a:t>
            </a:r>
            <a:r>
              <a:rPr lang="en-US" sz="2400" b="1" kern="1200" dirty="0">
                <a:solidFill>
                  <a:prstClr val="black"/>
                </a:solidFill>
                <a:latin typeface="Calibri" panose="020F0502020204030204" pitchFamily="34" charset="0"/>
                <a:cs typeface="Calibri" panose="020F0502020204030204" pitchFamily="34" charset="0"/>
              </a:rPr>
              <a:t> </a:t>
            </a:r>
            <a:r>
              <a:rPr lang="en-US" sz="2400" b="1" kern="1200" dirty="0" err="1">
                <a:solidFill>
                  <a:prstClr val="black"/>
                </a:solidFill>
                <a:latin typeface="Calibri" panose="020F0502020204030204" pitchFamily="34" charset="0"/>
                <a:cs typeface="Calibri" panose="020F0502020204030204" pitchFamily="34" charset="0"/>
              </a:rPr>
              <a:t>đó</a:t>
            </a:r>
            <a:r>
              <a:rPr lang="en-US" sz="2400" b="1" kern="1200"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370876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3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1345339" y="487169"/>
            <a:ext cx="6477760" cy="89506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10: HOẠT ĐỘNG SẢN XUẤT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THỦ CÔNG VÀ CÔNG NGHIỆP(</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2)</a:t>
            </a:r>
            <a:endParaRPr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6EB8E26-FC70-4E30-BC8F-696F578C5EF2}"/>
              </a:ext>
            </a:extLst>
          </p:cNvPr>
          <p:cNvSpPr txBox="1"/>
          <p:nvPr/>
        </p:nvSpPr>
        <p:spPr>
          <a:xfrm>
            <a:off x="1345339" y="1535217"/>
            <a:ext cx="2309185" cy="523220"/>
          </a:xfrm>
          <a:prstGeom prst="rect">
            <a:avLst/>
          </a:prstGeom>
          <a:noFill/>
        </p:spPr>
        <p:txBody>
          <a:bodyPr wrap="square" rtlCol="0">
            <a:spAutoFit/>
          </a:bodyPr>
          <a:lstStyle/>
          <a:p>
            <a:r>
              <a:rPr lang="en-US" sz="2800" b="1" dirty="0">
                <a:ln w="22225">
                  <a:solidFill>
                    <a:schemeClr val="accent2"/>
                  </a:solidFill>
                  <a:prstDash val="solid"/>
                </a:ln>
                <a:solidFill>
                  <a:schemeClr val="accent2">
                    <a:lumMod val="40000"/>
                    <a:lumOff val="60000"/>
                  </a:scheme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id="{B6A212F2-E1EB-41D7-A73F-3FC01458F8C4}"/>
              </a:ext>
            </a:extLst>
          </p:cNvPr>
          <p:cNvSpPr txBox="1">
            <a:spLocks/>
          </p:cNvSpPr>
          <p:nvPr/>
        </p:nvSpPr>
        <p:spPr>
          <a:xfrm>
            <a:off x="1646367" y="2319285"/>
            <a:ext cx="6189828" cy="20506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r>
              <a:rPr lang="nl-NL" sz="1800" dirty="0"/>
              <a:t>Kể được tên của một số hoạt động sản xuất công nghiệp ở địa phương, sản phẩm và lợi ích của hoạt động sản xuất đó.</a:t>
            </a:r>
          </a:p>
          <a:p>
            <a:pPr marL="168275" indent="0">
              <a:buNone/>
            </a:pPr>
            <a:endParaRPr lang="en-US" sz="1800" dirty="0"/>
          </a:p>
          <a:p>
            <a:r>
              <a:rPr lang="nl-NL" sz="1800" dirty="0"/>
              <a:t>Giới thiệu được một sản phẩm công nghiệp  của địa phương dựa trên thông tin, tranh ảnh, vật thật ... sưu tầm được</a:t>
            </a:r>
            <a:endParaRPr lang="en-US" sz="1800" dirty="0"/>
          </a:p>
          <a:p>
            <a:pPr marL="0" indent="0">
              <a:spcAft>
                <a:spcPts val="1600"/>
              </a:spcAft>
              <a:buFont typeface="Roboto Mono Medium"/>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righ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par>
                          <p:cTn id="13" fill="hold">
                            <p:stCondLst>
                              <p:cond delay="2000"/>
                            </p:stCondLst>
                            <p:childTnLst>
                              <p:par>
                                <p:cTn id="14" presetID="14" presetClass="entr" presetSubtype="1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6" dur="500"/>
                                        <p:tgtEl>
                                          <p:spTgt spid="8">
                                            <p:txEl>
                                              <p:pRg st="0" end="0"/>
                                            </p:txEl>
                                          </p:spTgt>
                                        </p:tgtEl>
                                      </p:cBhvr>
                                    </p:animEffect>
                                  </p:childTnLst>
                                </p:cTn>
                              </p:par>
                            </p:childTnLst>
                          </p:cTn>
                        </p:par>
                        <p:par>
                          <p:cTn id="17" fill="hold">
                            <p:stCondLst>
                              <p:cond delay="2500"/>
                            </p:stCondLst>
                            <p:childTnLst>
                              <p:par>
                                <p:cTn id="18" presetID="14" presetClass="entr" presetSubtype="10" fill="hold" grpId="0"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3" grpId="0"/>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9519" y="1092047"/>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1" y="2767288"/>
            <a:ext cx="4286252"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2400" b="1" dirty="0" err="1">
                <a:solidFill>
                  <a:srgbClr val="002060"/>
                </a:solidFill>
                <a:latin typeface="Calibri" panose="020F0502020204030204" pitchFamily="34" charset="0"/>
                <a:cs typeface="Calibri" panose="020F0502020204030204" pitchFamily="34" charset="0"/>
              </a:rPr>
              <a:t>Công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nghiệp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là</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một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lĩnh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vực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sản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xuất</a:t>
            </a:r>
            <a:r>
              <a:rPr lang="en-US" altLang="en-US" sz="2400" b="1" dirty="0">
                <a:solidFill>
                  <a:srgbClr val="002060"/>
                </a:solidFill>
                <a:latin typeface="Calibri" panose="020F0502020204030204" pitchFamily="34" charset="0"/>
                <a:cs typeface="Calibri" panose="020F0502020204030204" pitchFamily="34" charset="0"/>
              </a:rPr>
              <a:t>, bao </a:t>
            </a:r>
            <a:r>
              <a:rPr lang="en-US" altLang="en-US" sz="2400" b="1" dirty="0" err="1">
                <a:solidFill>
                  <a:srgbClr val="002060"/>
                </a:solidFill>
                <a:latin typeface="Calibri" panose="020F0502020204030204" pitchFamily="34" charset="0"/>
                <a:cs typeface="Calibri" panose="020F0502020204030204" pitchFamily="34" charset="0"/>
              </a:rPr>
              <a:t>gồm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các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nhiều</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ngành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nghề</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khai</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thác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tài</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nguyên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chế</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biến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sản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phẩm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chế</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tạo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và</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sửa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chữa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máy</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móc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thiết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bị</a:t>
            </a:r>
            <a:r>
              <a:rPr lang="en-US" altLang="en-US" sz="24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6689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2086" y="1435462"/>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5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45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314465" y="2700973"/>
            <a:ext cx="3883949"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2700" b="1" dirty="0" err="1">
                <a:latin typeface="Calibri" panose="020F0502020204030204" pitchFamily="34" charset="0"/>
                <a:cs typeface="Calibri" panose="020F0502020204030204" pitchFamily="34" charset="0"/>
              </a:rPr>
              <a:t>Hoạt</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động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sản</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xuất</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công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nghiệp</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thường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diễn</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ra</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trong</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các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nhà</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máy</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hoặc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các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khu</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vực</a:t>
            </a:r>
            <a:r>
              <a:rPr lang="en-US" altLang="en-US" sz="2700" b="1" dirty="0">
                <a:latin typeface="Calibri" panose="020F0502020204030204" pitchFamily="34" charset="0"/>
                <a:cs typeface="Calibri" panose="020F0502020204030204" pitchFamily="34" charset="0"/>
              </a:rPr>
              <a:t> </a:t>
            </a:r>
            <a:r>
              <a:rPr lang="en-US" altLang="en-US" sz="2700" b="1" dirty="0" err="1">
                <a:latin typeface="Calibri" panose="020F0502020204030204" pitchFamily="34" charset="0"/>
                <a:cs typeface="Calibri" panose="020F0502020204030204" pitchFamily="34" charset="0"/>
              </a:rPr>
              <a:t>riêng</a:t>
            </a:r>
            <a:r>
              <a:rPr lang="en-US" altLang="en-US" sz="27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5806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7"/>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4137" y="962094"/>
            <a:ext cx="3153103" cy="1007066"/>
          </a:xfrm>
          <a:prstGeom prst="rect">
            <a:avLst/>
          </a:prstGeom>
        </p:spPr>
        <p:txBody>
          <a:bodyPr vert="horz" lIns="68580" tIns="34290" rIns="68580" bIns="34290" rtlCol="0" anchor="ctr">
            <a:normAutofit/>
          </a:bodyPr>
          <a:lstStyle/>
          <a:p>
            <a:pPr algn="ctr">
              <a:lnSpc>
                <a:spcPct val="90000"/>
              </a:lnSpc>
              <a:spcBef>
                <a:spcPct val="0"/>
              </a:spcBef>
              <a:spcAft>
                <a:spcPts val="450"/>
              </a:spcAft>
              <a:buClrTx/>
              <a:defRPr/>
            </a:pPr>
            <a:r>
              <a:rPr lang="en-US" sz="27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Ghi</a:t>
            </a:r>
            <a:r>
              <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b="1" dirty="0" err="1">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nhớ</a:t>
            </a:r>
            <a:endParaRPr lang="en-US" sz="27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10" name="Text Box 29"/>
          <p:cNvSpPr txBox="1">
            <a:spLocks noChangeArrowheads="1"/>
          </p:cNvSpPr>
          <p:nvPr/>
        </p:nvSpPr>
        <p:spPr bwMode="auto">
          <a:xfrm>
            <a:off x="-2" y="2717784"/>
            <a:ext cx="4118742" cy="19648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171450" algn="just">
              <a:lnSpc>
                <a:spcPct val="90000"/>
              </a:lnSpc>
              <a:spcBef>
                <a:spcPct val="50000"/>
              </a:spcBef>
              <a:buFont typeface="Arial" panose="020B0604020202020204" pitchFamily="34" charset="0"/>
              <a:buChar char="•"/>
              <a:defRPr/>
            </a:pPr>
            <a:r>
              <a:rPr lang="en-US" altLang="en-US" sz="1950" b="1" dirty="0" err="1">
                <a:solidFill>
                  <a:srgbClr val="002060"/>
                </a:solidFill>
                <a:latin typeface="Calibri" panose="020F0502020204030204" pitchFamily="34" charset="0"/>
                <a:cs typeface="Calibri" panose="020F0502020204030204" pitchFamily="34" charset="0"/>
              </a:rPr>
              <a:t>Có</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nhiều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ngành</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như</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khai</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thác</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khoáng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sản</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năng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lượng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dệt</a:t>
            </a:r>
            <a:r>
              <a:rPr lang="en-US" altLang="en-US" sz="1950" b="1" dirty="0">
                <a:solidFill>
                  <a:srgbClr val="002060"/>
                </a:solidFill>
                <a:latin typeface="Calibri" panose="020F0502020204030204" pitchFamily="34" charset="0"/>
                <a:cs typeface="Calibri" panose="020F0502020204030204" pitchFamily="34" charset="0"/>
              </a:rPr>
              <a:t> may,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đóng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tàu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sản</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xuất</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hàng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tiêu</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dùng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công</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nghiệp</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thực</a:t>
            </a:r>
            <a:r>
              <a:rPr lang="en-US" altLang="en-US" sz="1950" b="1" dirty="0">
                <a:solidFill>
                  <a:srgbClr val="002060"/>
                </a:solidFill>
                <a:latin typeface="Calibri" panose="020F0502020204030204" pitchFamily="34" charset="0"/>
                <a:cs typeface="Calibri" panose="020F0502020204030204" pitchFamily="34" charset="0"/>
              </a:rPr>
              <a:t> </a:t>
            </a:r>
            <a:r>
              <a:rPr lang="en-US" altLang="en-US" sz="1950" b="1" dirty="0" err="1">
                <a:solidFill>
                  <a:srgbClr val="002060"/>
                </a:solidFill>
                <a:latin typeface="Calibri" panose="020F0502020204030204" pitchFamily="34" charset="0"/>
                <a:cs typeface="Calibri" panose="020F0502020204030204" pitchFamily="34" charset="0"/>
              </a:rPr>
              <a:t>phẩm</a:t>
            </a:r>
            <a:r>
              <a:rPr lang="en-US" altLang="en-US" sz="195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515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10" name="矩形 9"/>
          <p:cNvSpPr/>
          <p:nvPr/>
        </p:nvSpPr>
        <p:spPr>
          <a:xfrm>
            <a:off x="814388" y="1129189"/>
            <a:ext cx="7515225" cy="3272314"/>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等线"/>
              <a:ea typeface="等线" panose="02010600030101010101" pitchFamily="2" charset="-122"/>
            </a:endParaRPr>
          </a:p>
        </p:txBody>
      </p:sp>
      <p:pic>
        <p:nvPicPr>
          <p:cNvPr id="5" name="Picture 4">
            <a:extLst>
              <a:ext uri="{FF2B5EF4-FFF2-40B4-BE49-F238E27FC236}">
                <a16:creationId xmlns:a16="http://schemas.microsoft.com/office/drawing/2014/main" id="{7A23952A-48A6-460E-91C1-A37FA8AECD75}"/>
              </a:ext>
            </a:extLst>
          </p:cNvPr>
          <p:cNvPicPr>
            <a:picLocks noChangeAspect="1"/>
          </p:cNvPicPr>
          <p:nvPr/>
        </p:nvPicPr>
        <p:blipFill>
          <a:blip r:embed="rId4"/>
          <a:stretch>
            <a:fillRect/>
          </a:stretch>
        </p:blipFill>
        <p:spPr>
          <a:xfrm>
            <a:off x="1040928" y="1887685"/>
            <a:ext cx="7088338" cy="1516822"/>
          </a:xfrm>
          <a:prstGeom prst="rect">
            <a:avLst/>
          </a:prstGeom>
        </p:spPr>
      </p:pic>
    </p:spTree>
    <p:extLst>
      <p:ext uri="{BB962C8B-B14F-4D97-AF65-F5344CB8AC3E}">
        <p14:creationId xmlns:p14="http://schemas.microsoft.com/office/powerpoint/2010/main" val="306296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1927742"/>
            <a:ext cx="8174573" cy="1200329"/>
          </a:xfrm>
          <a:prstGeom prst="rect">
            <a:avLst/>
          </a:prstGeom>
          <a:noFill/>
        </p:spPr>
        <p:txBody>
          <a:bodyPr wrap="square" rtlCol="0">
            <a:spAutoFit/>
          </a:bodyPr>
          <a:lstStyle/>
          <a:p>
            <a:pPr lvl="0" algn="ct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công nghiệp  ở địa phương </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30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F7AF7-4C5C-433D-A12F-8A97BCA068F1}"/>
              </a:ext>
            </a:extLst>
          </p:cNvPr>
          <p:cNvSpPr/>
          <p:nvPr/>
        </p:nvSpPr>
        <p:spPr>
          <a:xfrm>
            <a:off x="1059180" y="236608"/>
            <a:ext cx="7741845" cy="830997"/>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2400" b="1" dirty="0">
                <a:solidFill>
                  <a:srgbClr val="FF0000"/>
                </a:solidFill>
                <a:latin typeface="Calibri" panose="020F0502020204030204" pitchFamily="34" charset="0"/>
                <a:cs typeface="Calibri" panose="020F0502020204030204" pitchFamily="34" charset="0"/>
              </a:rPr>
              <a:t>Chia sẻ một số hoạt động sản xuất công nghiệp ở địa phương em</a:t>
            </a:r>
          </a:p>
        </p:txBody>
      </p:sp>
      <p:pic>
        <p:nvPicPr>
          <p:cNvPr id="12" name="Picture 11">
            <a:extLst>
              <a:ext uri="{FF2B5EF4-FFF2-40B4-BE49-F238E27FC236}">
                <a16:creationId xmlns:a16="http://schemas.microsoft.com/office/drawing/2014/main" id="{B70B84AD-603E-423A-83E7-65C4D02293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23" y="160756"/>
            <a:ext cx="1181807" cy="1181807"/>
          </a:xfrm>
          <a:prstGeom prst="rect">
            <a:avLst/>
          </a:prstGeom>
        </p:spPr>
      </p:pic>
      <p:grpSp>
        <p:nvGrpSpPr>
          <p:cNvPr id="13" name="Group 12">
            <a:extLst>
              <a:ext uri="{FF2B5EF4-FFF2-40B4-BE49-F238E27FC236}">
                <a16:creationId xmlns:a16="http://schemas.microsoft.com/office/drawing/2014/main" id="{14D5E8BD-3634-4613-BADC-0E4E302B816D}"/>
              </a:ext>
            </a:extLst>
          </p:cNvPr>
          <p:cNvGrpSpPr/>
          <p:nvPr/>
        </p:nvGrpSpPr>
        <p:grpSpPr>
          <a:xfrm>
            <a:off x="506729" y="2571750"/>
            <a:ext cx="3208838" cy="1631251"/>
            <a:chOff x="892354" y="3758439"/>
            <a:chExt cx="4278451" cy="2175001"/>
          </a:xfrm>
        </p:grpSpPr>
        <p:pic>
          <p:nvPicPr>
            <p:cNvPr id="14" name="Picture 13">
              <a:extLst>
                <a:ext uri="{FF2B5EF4-FFF2-40B4-BE49-F238E27FC236}">
                  <a16:creationId xmlns:a16="http://schemas.microsoft.com/office/drawing/2014/main" id="{DA775C62-8E7B-4E8D-AAB4-BB6B0E83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BE773FD5-FE47-4DF4-9319-D761583B0C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err="1">
                  <a:latin typeface="Calibri" panose="020F0502020204030204" pitchFamily="34" charset="0"/>
                  <a:cs typeface="Calibri" panose="020F0502020204030204" pitchFamily="34" charset="0"/>
                </a:rPr>
                <a:t>Thảo</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luận</a:t>
              </a:r>
              <a:r>
                <a:rPr lang="en-US" sz="1800" b="1" dirty="0">
                  <a:latin typeface="Calibri" panose="020F0502020204030204" pitchFamily="34" charset="0"/>
                  <a:cs typeface="Calibri" panose="020F0502020204030204" pitchFamily="34" charset="0"/>
                </a:rPr>
                <a:t> </a:t>
              </a:r>
              <a:r>
                <a:rPr lang="en-US" sz="1800" b="1" dirty="0" err="1">
                  <a:latin typeface="Calibri" panose="020F0502020204030204" pitchFamily="34" charset="0"/>
                  <a:cs typeface="Calibri" panose="020F0502020204030204" pitchFamily="34" charset="0"/>
                </a:rPr>
                <a:t>nhóm</a:t>
              </a:r>
              <a:r>
                <a:rPr lang="en-US" sz="1800" b="1" dirty="0">
                  <a:latin typeface="Calibri" panose="020F0502020204030204" pitchFamily="34" charset="0"/>
                  <a:cs typeface="Calibri" panose="020F0502020204030204" pitchFamily="34" charset="0"/>
                </a:rPr>
                <a:t> 4</a:t>
              </a:r>
            </a:p>
          </p:txBody>
        </p:sp>
      </p:grpSp>
      <p:sp>
        <p:nvSpPr>
          <p:cNvPr id="16" name="Speech Bubble: Rectangle with Corners Rounded 15">
            <a:extLst>
              <a:ext uri="{FF2B5EF4-FFF2-40B4-BE49-F238E27FC236}">
                <a16:creationId xmlns:a16="http://schemas.microsoft.com/office/drawing/2014/main" id="{A365A7EC-0656-459C-9623-C8F4E4385343}"/>
              </a:ext>
            </a:extLst>
          </p:cNvPr>
          <p:cNvSpPr/>
          <p:nvPr/>
        </p:nvSpPr>
        <p:spPr>
          <a:xfrm>
            <a:off x="2982429" y="1469946"/>
            <a:ext cx="5539665" cy="968599"/>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dirty="0" err="1">
                <a:solidFill>
                  <a:prstClr val="black"/>
                </a:solidFill>
                <a:latin typeface="Calibri" panose="020F0502020204030204" pitchFamily="34" charset="0"/>
                <a:cs typeface="Calibri" panose="020F0502020204030204" pitchFamily="34" charset="0"/>
              </a:rPr>
              <a:t>Tên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và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sản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phẩm</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của</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hoạt</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động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sản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xuất</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công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nghiệp</a:t>
            </a:r>
            <a:endParaRPr lang="en-US" sz="2400" b="1" kern="1200" dirty="0">
              <a:solidFill>
                <a:prstClr val="black"/>
              </a:solidFill>
              <a:latin typeface="Calibri" panose="020F0502020204030204" pitchFamily="34" charset="0"/>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1B29AA87-CC51-4C90-9485-B1349B8F526F}"/>
              </a:ext>
            </a:extLst>
          </p:cNvPr>
          <p:cNvSpPr/>
          <p:nvPr/>
        </p:nvSpPr>
        <p:spPr>
          <a:xfrm>
            <a:off x="3847844" y="2721660"/>
            <a:ext cx="4569535" cy="968599"/>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a:solidFill>
                  <a:prstClr val="black"/>
                </a:solidFill>
                <a:latin typeface="Calibri" panose="020F0502020204030204" pitchFamily="34" charset="0"/>
                <a:cs typeface="Calibri" panose="020F0502020204030204" pitchFamily="34" charset="0"/>
              </a:rPr>
              <a:t>Ích lợi của hoạt động sản xuất đó</a:t>
            </a:r>
            <a:endParaRPr lang="en-US" sz="2400" b="1" kern="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4747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32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2075461"/>
            <a:ext cx="8174573" cy="1015663"/>
          </a:xfrm>
          <a:prstGeom prst="rect">
            <a:avLst/>
          </a:prstGeom>
          <a:noFill/>
        </p:spPr>
        <p:txBody>
          <a:bodyPr wrap="square" rtlCol="0">
            <a:spAutoFit/>
          </a:bodyPr>
          <a:lstStyle/>
          <a:p>
            <a:pPr lvl="0" algn="ctr"/>
            <a:r>
              <a:rPr lang="vi-VN"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6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lang="en-US" sz="60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61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9" name="Google Shape;269;p38"/>
          <p:cNvSpPr/>
          <p:nvPr/>
        </p:nvSpPr>
        <p:spPr>
          <a:xfrm rot="-2700000">
            <a:off x="765274" y="206549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70" name="Google Shape;270;p38"/>
          <p:cNvSpPr/>
          <p:nvPr/>
        </p:nvSpPr>
        <p:spPr>
          <a:xfrm rot="-2700000">
            <a:off x="2517624" y="3175166"/>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271" name="Google Shape;271;p38"/>
          <p:cNvPicPr preferRelativeResize="0"/>
          <p:nvPr/>
        </p:nvPicPr>
        <p:blipFill>
          <a:blip r:embed="rId3">
            <a:alphaModFix amt="80000"/>
          </a:blip>
          <a:stretch>
            <a:fillRect/>
          </a:stretch>
        </p:blipFill>
        <p:spPr>
          <a:xfrm rot="-6023610">
            <a:off x="2786831" y="3004878"/>
            <a:ext cx="1579416" cy="716443"/>
          </a:xfrm>
          <a:prstGeom prst="rect">
            <a:avLst/>
          </a:prstGeom>
          <a:noFill/>
          <a:ln>
            <a:noFill/>
          </a:ln>
        </p:spPr>
      </p:pic>
      <p:sp>
        <p:nvSpPr>
          <p:cNvPr id="13" name="Google Shape;267;p38"/>
          <p:cNvSpPr txBox="1">
            <a:spLocks noGrp="1"/>
          </p:cNvSpPr>
          <p:nvPr>
            <p:ph type="title"/>
          </p:nvPr>
        </p:nvSpPr>
        <p:spPr>
          <a:xfrm>
            <a:off x="552450" y="479343"/>
            <a:ext cx="3518903" cy="14724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smtClean="0">
                <a:solidFill>
                  <a:srgbClr val="000000"/>
                </a:solidFill>
                <a:latin typeface="Times New Roman" pitchFamily="18" charset="0"/>
                <a:cs typeface="Times New Roman" pitchFamily="18" charset="0"/>
              </a:rPr>
              <a:t>Em sẽ nói gì và làm gì khi gặp tình huống sau? Vì sao?</a:t>
            </a:r>
            <a:endParaRPr sz="2000" dirty="0">
              <a:solidFill>
                <a:srgbClr val="00000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vi-VN"/>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75" y="1455731"/>
            <a:ext cx="3848100" cy="3354393"/>
          </a:xfrm>
          <a:prstGeom prst="rect">
            <a:avLst/>
          </a:prstGeom>
        </p:spPr>
      </p:pic>
      <p:sp>
        <p:nvSpPr>
          <p:cNvPr id="16" name="Google Shape;266;p38"/>
          <p:cNvSpPr txBox="1">
            <a:spLocks/>
          </p:cNvSpPr>
          <p:nvPr/>
        </p:nvSpPr>
        <p:spPr>
          <a:xfrm>
            <a:off x="4934568" y="1328499"/>
            <a:ext cx="3708750" cy="4069200"/>
          </a:xfrm>
          <a:prstGeom prst="rect">
            <a:avLst/>
          </a:prstGeom>
        </p:spPr>
        <p:txBody>
          <a:bodyPr spcFirstLastPara="1" wrap="square" lIns="91425" tIns="91425" rIns="91425" bIns="91425" anchor="ctr" anchorCtr="0">
            <a:noAutofit/>
          </a:bodyPr>
          <a:lstStyle>
            <a:lvl1pPr marL="457200" lvl="0"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1pPr>
            <a:lvl2pPr marL="914400" lvl="1" indent="-317500" algn="l" defTabSz="685800" rtl="0" eaLnBrk="1" latinLnBrk="0" hangingPunct="1">
              <a:lnSpc>
                <a:spcPct val="90000"/>
              </a:lnSpc>
              <a:spcBef>
                <a:spcPts val="0"/>
              </a:spcBef>
              <a:spcAft>
                <a:spcPts val="0"/>
              </a:spcAft>
              <a:buClr>
                <a:schemeClr val="dk2"/>
              </a:buClr>
              <a:buSzPts val="1400"/>
              <a:buFont typeface="Arial" panose="020B0604020202020204" pitchFamily="34" charset="0"/>
              <a:buChar char="○"/>
              <a:defRPr sz="1800" kern="1200">
                <a:solidFill>
                  <a:schemeClr val="dk2"/>
                </a:solidFill>
                <a:latin typeface="+mn-lt"/>
                <a:ea typeface="+mn-ea"/>
                <a:cs typeface="+mn-cs"/>
              </a:defRPr>
            </a:lvl2pPr>
            <a:lvl3pPr marL="1371600" lvl="2"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500" kern="1200">
                <a:solidFill>
                  <a:schemeClr val="dk2"/>
                </a:solidFill>
                <a:latin typeface="+mn-lt"/>
                <a:ea typeface="+mn-ea"/>
                <a:cs typeface="+mn-cs"/>
              </a:defRPr>
            </a:lvl3pPr>
            <a:lvl4pPr marL="1828800" lvl="3"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4pPr>
            <a:lvl5pPr marL="2286000" lvl="4"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dk2"/>
              </a:buClr>
              <a:buSzPts val="1400"/>
              <a:buFont typeface="Arial" panose="020B0604020202020204" pitchFamily="34" charset="0"/>
              <a:buChar char="○"/>
              <a:defRPr sz="1400" kern="1200">
                <a:solidFill>
                  <a:schemeClr val="dk2"/>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dk2"/>
              </a:buClr>
              <a:buSzPts val="1400"/>
              <a:buFont typeface="Arial" panose="020B0604020202020204" pitchFamily="34" charset="0"/>
              <a:buChar char="■"/>
              <a:defRPr sz="1400" kern="1200">
                <a:solidFill>
                  <a:schemeClr val="dk2"/>
                </a:solidFill>
                <a:latin typeface="+mn-lt"/>
                <a:ea typeface="+mn-ea"/>
                <a:cs typeface="+mn-cs"/>
              </a:defRPr>
            </a:lvl9pPr>
          </a:lstStyle>
          <a:p>
            <a:r>
              <a:rPr lang="vi-VN" sz="1600" dirty="0" smtClean="0">
                <a:solidFill>
                  <a:srgbClr val="00B050"/>
                </a:solidFill>
                <a:latin typeface="iCiel Pony" pitchFamily="2" charset="-93"/>
              </a:rPr>
              <a:t> Mọi người trong hình đang ở</a:t>
            </a:r>
            <a:r>
              <a:rPr lang="en-US" sz="1600" dirty="0" smtClean="0">
                <a:solidFill>
                  <a:srgbClr val="00B050"/>
                </a:solidFill>
                <a:latin typeface="iCiel Pony" pitchFamily="2" charset="-93"/>
              </a:rPr>
              <a:t> </a:t>
            </a:r>
            <a:r>
              <a:rPr lang="vi-VN" sz="1600" dirty="0" smtClean="0">
                <a:solidFill>
                  <a:srgbClr val="00B050"/>
                </a:solidFill>
                <a:latin typeface="iCiel Pony" pitchFamily="2" charset="-93"/>
              </a:rPr>
              <a:t>đâu?</a:t>
            </a:r>
          </a:p>
          <a:p>
            <a:pPr marL="139700" indent="0">
              <a:buFont typeface="Arial" panose="020B0604020202020204" pitchFamily="34" charset="0"/>
              <a:buNone/>
            </a:pPr>
            <a:endParaRPr lang="vi-VN" sz="1600" dirty="0" smtClean="0">
              <a:solidFill>
                <a:srgbClr val="00B050"/>
              </a:solidFill>
              <a:latin typeface="iCiel Pony" pitchFamily="2" charset="-93"/>
            </a:endParaRPr>
          </a:p>
          <a:p>
            <a:r>
              <a:rPr lang="vi-VN" sz="1600" dirty="0" smtClean="0">
                <a:solidFill>
                  <a:srgbClr val="00B050"/>
                </a:solidFill>
                <a:latin typeface="iCiel Pony" pitchFamily="2" charset="-93"/>
              </a:rPr>
              <a:t> Tình huống gì đang diễn ra?</a:t>
            </a:r>
          </a:p>
          <a:p>
            <a:pPr marL="139700" indent="0">
              <a:buFont typeface="Arial" panose="020B0604020202020204" pitchFamily="34" charset="0"/>
              <a:buNone/>
            </a:pPr>
            <a:endParaRPr lang="vi-VN" sz="1600" dirty="0" smtClean="0">
              <a:solidFill>
                <a:srgbClr val="00B050"/>
              </a:solidFill>
              <a:latin typeface="iCiel Pony" pitchFamily="2" charset="-93"/>
            </a:endParaRPr>
          </a:p>
          <a:p>
            <a:r>
              <a:rPr lang="vi-VN" sz="1600" dirty="0" smtClean="0">
                <a:solidFill>
                  <a:srgbClr val="00B050"/>
                </a:solidFill>
                <a:latin typeface="iCiel Pony" pitchFamily="2" charset="-93"/>
              </a:rPr>
              <a:t> Nếu là em, em sẽ làm gì để tiêu dùng tiết kiệm, bảo vệ môi trường?</a:t>
            </a:r>
          </a:p>
          <a:p>
            <a:pPr marL="139700" indent="0">
              <a:buFont typeface="Arial" panose="020B0604020202020204" pitchFamily="34" charset="0"/>
              <a:buNone/>
            </a:pPr>
            <a:r>
              <a:rPr lang="vi-VN" sz="1600" dirty="0" smtClean="0">
                <a:solidFill>
                  <a:srgbClr val="00B050"/>
                </a:solidFill>
                <a:latin typeface="iCiel Pony" pitchFamily="2" charset="-93"/>
              </a:rPr>
              <a:t/>
            </a:r>
            <a:br>
              <a:rPr lang="vi-VN" sz="1600" dirty="0" smtClean="0">
                <a:solidFill>
                  <a:srgbClr val="00B050"/>
                </a:solidFill>
                <a:latin typeface="iCiel Pony" pitchFamily="2" charset="-93"/>
              </a:rPr>
            </a:br>
            <a:endParaRPr lang="vi-VN" sz="1600" dirty="0">
              <a:solidFill>
                <a:srgbClr val="00B050"/>
              </a:solidFill>
              <a:latin typeface="iCiel Pony" pitchFamily="2" charset="-93"/>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255" y="460344"/>
            <a:ext cx="3381375" cy="1520856"/>
          </a:xfrm>
          <a:prstGeom prst="rect">
            <a:avLst/>
          </a:prstGeom>
        </p:spPr>
      </p:pic>
    </p:spTree>
    <p:extLst>
      <p:ext uri="{BB962C8B-B14F-4D97-AF65-F5344CB8AC3E}">
        <p14:creationId xmlns:p14="http://schemas.microsoft.com/office/powerpoint/2010/main" val="2994532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defRPr/>
            </a:pPr>
            <a:endParaRPr sz="3500" b="1">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31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3845430"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1606796" y="2023433"/>
            <a:ext cx="1878300"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304757" y="437443"/>
            <a:ext cx="2548775" cy="630942"/>
          </a:xfrm>
          <a:prstGeom prst="rect">
            <a:avLst/>
          </a:prstGeom>
          <a:noFill/>
        </p:spPr>
        <p:txBody>
          <a:bodyPr wrap="none" lIns="0" tIns="0" rIns="0" bIns="0" rtlCol="0">
            <a:spAutoFit/>
          </a:bodyPr>
          <a:lstStyle/>
          <a:p>
            <a:pPr algn="ctr" defTabSz="685732"/>
            <a:r>
              <a:rPr lang="en-US" sz="4100" b="1" dirty="0">
                <a:ln w="31750">
                  <a:solidFill>
                    <a:srgbClr val="DEF5FD"/>
                  </a:solidFill>
                </a:ln>
                <a:solidFill>
                  <a:srgbClr val="663F0D">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7486651" y="400050"/>
            <a:ext cx="2171889"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614655" y="112049"/>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6936402" y="1943252"/>
            <a:ext cx="1071939" cy="392669"/>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6"/>
          <a:stretch>
            <a:fillRect/>
          </a:stretch>
        </p:blipFill>
        <p:spPr>
          <a:xfrm>
            <a:off x="3779085" y="4156225"/>
            <a:ext cx="1582050" cy="580695"/>
          </a:xfrm>
          <a:prstGeom prst="rect">
            <a:avLst/>
          </a:prstGeom>
        </p:spPr>
      </p:pic>
      <p:sp>
        <p:nvSpPr>
          <p:cNvPr id="2" name="Rectangle 1"/>
          <p:cNvSpPr/>
          <p:nvPr/>
        </p:nvSpPr>
        <p:spPr>
          <a:xfrm>
            <a:off x="1840810" y="2340918"/>
            <a:ext cx="5462385" cy="738660"/>
          </a:xfrm>
          <a:prstGeom prst="rect">
            <a:avLst/>
          </a:prstGeom>
          <a:noFill/>
        </p:spPr>
        <p:txBody>
          <a:bodyPr wrap="none" lIns="45716" tIns="22858" rIns="45716" bIns="22858">
            <a:spAutoFit/>
          </a:bodyPr>
          <a:lstStyle/>
          <a:p>
            <a:pPr algn="ctr"/>
            <a:r>
              <a:rPr lang="en-US" sz="4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HÁI HOA DÂN CHỦ</a:t>
            </a:r>
          </a:p>
        </p:txBody>
      </p:sp>
    </p:spTree>
    <p:custDataLst>
      <p:tags r:id="rId1"/>
    </p:custDataLst>
    <p:extLst>
      <p:ext uri="{BB962C8B-B14F-4D97-AF65-F5344CB8AC3E}">
        <p14:creationId xmlns:p14="http://schemas.microsoft.com/office/powerpoint/2010/main" val="420199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8052223" y="3454297"/>
            <a:ext cx="1306226" cy="1668903"/>
          </a:xfrm>
          <a:prstGeom prst="rect">
            <a:avLst/>
          </a:prstGeom>
        </p:spPr>
      </p:pic>
      <p:sp>
        <p:nvSpPr>
          <p:cNvPr id="11" name="Rectangle: Rounded Corners 10">
            <a:extLst>
              <a:ext uri="{FF2B5EF4-FFF2-40B4-BE49-F238E27FC236}">
                <a16:creationId xmlns:a16="http://schemas.microsoft.com/office/drawing/2014/main" id="{4BCBB26E-82FB-40CC-85D8-EAC378459257}"/>
              </a:ext>
            </a:extLst>
          </p:cNvPr>
          <p:cNvSpPr/>
          <p:nvPr/>
        </p:nvSpPr>
        <p:spPr>
          <a:xfrm>
            <a:off x="3831261" y="1139780"/>
            <a:ext cx="5018825" cy="11603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2400" b="1"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lang="en-US" sz="2400" b="1" dirty="0">
              <a:solidFill>
                <a:srgbClr val="00206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6D085A5-4EF1-494B-8071-F3D41C9A938C}"/>
              </a:ext>
            </a:extLst>
          </p:cNvPr>
          <p:cNvPicPr>
            <a:picLocks noChangeAspect="1"/>
          </p:cNvPicPr>
          <p:nvPr/>
        </p:nvPicPr>
        <p:blipFill>
          <a:blip r:embed="rId4"/>
          <a:stretch>
            <a:fillRect/>
          </a:stretch>
        </p:blipFill>
        <p:spPr>
          <a:xfrm>
            <a:off x="2192927" y="307916"/>
            <a:ext cx="5257800" cy="707778"/>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3831261" y="2571750"/>
            <a:ext cx="4239034" cy="1997681"/>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100" b="1"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lang="en-US" sz="2100" b="1" dirty="0">
              <a:solidFill>
                <a:srgbClr val="00206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BBEE923-DB60-457E-92EA-3EA21BD22D4A}"/>
              </a:ext>
            </a:extLst>
          </p:cNvPr>
          <p:cNvPicPr>
            <a:picLocks noChangeAspect="1"/>
          </p:cNvPicPr>
          <p:nvPr/>
        </p:nvPicPr>
        <p:blipFill>
          <a:blip r:embed="rId5"/>
          <a:stretch>
            <a:fillRect/>
          </a:stretch>
        </p:blipFill>
        <p:spPr>
          <a:xfrm>
            <a:off x="293915" y="1494027"/>
            <a:ext cx="3443562" cy="2573329"/>
          </a:xfrm>
          <a:prstGeom prst="rect">
            <a:avLst/>
          </a:prstGeom>
        </p:spPr>
      </p:pic>
    </p:spTree>
    <p:extLst>
      <p:ext uri="{BB962C8B-B14F-4D97-AF65-F5344CB8AC3E}">
        <p14:creationId xmlns:p14="http://schemas.microsoft.com/office/powerpoint/2010/main" val="41972574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1739548"/>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604158" y="2075460"/>
            <a:ext cx="8174573" cy="1107996"/>
          </a:xfrm>
          <a:prstGeom prst="rect">
            <a:avLst/>
          </a:prstGeom>
          <a:noFill/>
        </p:spPr>
        <p:txBody>
          <a:bodyPr wrap="square" rtlCol="0">
            <a:spAutoFit/>
          </a:bodyPr>
          <a:lstStyle/>
          <a:p>
            <a:pPr lvl="0" algn="ctr"/>
            <a:r>
              <a:rPr lang="vi-VN"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33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lang="en-US" sz="33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8854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541080" y="1971288"/>
            <a:ext cx="2185792" cy="2792684"/>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2726871" y="840921"/>
            <a:ext cx="5876050" cy="1668903"/>
          </a:xfrm>
          <a:prstGeom prst="wedgeRoundRectCallout">
            <a:avLst>
              <a:gd name="adj1" fmla="val -49813"/>
              <a:gd name="adj2" fmla="val 66250"/>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000" b="1" dirty="0">
                <a:solidFill>
                  <a:srgbClr val="002060"/>
                </a:solidFill>
                <a:latin typeface="Calibri" panose="020F0502020204030204" pitchFamily="34" charset="0"/>
                <a:cs typeface="Calibri" panose="020F0502020204030204" pitchFamily="34" charset="0"/>
              </a:rPr>
              <a:t>C</a:t>
            </a:r>
            <a:r>
              <a:rPr lang="vi-VN" sz="3000" b="1" dirty="0">
                <a:solidFill>
                  <a:srgbClr val="002060"/>
                </a:solidFill>
                <a:latin typeface="Calibri" panose="020F0502020204030204" pitchFamily="34" charset="0"/>
                <a:cs typeface="Calibri" panose="020F0502020204030204" pitchFamily="34" charset="0"/>
              </a:rPr>
              <a:t>hia sẻ trước lớp về những việc nên làm để tiêu dùng tiết kiệm, bảo vệ môi trường</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64815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D1A7F6C5-C3CB-4A64-ABC4-C03D4BDADC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22428" y="1312900"/>
            <a:ext cx="2886920" cy="31774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0295F0C-9522-4F6F-B6D3-A5D0DA62A1E7}"/>
              </a:ext>
            </a:extLst>
          </p:cNvPr>
          <p:cNvGrpSpPr/>
          <p:nvPr/>
        </p:nvGrpSpPr>
        <p:grpSpPr>
          <a:xfrm>
            <a:off x="114301" y="429172"/>
            <a:ext cx="8858250" cy="599528"/>
            <a:chOff x="2873170" y="343910"/>
            <a:chExt cx="4312010" cy="1280575"/>
          </a:xfrm>
        </p:grpSpPr>
        <p:sp>
          <p:nvSpPr>
            <p:cNvPr id="4" name="îṥḷíďê">
              <a:extLst>
                <a:ext uri="{FF2B5EF4-FFF2-40B4-BE49-F238E27FC236}">
                  <a16:creationId xmlns:a16="http://schemas.microsoft.com/office/drawing/2014/main" id="{787F9698-588F-43F3-B6FA-ABAA91D7CD07}"/>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685800">
                <a:buClrTx/>
                <a:defRPr/>
              </a:pPr>
              <a:endParaRPr lang="en-US" altLang="zh-CN" sz="788" b="1" dirty="0">
                <a:solidFill>
                  <a:prstClr val="black"/>
                </a:solidFill>
                <a:latin typeface="Calibri" panose="020F0502020204030204" pitchFamily="34" charset="0"/>
                <a:ea typeface="黑体" panose="02010609060101010101" pitchFamily="49" charset="-122"/>
                <a:cs typeface="Calibri" panose="020F0502020204030204" pitchFamily="34" charset="0"/>
              </a:endParaRPr>
            </a:p>
          </p:txBody>
        </p:sp>
        <p:sp>
          <p:nvSpPr>
            <p:cNvPr id="5" name="Google Shape;5317;p41">
              <a:extLst>
                <a:ext uri="{FF2B5EF4-FFF2-40B4-BE49-F238E27FC236}">
                  <a16:creationId xmlns:a16="http://schemas.microsoft.com/office/drawing/2014/main" id="{921D5282-C2B3-41D4-A670-E856013FD054}"/>
                </a:ext>
              </a:extLst>
            </p:cNvPr>
            <p:cNvSpPr txBox="1">
              <a:spLocks/>
            </p:cNvSpPr>
            <p:nvPr/>
          </p:nvSpPr>
          <p:spPr>
            <a:xfrm>
              <a:off x="3028609" y="440029"/>
              <a:ext cx="4029916" cy="1004055"/>
            </a:xfrm>
            <a:prstGeom prst="rect">
              <a:avLst/>
            </a:prstGeom>
            <a:noFill/>
            <a:ln>
              <a:noFill/>
            </a:ln>
          </p:spPr>
          <p:txBody>
            <a:bodyPr spcFirstLastPara="1" wrap="square" lIns="51427" tIns="51427" rIns="51427" bIns="5142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514350">
                <a:buClr>
                  <a:prstClr val="black"/>
                </a:buClr>
                <a:defRPr/>
              </a:pPr>
              <a:r>
                <a:rPr lang="nl-NL" sz="2400" i="1" dirty="0">
                  <a:solidFill>
                    <a:srgbClr val="2F5496"/>
                  </a:solidFill>
                  <a:latin typeface="Calibri" panose="020F0502020204030204" pitchFamily="34" charset="0"/>
                  <a:ea typeface="Yu Gothic Light" panose="020B0300000000000000" pitchFamily="34" charset="-128"/>
                  <a:cs typeface="Calibri" panose="020F0502020204030204" pitchFamily="34" charset="0"/>
                </a:rPr>
                <a:t>Việc nên làm để tiêu dùng tiết kiệm, bảo vệ môi trường </a:t>
              </a:r>
              <a:endParaRPr lang="en-US" sz="2400" kern="1200" dirty="0">
                <a:solidFill>
                  <a:prstClr val="black"/>
                </a:solidFill>
                <a:latin typeface="Calibri" panose="020F0502020204030204" pitchFamily="34" charset="0"/>
                <a:cs typeface="Calibri" panose="020F0502020204030204" pitchFamily="34" charset="0"/>
              </a:endParaRPr>
            </a:p>
          </p:txBody>
        </p:sp>
      </p:grpSp>
      <p:sp>
        <p:nvSpPr>
          <p:cNvPr id="6" name="Sun 5">
            <a:extLst>
              <a:ext uri="{FF2B5EF4-FFF2-40B4-BE49-F238E27FC236}">
                <a16:creationId xmlns:a16="http://schemas.microsoft.com/office/drawing/2014/main" id="{50A5F877-E0D8-4DD4-BB8D-45A0272F4405}"/>
              </a:ext>
            </a:extLst>
          </p:cNvPr>
          <p:cNvSpPr/>
          <p:nvPr/>
        </p:nvSpPr>
        <p:spPr>
          <a:xfrm>
            <a:off x="1754796" y="1361297"/>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1</a:t>
            </a:r>
          </a:p>
        </p:txBody>
      </p:sp>
      <p:sp>
        <p:nvSpPr>
          <p:cNvPr id="7" name="Rectangle 6">
            <a:extLst>
              <a:ext uri="{FF2B5EF4-FFF2-40B4-BE49-F238E27FC236}">
                <a16:creationId xmlns:a16="http://schemas.microsoft.com/office/drawing/2014/main" id="{23919B8C-191A-4EB6-ABBF-FAD8614B04D6}"/>
              </a:ext>
            </a:extLst>
          </p:cNvPr>
          <p:cNvSpPr/>
          <p:nvPr/>
        </p:nvSpPr>
        <p:spPr>
          <a:xfrm>
            <a:off x="2170546" y="3241894"/>
            <a:ext cx="6498589" cy="461665"/>
          </a:xfrm>
          <a:prstGeom prst="rect">
            <a:avLst/>
          </a:prstGeom>
        </p:spPr>
        <p:txBody>
          <a:bodyPr wrap="square">
            <a:spAutoFit/>
          </a:bodyPr>
          <a:lstStyle/>
          <a:p>
            <a:r>
              <a:rPr lang="en-US" sz="2400" b="1" dirty="0" err="1">
                <a:solidFill>
                  <a:srgbClr val="002060"/>
                </a:solidFill>
                <a:latin typeface="Calibri" panose="020F0502020204030204" pitchFamily="34" charset="0"/>
                <a:cs typeface="Calibri" panose="020F0502020204030204" pitchFamily="34" charset="0"/>
              </a:rPr>
              <a:t>Tái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sử</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dụng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hạn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túi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ni</a:t>
            </a:r>
            <a:r>
              <a:rPr lang="en-US" sz="2400" b="1" dirty="0">
                <a:solidFill>
                  <a:srgbClr val="002060"/>
                </a:solidFill>
                <a:latin typeface="Calibri" panose="020F0502020204030204" pitchFamily="34" charset="0"/>
                <a:cs typeface="Calibri" panose="020F0502020204030204" pitchFamily="34" charset="0"/>
              </a:rPr>
              <a:t> – </a:t>
            </a:r>
            <a:r>
              <a:rPr lang="en-US" sz="2400" b="1" dirty="0" err="1">
                <a:solidFill>
                  <a:srgbClr val="002060"/>
                </a:solidFill>
                <a:latin typeface="Calibri" panose="020F0502020204030204" pitchFamily="34" charset="0"/>
                <a:cs typeface="Calibri" panose="020F0502020204030204" pitchFamily="34" charset="0"/>
              </a:rPr>
              <a:t>lông</a:t>
            </a:r>
            <a:r>
              <a:rPr lang="en-US" sz="2400" b="1" dirty="0">
                <a:solidFill>
                  <a:srgbClr val="002060"/>
                </a:solidFill>
                <a:latin typeface="Calibri" panose="020F0502020204030204" pitchFamily="34" charset="0"/>
                <a:cs typeface="Calibri" panose="020F0502020204030204" pitchFamily="34" charset="0"/>
              </a:rPr>
              <a:t>…</a:t>
            </a:r>
          </a:p>
        </p:txBody>
      </p:sp>
      <p:sp>
        <p:nvSpPr>
          <p:cNvPr id="8" name="Sun 7">
            <a:extLst>
              <a:ext uri="{FF2B5EF4-FFF2-40B4-BE49-F238E27FC236}">
                <a16:creationId xmlns:a16="http://schemas.microsoft.com/office/drawing/2014/main" id="{4A5D523B-3B50-4663-A262-4A2B4F74458A}"/>
              </a:ext>
            </a:extLst>
          </p:cNvPr>
          <p:cNvSpPr/>
          <p:nvPr/>
        </p:nvSpPr>
        <p:spPr>
          <a:xfrm>
            <a:off x="1754796" y="2423218"/>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2</a:t>
            </a:r>
          </a:p>
        </p:txBody>
      </p:sp>
      <p:sp>
        <p:nvSpPr>
          <p:cNvPr id="9" name="Sun 8">
            <a:extLst>
              <a:ext uri="{FF2B5EF4-FFF2-40B4-BE49-F238E27FC236}">
                <a16:creationId xmlns:a16="http://schemas.microsoft.com/office/drawing/2014/main" id="{CB4C43C5-6D63-47AB-A178-EE0E834CCC91}"/>
              </a:ext>
            </a:extLst>
          </p:cNvPr>
          <p:cNvSpPr/>
          <p:nvPr/>
        </p:nvSpPr>
        <p:spPr>
          <a:xfrm>
            <a:off x="1733064" y="3279265"/>
            <a:ext cx="444867" cy="435836"/>
          </a:xfrm>
          <a:prstGeom prst="sun">
            <a:avLst/>
          </a:prstGeom>
          <a:solidFill>
            <a:srgbClr val="FF0000"/>
          </a:solidFill>
          <a:ln w="19050" cap="rnd" cmpd="sng" algn="ctr">
            <a:solidFill>
              <a:srgbClr val="FF0000"/>
            </a:solidFill>
            <a:prstDash val="solid"/>
          </a:ln>
          <a:effectLst/>
        </p:spPr>
        <p:txBody>
          <a:bodyPr rtlCol="0" anchor="ctr"/>
          <a:lstStyle/>
          <a:p>
            <a:pPr algn="ctr" defTabSz="685800">
              <a:buClrTx/>
              <a:defRPr/>
            </a:pPr>
            <a:r>
              <a:rPr lang="en-US" sz="2400" b="1" dirty="0">
                <a:solidFill>
                  <a:prstClr val="white"/>
                </a:solidFill>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id="{977A3CA8-E983-4B5F-BF85-66ED728C0A6A}"/>
              </a:ext>
            </a:extLst>
          </p:cNvPr>
          <p:cNvSpPr/>
          <p:nvPr/>
        </p:nvSpPr>
        <p:spPr>
          <a:xfrm>
            <a:off x="2154151" y="1375935"/>
            <a:ext cx="6498590" cy="830997"/>
          </a:xfrm>
          <a:prstGeom prst="rect">
            <a:avLst/>
          </a:prstGeom>
        </p:spPr>
        <p:txBody>
          <a:bodyPr wrap="square">
            <a:spAutoFit/>
          </a:bodyPr>
          <a:lstStyle/>
          <a:p>
            <a:pPr algn="just"/>
            <a:r>
              <a:rPr lang="en-US" altLang="en-US" sz="2400" b="1" dirty="0" err="1">
                <a:solidFill>
                  <a:srgbClr val="002060"/>
                </a:solidFill>
                <a:latin typeface="Calibri" panose="020F0502020204030204" pitchFamily="34" charset="0"/>
                <a:cs typeface="Calibri" panose="020F0502020204030204" pitchFamily="34" charset="0"/>
              </a:rPr>
              <a:t>Sử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dụng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tiết</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kiệm</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thức</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ăn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đồ</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uống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đồ</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dùng</a:t>
            </a:r>
            <a:r>
              <a:rPr lang="en-US" altLang="en-US" sz="2400" b="1" dirty="0">
                <a:solidFill>
                  <a:srgbClr val="002060"/>
                </a:solidFill>
                <a:latin typeface="Calibri" panose="020F0502020204030204" pitchFamily="34" charset="0"/>
                <a:cs typeface="Calibri" panose="020F0502020204030204" pitchFamily="34" charset="0"/>
              </a:rPr>
              <a:t>… ở </a:t>
            </a:r>
            <a:r>
              <a:rPr lang="en-US" altLang="en-US" sz="2400" b="1" dirty="0" err="1">
                <a:solidFill>
                  <a:srgbClr val="002060"/>
                </a:solidFill>
                <a:latin typeface="Calibri" panose="020F0502020204030204" pitchFamily="34" charset="0"/>
                <a:cs typeface="Calibri" panose="020F0502020204030204" pitchFamily="34" charset="0"/>
              </a:rPr>
              <a:t>trong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nhà</a:t>
            </a:r>
            <a:endParaRPr lang="en-US" altLang="en-US" sz="2400" b="1" dirty="0">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9AFEC1A9-B682-46A3-BD98-385230665BB3}"/>
              </a:ext>
            </a:extLst>
          </p:cNvPr>
          <p:cNvSpPr/>
          <p:nvPr/>
        </p:nvSpPr>
        <p:spPr>
          <a:xfrm>
            <a:off x="2177932" y="2404828"/>
            <a:ext cx="6310769" cy="461665"/>
          </a:xfrm>
          <a:prstGeom prst="rect">
            <a:avLst/>
          </a:prstGeom>
        </p:spPr>
        <p:txBody>
          <a:bodyPr wrap="square">
            <a:spAutoFit/>
          </a:bodyPr>
          <a:lstStyle/>
          <a:p>
            <a:pPr algn="just"/>
            <a:r>
              <a:rPr lang="en-US" sz="2400" b="1" dirty="0">
                <a:solidFill>
                  <a:srgbClr val="002060"/>
                </a:solidFill>
                <a:latin typeface="Calibri" panose="020F0502020204030204" pitchFamily="34" charset="0"/>
                <a:cs typeface="Calibri" panose="020F0502020204030204" pitchFamily="34" charset="0"/>
              </a:rPr>
              <a:t>S</a:t>
            </a:r>
            <a:r>
              <a:rPr lang="vi-VN" sz="2400" b="1" dirty="0">
                <a:solidFill>
                  <a:srgbClr val="002060"/>
                </a:solidFill>
                <a:latin typeface="Calibri" panose="020F0502020204030204" pitchFamily="34" charset="0"/>
                <a:cs typeface="Calibri" panose="020F0502020204030204" pitchFamily="34" charset="0"/>
              </a:rPr>
              <a:t>ử dụng điện, nước... tiết kiệm</a:t>
            </a:r>
          </a:p>
        </p:txBody>
      </p:sp>
    </p:spTree>
    <p:extLst>
      <p:ext uri="{BB962C8B-B14F-4D97-AF65-F5344CB8AC3E}">
        <p14:creationId xmlns:p14="http://schemas.microsoft.com/office/powerpoint/2010/main" val="37296628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title"/>
          </p:nvPr>
        </p:nvSpPr>
        <p:spPr>
          <a:xfrm>
            <a:off x="2838275" y="1645347"/>
            <a:ext cx="4001700" cy="11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31,500</a:t>
            </a:r>
            <a:endParaRPr/>
          </a:p>
        </p:txBody>
      </p:sp>
      <p:sp>
        <p:nvSpPr>
          <p:cNvPr id="439" name="Google Shape;439;p50"/>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Big numbers catch your audience’s attention</a:t>
            </a:r>
            <a:endParaRPr/>
          </a:p>
        </p:txBody>
      </p:sp>
      <p:pic>
        <p:nvPicPr>
          <p:cNvPr id="440" name="Google Shape;440;p50"/>
          <p:cNvPicPr preferRelativeResize="0"/>
          <p:nvPr/>
        </p:nvPicPr>
        <p:blipFill rotWithShape="1">
          <a:blip r:embed="rId3">
            <a:alphaModFix amt="78000"/>
          </a:blip>
          <a:srcRect l="19967"/>
          <a:stretch/>
        </p:blipFill>
        <p:spPr>
          <a:xfrm rot="3044709">
            <a:off x="2397403" y="714063"/>
            <a:ext cx="1470368" cy="758224"/>
          </a:xfrm>
          <a:prstGeom prst="rect">
            <a:avLst/>
          </a:prstGeom>
          <a:noFill/>
          <a:ln>
            <a:noFill/>
          </a:ln>
        </p:spPr>
      </p:pic>
      <p:pic>
        <p:nvPicPr>
          <p:cNvPr id="441" name="Google Shape;441;p50"/>
          <p:cNvPicPr preferRelativeResize="0"/>
          <p:nvPr/>
        </p:nvPicPr>
        <p:blipFill>
          <a:blip r:embed="rId4">
            <a:alphaModFix/>
          </a:blip>
          <a:stretch>
            <a:fillRect/>
          </a:stretch>
        </p:blipFill>
        <p:spPr>
          <a:xfrm>
            <a:off x="3448050" y="2592985"/>
            <a:ext cx="2610150" cy="32592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062765"/>
          </a:xfrm>
          <a:prstGeom prst="rect">
            <a:avLst/>
          </a:prstGeom>
        </p:spPr>
      </p:pic>
      <p:sp>
        <p:nvSpPr>
          <p:cNvPr id="7" name="Google Shape;413;p49"/>
          <p:cNvSpPr txBox="1">
            <a:spLocks/>
          </p:cNvSpPr>
          <p:nvPr/>
        </p:nvSpPr>
        <p:spPr>
          <a:xfrm>
            <a:off x="783249" y="0"/>
            <a:ext cx="7541601" cy="11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7200"/>
              <a:buFont typeface="Concert One"/>
              <a:buNone/>
              <a:defRPr sz="7200" b="0" i="0" u="none" strike="noStrike" cap="none">
                <a:solidFill>
                  <a:schemeClr val="dk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7200"/>
              <a:buFont typeface="Arial"/>
              <a:buNone/>
              <a:defRPr sz="7200" b="0" i="0" u="none" strike="noStrike" cap="none">
                <a:solidFill>
                  <a:schemeClr val="accent2"/>
                </a:solidFill>
                <a:latin typeface="Arial"/>
                <a:ea typeface="Arial"/>
                <a:cs typeface="Arial"/>
                <a:sym typeface="Arial"/>
              </a:defRPr>
            </a:lvl9pPr>
          </a:lstStyle>
          <a:p>
            <a:r>
              <a:rPr lang="vi-VN" sz="2400" dirty="0" smtClean="0">
                <a:solidFill>
                  <a:srgbClr val="FF0000"/>
                </a:solidFill>
                <a:latin typeface="Times New Roman" pitchFamily="18" charset="0"/>
                <a:cs typeface="Times New Roman" pitchFamily="18" charset="0"/>
              </a:rPr>
              <a:t>Vẽ tranh hoặc viết thông điệp về sự cần thiết phải tiêu dùng tiết kiệm, bảo vệ môi trường và chia sẻ với những người xung quanh.</a:t>
            </a:r>
            <a:endParaRPr lang="vi-VN"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9170194" cy="5149215"/>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365269" y="1646591"/>
            <a:ext cx="8413462" cy="2688645"/>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365269" y="1927741"/>
            <a:ext cx="8413462" cy="2308324"/>
          </a:xfrm>
          <a:prstGeom prst="rect">
            <a:avLst/>
          </a:prstGeom>
          <a:noFill/>
        </p:spPr>
        <p:txBody>
          <a:bodyPr wrap="square" rtlCol="0">
            <a:spAutoFit/>
          </a:bodyPr>
          <a:lstStyle/>
          <a:p>
            <a:pPr lvl="0" algn="ctr"/>
            <a:r>
              <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vi-VN"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ề nhà</a:t>
            </a:r>
            <a:r>
              <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vi-VN"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en-US" sz="36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0" algn="ctr"/>
            <a:r>
              <a:rPr lang="en-US"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S</a:t>
            </a:r>
            <a:r>
              <a:rPr lang="vi-VN"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ưu tầm thông tin, tranh ảnh, vật thật ... về các sản phẩm thủ công và/hoặc  công nghiệp ở địa phương.</a:t>
            </a:r>
            <a:endParaRPr lang="en-US" sz="36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35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56" y="2009787"/>
            <a:ext cx="2611199" cy="26111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388126" y="453066"/>
            <a:ext cx="6593396" cy="2862320"/>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056" y="2461173"/>
            <a:ext cx="2761636" cy="2761636"/>
          </a:xfrm>
          <a:prstGeom prst="rect">
            <a:avLst/>
          </a:prstGeom>
        </p:spPr>
      </p:pic>
      <p:sp>
        <p:nvSpPr>
          <p:cNvPr id="7" name="TextBox 6">
            <a:extLst>
              <a:ext uri="{FF2B5EF4-FFF2-40B4-BE49-F238E27FC236}">
                <a16:creationId xmlns:a16="http://schemas.microsoft.com/office/drawing/2014/main" id="{05FF01C6-F1EA-4225-B4D3-5E59874FD6E3}"/>
              </a:ext>
            </a:extLst>
          </p:cNvPr>
          <p:cNvSpPr txBox="1"/>
          <p:nvPr/>
        </p:nvSpPr>
        <p:spPr>
          <a:xfrm>
            <a:off x="2480310" y="4620986"/>
            <a:ext cx="5356860" cy="253916"/>
          </a:xfrm>
          <a:prstGeom prst="rect">
            <a:avLst/>
          </a:prstGeom>
          <a:noFill/>
        </p:spPr>
        <p:txBody>
          <a:bodyPr wrap="square">
            <a:spAutoFit/>
          </a:bodyPr>
          <a:lstStyle/>
          <a:p>
            <a:r>
              <a:rPr lang="en-US" altLang="zh-CN" sz="1050" dirty="0" err="1"/>
              <a:t>Thiết</a:t>
            </a:r>
            <a:r>
              <a:rPr lang="en-US" altLang="zh-CN" sz="1050" dirty="0"/>
              <a:t> </a:t>
            </a:r>
            <a:r>
              <a:rPr lang="en-US" altLang="zh-CN" sz="1050" dirty="0" err="1"/>
              <a:t>kế</a:t>
            </a:r>
            <a:r>
              <a:rPr lang="en-US" altLang="zh-CN" sz="1050" dirty="0"/>
              <a:t> - </a:t>
            </a:r>
            <a:r>
              <a:rPr lang="en-US" altLang="zh-CN" sz="1050" dirty="0" err="1"/>
              <a:t>Hương</a:t>
            </a:r>
            <a:r>
              <a:rPr lang="en-US" altLang="zh-CN" sz="1050" dirty="0"/>
              <a:t> </a:t>
            </a:r>
            <a:r>
              <a:rPr lang="en-US" altLang="zh-CN" sz="1050" dirty="0" err="1"/>
              <a:t>Thảo</a:t>
            </a:r>
            <a:r>
              <a:rPr lang="en-US" altLang="zh-CN" sz="1050" dirty="0"/>
              <a:t> – tranthao121004@gmail.com</a:t>
            </a:r>
            <a:endParaRPr lang="zh-CN" altLang="en-US" sz="1050" dirty="0"/>
          </a:p>
        </p:txBody>
      </p:sp>
    </p:spTree>
    <p:extLst>
      <p:ext uri="{BB962C8B-B14F-4D97-AF65-F5344CB8AC3E}">
        <p14:creationId xmlns:p14="http://schemas.microsoft.com/office/powerpoint/2010/main" val="41362441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Shape 240"/>
        <p:cNvGrpSpPr/>
        <p:nvPr/>
      </p:nvGrpSpPr>
      <p:grpSpPr>
        <a:xfrm>
          <a:off x="0" y="0"/>
          <a:ext cx="0" cy="0"/>
          <a:chOff x="0" y="0"/>
          <a:chExt cx="0" cy="0"/>
        </a:xfrm>
      </p:grpSpPr>
      <p:grpSp>
        <p:nvGrpSpPr>
          <p:cNvPr id="244" name="Google Shape;244;p36"/>
          <p:cNvGrpSpPr/>
          <p:nvPr/>
        </p:nvGrpSpPr>
        <p:grpSpPr>
          <a:xfrm>
            <a:off x="6571893" y="2117621"/>
            <a:ext cx="824184" cy="712067"/>
            <a:chOff x="2341425" y="238100"/>
            <a:chExt cx="1328900" cy="1148125"/>
          </a:xfrm>
        </p:grpSpPr>
        <p:sp>
          <p:nvSpPr>
            <p:cNvPr id="245" name="Google Shape;245;p36"/>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6" name="Google Shape;246;p36"/>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7" name="Google Shape;247;p36"/>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8" name="Google Shape;248;p36"/>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49" name="Google Shape;249;p36"/>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0" name="Google Shape;250;p36"/>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1" name="Google Shape;251;p36"/>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2" name="Google Shape;252;p36"/>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 name="Google Shape;253;p36"/>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54" name="Google Shape;254;p36"/>
          <p:cNvSpPr txBox="1">
            <a:spLocks noGrp="1"/>
          </p:cNvSpPr>
          <p:nvPr>
            <p:ph type="title"/>
          </p:nvPr>
        </p:nvSpPr>
        <p:spPr>
          <a:xfrm rot="-694782">
            <a:off x="6013162" y="3823654"/>
            <a:ext cx="1661926" cy="4884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b="0" i="1">
                <a:latin typeface="Roboto Mono Medium"/>
                <a:ea typeface="Roboto Mono Medium"/>
                <a:cs typeface="Roboto Mono Medium"/>
                <a:sym typeface="Roboto Mono Medium"/>
              </a:rPr>
              <a:t>Book Title. P52</a:t>
            </a:r>
            <a:endParaRPr sz="1000" b="0" i="1">
              <a:latin typeface="Roboto Mono Medium"/>
              <a:ea typeface="Roboto Mono Medium"/>
              <a:cs typeface="Roboto Mono Medium"/>
              <a:sym typeface="Roboto Mono Medium"/>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660" y="1903141"/>
            <a:ext cx="4475417" cy="2608447"/>
          </a:xfrm>
          <a:prstGeom prst="rect">
            <a:avLst/>
          </a:prstGeom>
        </p:spPr>
      </p:pic>
      <p:sp>
        <p:nvSpPr>
          <p:cNvPr id="2" name="Oval Callout 1"/>
          <p:cNvSpPr/>
          <p:nvPr/>
        </p:nvSpPr>
        <p:spPr>
          <a:xfrm>
            <a:off x="351066" y="127292"/>
            <a:ext cx="7268934" cy="1577317"/>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solidFill>
                <a:prstClr val="black"/>
              </a:solidFill>
            </a:endParaRPr>
          </a:p>
        </p:txBody>
      </p:sp>
      <p:sp>
        <p:nvSpPr>
          <p:cNvPr id="4" name="Subtitle 3"/>
          <p:cNvSpPr>
            <a:spLocks noGrp="1"/>
          </p:cNvSpPr>
          <p:nvPr>
            <p:ph type="subTitle" idx="1"/>
          </p:nvPr>
        </p:nvSpPr>
        <p:spPr>
          <a:xfrm>
            <a:off x="1181100" y="367731"/>
            <a:ext cx="6005301" cy="2189100"/>
          </a:xfrm>
        </p:spPr>
        <p:txBody>
          <a:bodyPr/>
          <a:lstStyle/>
          <a:p>
            <a:r>
              <a:rPr lang="vi-VN" dirty="0">
                <a:solidFill>
                  <a:srgbClr val="000000"/>
                </a:solidFill>
                <a:latin typeface="Times New Roman" pitchFamily="18" charset="0"/>
                <a:cs typeface="Times New Roman" pitchFamily="18" charset="0"/>
              </a:rPr>
              <a:t>Chia sẻ về những việc nên làm khác để tiêu dùng tiết kiệm, bảo vệ môi trường.</a:t>
            </a:r>
          </a:p>
          <a:p>
            <a:endParaRPr lang="vi-VN" dirty="0"/>
          </a:p>
        </p:txBody>
      </p:sp>
    </p:spTree>
    <p:extLst>
      <p:ext uri="{BB962C8B-B14F-4D97-AF65-F5344CB8AC3E}">
        <p14:creationId xmlns:p14="http://schemas.microsoft.com/office/powerpoint/2010/main" val="2860666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825581" y="184639"/>
            <a:ext cx="7115176" cy="1017231"/>
            <a:chOff x="2434106" y="246184"/>
            <a:chExt cx="9486901" cy="415884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4"/>
              <a:ext cx="9486901" cy="415884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82882" y="639066"/>
              <a:ext cx="9189349" cy="2081459"/>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79655" y="1374249"/>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20" name="Group 19">
            <a:extLst>
              <a:ext uri="{FF2B5EF4-FFF2-40B4-BE49-F238E27FC236}">
                <a16:creationId xmlns:a16="http://schemas.microsoft.com/office/drawing/2014/main" id="{D4FF72DE-D505-4678-82C6-4CE0B4F6B44B}"/>
              </a:ext>
            </a:extLst>
          </p:cNvPr>
          <p:cNvGrpSpPr/>
          <p:nvPr/>
        </p:nvGrpSpPr>
        <p:grpSpPr>
          <a:xfrm>
            <a:off x="1511426" y="1446759"/>
            <a:ext cx="7429332" cy="2648992"/>
            <a:chOff x="3022849" y="4569738"/>
            <a:chExt cx="14858662" cy="5297984"/>
          </a:xfrm>
        </p:grpSpPr>
        <p:grpSp>
          <p:nvGrpSpPr>
            <p:cNvPr id="31" name="Group 30">
              <a:extLst>
                <a:ext uri="{FF2B5EF4-FFF2-40B4-BE49-F238E27FC236}">
                  <a16:creationId xmlns:a16="http://schemas.microsoft.com/office/drawing/2014/main" id="{04D31C84-2B29-4E7C-9AEF-2C53455D5251}"/>
                </a:ext>
              </a:extLst>
            </p:cNvPr>
            <p:cNvGrpSpPr/>
            <p:nvPr/>
          </p:nvGrpSpPr>
          <p:grpSpPr>
            <a:xfrm>
              <a:off x="3022849" y="4577118"/>
              <a:ext cx="14858661" cy="5290604"/>
              <a:chOff x="3022849" y="2508654"/>
              <a:chExt cx="14858661" cy="5290604"/>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3022849" y="2508654"/>
                <a:ext cx="14858661" cy="5290604"/>
                <a:chOff x="3116361" y="2599228"/>
                <a:chExt cx="14858661" cy="5290604"/>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3116361" y="2599228"/>
                  <a:ext cx="14858661" cy="5290604"/>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4898623" y="3462162"/>
                <a:ext cx="369462" cy="1292662"/>
              </a:xfrm>
              <a:prstGeom prst="rect">
                <a:avLst/>
              </a:prstGeom>
              <a:noFill/>
            </p:spPr>
            <p:txBody>
              <a:bodyPr wrap="none" lIns="91440" tIns="45720" rIns="91440" bIns="45720">
                <a:spAutoFit/>
              </a:bodyPr>
              <a:lstStyle/>
              <a:p>
                <a:pPr algn="ctr"/>
                <a:endParaRPr lang="en-US" sz="3600" b="1" dirty="0">
                  <a:ln w="0"/>
                  <a:latin typeface="VNI-Truck" panose="00000400000000000000" pitchFamily="2" charset="0"/>
                </a:endParaRPr>
              </a:p>
            </p:txBody>
          </p:sp>
        </p:grpSp>
        <p:sp>
          <p:nvSpPr>
            <p:cNvPr id="55" name="Rectangle 54">
              <a:extLst>
                <a:ext uri="{FF2B5EF4-FFF2-40B4-BE49-F238E27FC236}">
                  <a16:creationId xmlns:a16="http://schemas.microsoft.com/office/drawing/2014/main" id="{E78B5F60-E22A-412D-93B4-2627A04755B7}"/>
                </a:ext>
              </a:extLst>
            </p:cNvPr>
            <p:cNvSpPr/>
            <p:nvPr/>
          </p:nvSpPr>
          <p:spPr>
            <a:xfrm>
              <a:off x="3188847" y="4569738"/>
              <a:ext cx="14692664" cy="1200328"/>
            </a:xfrm>
            <a:prstGeom prst="rect">
              <a:avLst/>
            </a:prstGeom>
            <a:noFill/>
          </p:spPr>
          <p:txBody>
            <a:bodyPr wrap="square" lIns="91440" tIns="45720" rIns="91440" bIns="45720">
              <a:spAutoFit/>
            </a:bodyPr>
            <a:lstStyle/>
            <a:p>
              <a:endParaRPr lang="en-US" sz="3300" dirty="0">
                <a:ln w="0"/>
                <a:solidFill>
                  <a:schemeClr val="bg2"/>
                </a:solidFill>
                <a:latin typeface="Times New Roman" pitchFamily="18" charset="0"/>
                <a:cs typeface="Times New Roman" pitchFamily="18" charset="0"/>
              </a:endParaRPr>
            </a:p>
          </p:txBody>
        </p:sp>
      </p:grpSp>
      <p:sp>
        <p:nvSpPr>
          <p:cNvPr id="2" name="Rectangle 1"/>
          <p:cNvSpPr/>
          <p:nvPr/>
        </p:nvSpPr>
        <p:spPr>
          <a:xfrm>
            <a:off x="1671636" y="280736"/>
            <a:ext cx="7003594" cy="584775"/>
          </a:xfrm>
          <a:prstGeom prst="rect">
            <a:avLst/>
          </a:prstGeom>
        </p:spPr>
        <p:txBody>
          <a:bodyPr wrap="square">
            <a:spAutoFit/>
          </a:bodyPr>
          <a:lstStyle/>
          <a:p>
            <a:r>
              <a:rPr lang="nl-NL" sz="3200" dirty="0" smtClean="0">
                <a:latin typeface="Times New Roman" panose="02020603050405020304" pitchFamily="18" charset="0"/>
                <a:cs typeface="Times New Roman" panose="02020603050405020304" pitchFamily="18" charset="0"/>
              </a:rPr>
              <a:t>Câu 1:Hoạt </a:t>
            </a:r>
            <a:r>
              <a:rPr lang="nl-NL" sz="3200" dirty="0">
                <a:latin typeface="Times New Roman" panose="02020603050405020304" pitchFamily="18" charset="0"/>
                <a:cs typeface="Times New Roman" panose="02020603050405020304" pitchFamily="18" charset="0"/>
              </a:rPr>
              <a:t>động sản xuất thủ công là gì?</a:t>
            </a:r>
            <a:endParaRPr lang="vi-VN" sz="3200" dirty="0"/>
          </a:p>
        </p:txBody>
      </p:sp>
      <p:sp>
        <p:nvSpPr>
          <p:cNvPr id="19" name="Google Shape;200;p32"/>
          <p:cNvSpPr txBox="1">
            <a:spLocks/>
          </p:cNvSpPr>
          <p:nvPr/>
        </p:nvSpPr>
        <p:spPr>
          <a:xfrm>
            <a:off x="1821199" y="1527414"/>
            <a:ext cx="7007975" cy="19671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sz="2800" dirty="0" smtClean="0">
                <a:latin typeface="Times New Roman" pitchFamily="18" charset="0"/>
                <a:cs typeface="Times New Roman" pitchFamily="18" charset="0"/>
              </a:rPr>
              <a:t>   Hoạt động sản xuất thủ  công  là hoạt động tạo ra sản phẩm chủ yếu bằng tay với công cụ đơn giản và thưởng sử dụng nguyên liệu lấy từ thiên nhiên.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7041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 calcmode="lin" valueType="num">
                                          <p:cBhvr additive="base">
                                            <p:cTn id="7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6"/>
                    </p:tgtEl>
                  </p:cMediaNode>
                </p:audio>
              </p:childTnLst>
            </p:cTn>
          </p:par>
        </p:tnLst>
        <p:bldLst>
          <p:bldP spid="19" grpId="0" build="p"/>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chemeClr val="bg2"/>
                </a:solidFill>
                <a:latin typeface="Times New Roman" pitchFamily="18" charset="0"/>
                <a:cs typeface="Times New Roman" pitchFamily="18" charset="0"/>
              </a:endParaRPr>
            </a:p>
          </p:txBody>
        </p:sp>
      </p:grpSp>
      <p:sp>
        <p:nvSpPr>
          <p:cNvPr id="2" name="Rectangle 1"/>
          <p:cNvSpPr/>
          <p:nvPr/>
        </p:nvSpPr>
        <p:spPr>
          <a:xfrm>
            <a:off x="2265598" y="368070"/>
            <a:ext cx="6221178" cy="830997"/>
          </a:xfrm>
          <a:prstGeom prst="rect">
            <a:avLst/>
          </a:prstGeom>
        </p:spPr>
        <p:txBody>
          <a:bodyPr wrap="square">
            <a:spAutoFit/>
          </a:bodyPr>
          <a:lstStyle/>
          <a:p>
            <a:pPr lvl="0" algn="just"/>
            <a:r>
              <a:rPr lang="vi-VN" sz="2400" dirty="0">
                <a:latin typeface="Times New Roman" panose="02020603050405020304" pitchFamily="18" charset="0"/>
                <a:cs typeface="Times New Roman" panose="02020603050405020304" pitchFamily="18" charset="0"/>
              </a:rPr>
              <a:t>Câu 2: Lợi ích của hoạt động sản xuất thủ công là gì?</a:t>
            </a:r>
          </a:p>
        </p:txBody>
      </p:sp>
      <p:sp>
        <p:nvSpPr>
          <p:cNvPr id="3" name="Rectangle 2"/>
          <p:cNvSpPr/>
          <p:nvPr/>
        </p:nvSpPr>
        <p:spPr>
          <a:xfrm>
            <a:off x="1783919" y="2479933"/>
            <a:ext cx="6654757" cy="954107"/>
          </a:xfrm>
          <a:prstGeom prst="rect">
            <a:avLst/>
          </a:prstGeom>
        </p:spPr>
        <p:txBody>
          <a:bodyPr wrap="square">
            <a:spAutoFit/>
          </a:bodyPr>
          <a:lstStyle/>
          <a:p>
            <a:pPr marL="0" lvl="0" indent="0" algn="just">
              <a:buClr>
                <a:schemeClr val="dk1"/>
              </a:buClr>
              <a:buSzPts val="1100"/>
            </a:pPr>
            <a:r>
              <a:rPr lang="vi-VN" sz="2800" dirty="0">
                <a:latin typeface="Times New Roman" pitchFamily="18" charset="0"/>
                <a:cs typeface="Times New Roman" pitchFamily="18" charset="0"/>
              </a:rPr>
              <a:t>Các sản phẩm thủ công phục vụ cuộc sống và mang lại lợi ích kinh tế cho con người.</a:t>
            </a:r>
          </a:p>
        </p:txBody>
      </p:sp>
    </p:spTree>
    <p:extLst>
      <p:ext uri="{BB962C8B-B14F-4D97-AF65-F5344CB8AC3E}">
        <p14:creationId xmlns:p14="http://schemas.microsoft.com/office/powerpoint/2010/main" val="147570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671636" y="184640"/>
            <a:ext cx="7321664" cy="1587081"/>
            <a:chOff x="2228847" y="246185"/>
            <a:chExt cx="9762217"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228847" y="397625"/>
              <a:ext cx="9762217" cy="931588"/>
            </a:xfrm>
            <a:prstGeom prst="rect">
              <a:avLst/>
            </a:prstGeom>
            <a:noFill/>
          </p:spPr>
          <p:txBody>
            <a:bodyPr wrap="square" lIns="0" tIns="0" rIns="0" bIns="0" rtlCol="0">
              <a:spAutoFit/>
            </a:bodyPr>
            <a:lstStyle/>
            <a:p>
              <a:pPr algn="ctr" defTabSz="685732">
                <a:lnSpc>
                  <a:spcPct val="121000"/>
                </a:lnSpc>
              </a:pPr>
              <a:endParaRPr lang="en-US" sz="3000" dirty="0">
                <a:solidFill>
                  <a:srgbClr val="FF0000"/>
                </a:solidFill>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036" y="474806"/>
            <a:ext cx="1371600" cy="106782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365213" y="1419732"/>
            <a:ext cx="1214771" cy="3340620"/>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401007" y="3522684"/>
            <a:ext cx="1110420"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78185" y="3502019"/>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9887" y="1019109"/>
            <a:ext cx="365523" cy="365523"/>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1493486" y="2228851"/>
            <a:ext cx="7550515" cy="1409701"/>
            <a:chOff x="1281717" y="774710"/>
            <a:chExt cx="9143999" cy="3200400"/>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C232"/>
                  </a:solidFill>
                </a:endParaRPr>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1152913"/>
            </a:xfrm>
            <a:prstGeom prst="rect">
              <a:avLst/>
            </a:prstGeom>
            <a:noFill/>
          </p:spPr>
          <p:txBody>
            <a:bodyPr wrap="square" lIns="91440" tIns="45720" rIns="91440" bIns="45720">
              <a:spAutoFit/>
            </a:bodyPr>
            <a:lstStyle/>
            <a:p>
              <a:pPr algn="ctr"/>
              <a:endParaRPr lang="en-US" sz="2700" dirty="0">
                <a:ln w="0"/>
                <a:solidFill>
                  <a:srgbClr val="595959"/>
                </a:solidFill>
                <a:latin typeface="Times New Roman" pitchFamily="18" charset="0"/>
                <a:cs typeface="Times New Roman" pitchFamily="18" charset="0"/>
              </a:endParaRPr>
            </a:p>
          </p:txBody>
        </p:sp>
      </p:grpSp>
      <p:sp>
        <p:nvSpPr>
          <p:cNvPr id="2" name="Rectangle 1"/>
          <p:cNvSpPr/>
          <p:nvPr/>
        </p:nvSpPr>
        <p:spPr>
          <a:xfrm>
            <a:off x="2265598" y="368070"/>
            <a:ext cx="6221178" cy="1200329"/>
          </a:xfrm>
          <a:prstGeom prst="rect">
            <a:avLst/>
          </a:prstGeom>
        </p:spPr>
        <p:txBody>
          <a:bodyPr wrap="square">
            <a:spAutoFit/>
          </a:bodyPr>
          <a:lstStyle/>
          <a:p>
            <a:pPr lvl="0" algn="just"/>
            <a:r>
              <a:rPr lang="vi-VN" sz="2400" dirty="0" smtClean="0">
                <a:latin typeface="Times New Roman" panose="02020603050405020304" pitchFamily="18" charset="0"/>
                <a:cs typeface="Times New Roman" panose="02020603050405020304" pitchFamily="18" charset="0"/>
              </a:rPr>
              <a:t>Câu </a:t>
            </a:r>
            <a:r>
              <a:rPr lang="vi-VN" sz="2400" dirty="0">
                <a:latin typeface="Times New Roman" panose="02020603050405020304" pitchFamily="18" charset="0"/>
                <a:cs typeface="Times New Roman" panose="02020603050405020304" pitchFamily="18" charset="0"/>
              </a:rPr>
              <a:t>3: Kể tên một số sản phẩm của hoạt động sản xuất thủ công ?</a:t>
            </a:r>
          </a:p>
          <a:p>
            <a:pPr algn="just"/>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757648" y="2343805"/>
            <a:ext cx="6707300" cy="954107"/>
          </a:xfrm>
          <a:prstGeom prst="rect">
            <a:avLst/>
          </a:prstGeom>
        </p:spPr>
        <p:txBody>
          <a:bodyPr wrap="square">
            <a:spAutoFit/>
          </a:bodyPr>
          <a:lstStyle/>
          <a:p>
            <a:pPr marL="0" lvl="0" indent="0" algn="just">
              <a:buClr>
                <a:schemeClr val="dk1"/>
              </a:buClr>
              <a:buSzPts val="1100"/>
            </a:pPr>
            <a:r>
              <a:rPr lang="vi-VN" sz="2800" dirty="0">
                <a:latin typeface="+mj-lt"/>
              </a:rPr>
              <a:t>Đồ gốm sứ, các sản phẩm từ mây tre đan, tranh Đông Hồ, nón</a:t>
            </a:r>
          </a:p>
        </p:txBody>
      </p:sp>
    </p:spTree>
    <p:extLst>
      <p:ext uri="{BB962C8B-B14F-4D97-AF65-F5344CB8AC3E}">
        <p14:creationId xmlns:p14="http://schemas.microsoft.com/office/powerpoint/2010/main" val="317416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704"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9170194" cy="5149215"/>
          </a:xfrm>
          <a:prstGeom prst="rect">
            <a:avLst/>
          </a:prstGeom>
        </p:spPr>
      </p:pic>
      <p:sp>
        <p:nvSpPr>
          <p:cNvPr id="3" name="圆角矩形 2"/>
          <p:cNvSpPr/>
          <p:nvPr/>
        </p:nvSpPr>
        <p:spPr>
          <a:xfrm>
            <a:off x="1291114" y="1043941"/>
            <a:ext cx="6664166" cy="340613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等线"/>
              <a:ea typeface="等线" panose="02010600030101010101" pitchFamily="2" charset="-122"/>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394" y="-1764927"/>
            <a:ext cx="457200" cy="4572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3484093" y="1490194"/>
            <a:ext cx="2409653" cy="484674"/>
          </a:xfrm>
          <a:prstGeom prst="rect">
            <a:avLst/>
          </a:prstGeom>
        </p:spPr>
      </p:pic>
      <p:sp>
        <p:nvSpPr>
          <p:cNvPr id="9" name="TextBox 8">
            <a:extLst>
              <a:ext uri="{FF2B5EF4-FFF2-40B4-BE49-F238E27FC236}">
                <a16:creationId xmlns:a16="http://schemas.microsoft.com/office/drawing/2014/main" id="{1C89AB82-5B86-4EAC-A315-44DC9BD7563A}"/>
              </a:ext>
            </a:extLst>
          </p:cNvPr>
          <p:cNvSpPr txBox="1"/>
          <p:nvPr/>
        </p:nvSpPr>
        <p:spPr>
          <a:xfrm>
            <a:off x="2189560" y="1143945"/>
            <a:ext cx="4764881" cy="369332"/>
          </a:xfrm>
          <a:prstGeom prst="rect">
            <a:avLst/>
          </a:prstGeom>
          <a:noFill/>
        </p:spPr>
        <p:txBody>
          <a:bodyPr wrap="square" rtlCol="0">
            <a:spAutoFit/>
          </a:bodyPr>
          <a:lstStyle/>
          <a:p>
            <a:pPr algn="ctr"/>
            <a:r>
              <a:rPr lang="en-US" sz="1800" dirty="0" err="1">
                <a:latin typeface="Arial" panose="020B0604020202020204" pitchFamily="34" charset="0"/>
                <a:cs typeface="Arial" panose="020B0604020202020204" pitchFamily="34" charset="0"/>
              </a:rPr>
              <a:t>Thứ</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ngày</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tháng</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năm</a:t>
            </a:r>
            <a:r>
              <a:rPr lang="en-US" sz="18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8A6D3FA4-93B0-47E7-92D7-118AC30D55D5}"/>
              </a:ext>
            </a:extLst>
          </p:cNvPr>
          <p:cNvPicPr>
            <a:picLocks noChangeAspect="1"/>
          </p:cNvPicPr>
          <p:nvPr/>
        </p:nvPicPr>
        <p:blipFill>
          <a:blip r:embed="rId8"/>
          <a:stretch>
            <a:fillRect/>
          </a:stretch>
        </p:blipFill>
        <p:spPr>
          <a:xfrm>
            <a:off x="1523715" y="2174540"/>
            <a:ext cx="6584251" cy="1037934"/>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9"/>
          <a:stretch>
            <a:fillRect/>
          </a:stretch>
        </p:blipFill>
        <p:spPr>
          <a:xfrm>
            <a:off x="3625837" y="3097187"/>
            <a:ext cx="2126165" cy="722438"/>
          </a:xfrm>
          <a:prstGeom prst="rect">
            <a:avLst/>
          </a:prstGeom>
        </p:spPr>
      </p:pic>
    </p:spTree>
    <p:extLst>
      <p:ext uri="{BB962C8B-B14F-4D97-AF65-F5344CB8AC3E}">
        <p14:creationId xmlns:p14="http://schemas.microsoft.com/office/powerpoint/2010/main" val="29797206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idx="2"/>
          </p:nvPr>
        </p:nvSpPr>
        <p:spPr>
          <a:xfrm>
            <a:off x="2441090" y="7663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pic>
        <p:nvPicPr>
          <p:cNvPr id="213" name="Google Shape;213;p33"/>
          <p:cNvPicPr preferRelativeResize="0"/>
          <p:nvPr/>
        </p:nvPicPr>
        <p:blipFill>
          <a:blip r:embed="rId3">
            <a:alphaModFix amt="86000"/>
          </a:blip>
          <a:stretch>
            <a:fillRect/>
          </a:stretch>
        </p:blipFill>
        <p:spPr>
          <a:xfrm rot="1344117">
            <a:off x="2486816" y="779407"/>
            <a:ext cx="1496149" cy="1160650"/>
          </a:xfrm>
          <a:prstGeom prst="rect">
            <a:avLst/>
          </a:prstGeom>
          <a:noFill/>
          <a:ln>
            <a:noFill/>
          </a:ln>
        </p:spPr>
      </p:pic>
      <p:pic>
        <p:nvPicPr>
          <p:cNvPr id="214" name="Google Shape;214;p33"/>
          <p:cNvPicPr preferRelativeResize="0"/>
          <p:nvPr/>
        </p:nvPicPr>
        <p:blipFill rotWithShape="1">
          <a:blip r:embed="rId4">
            <a:alphaModFix/>
          </a:blip>
          <a:srcRect t="16970" r="8892" b="21025"/>
          <a:stretch/>
        </p:blipFill>
        <p:spPr>
          <a:xfrm rot="10800000">
            <a:off x="1707734" y="1485667"/>
            <a:ext cx="3512852" cy="1460710"/>
          </a:xfrm>
          <a:prstGeom prst="rect">
            <a:avLst/>
          </a:prstGeom>
          <a:noFill/>
          <a:ln>
            <a:noFill/>
          </a:ln>
        </p:spPr>
      </p:pic>
      <p:sp>
        <p:nvSpPr>
          <p:cNvPr id="216" name="Google Shape;216;p33"/>
          <p:cNvSpPr txBox="1">
            <a:spLocks noGrp="1"/>
          </p:cNvSpPr>
          <p:nvPr>
            <p:ph type="title"/>
          </p:nvPr>
        </p:nvSpPr>
        <p:spPr>
          <a:xfrm>
            <a:off x="3321586" y="952600"/>
            <a:ext cx="3798000"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KHÁM PHÁ</a:t>
            </a:r>
            <a:endParaRPr dirty="0"/>
          </a:p>
        </p:txBody>
      </p:sp>
      <p:sp>
        <p:nvSpPr>
          <p:cNvPr id="217" name="Google Shape;217;p33"/>
          <p:cNvSpPr txBox="1">
            <a:spLocks noGrp="1"/>
          </p:cNvSpPr>
          <p:nvPr>
            <p:ph type="subTitle" idx="1"/>
          </p:nvPr>
        </p:nvSpPr>
        <p:spPr>
          <a:xfrm>
            <a:off x="2322107" y="2019604"/>
            <a:ext cx="2228478" cy="443912"/>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dirty="0"/>
              <a:t>HOẠT ĐỘNG 1</a:t>
            </a:r>
          </a:p>
        </p:txBody>
      </p:sp>
      <p:sp>
        <p:nvSpPr>
          <p:cNvPr id="8" name="Google Shape;217;p33">
            <a:extLst>
              <a:ext uri="{FF2B5EF4-FFF2-40B4-BE49-F238E27FC236}">
                <a16:creationId xmlns:a16="http://schemas.microsoft.com/office/drawing/2014/main" id="{FD24A80C-876C-4065-87F2-A0B92A5028EB}"/>
              </a:ext>
            </a:extLst>
          </p:cNvPr>
          <p:cNvSpPr txBox="1">
            <a:spLocks/>
          </p:cNvSpPr>
          <p:nvPr/>
        </p:nvSpPr>
        <p:spPr>
          <a:xfrm>
            <a:off x="2441090" y="2775497"/>
            <a:ext cx="4210494" cy="44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0"/>
              </a:spcBef>
              <a:spcAft>
                <a:spcPts val="0"/>
              </a:spcAft>
              <a:buClr>
                <a:schemeClr val="dk2"/>
              </a:buClr>
              <a:buSzPts val="1600"/>
              <a:buFont typeface="Roboto Mono Medium"/>
              <a:buNone/>
              <a:defRPr sz="1600" b="0" i="0" u="none" strike="noStrike" cap="none">
                <a:solidFill>
                  <a:schemeClr val="dk2"/>
                </a:solidFill>
                <a:latin typeface="Roboto Mono Medium"/>
                <a:ea typeface="Roboto Mono Medium"/>
                <a:cs typeface="Roboto Mono Medium"/>
                <a:sym typeface="Roboto Mono Medium"/>
              </a:defRPr>
            </a:lvl1pPr>
            <a:lvl2pPr marL="914400" marR="0" lvl="1"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2pPr>
            <a:lvl3pPr marL="1371600" marR="0" lvl="2"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3pPr>
            <a:lvl4pPr marL="1828800" marR="0" lvl="3"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4pPr>
            <a:lvl5pPr marL="2286000" marR="0" lvl="4"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5pPr>
            <a:lvl6pPr marL="2743200" marR="0" lvl="5"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6pPr>
            <a:lvl7pPr marL="3200400" marR="0" lvl="6"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7pPr>
            <a:lvl8pPr marL="3657600" marR="0" lvl="7"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8pPr>
            <a:lvl9pPr marL="4114800" marR="0" lvl="8" indent="-317500" algn="ctr" rtl="0">
              <a:lnSpc>
                <a:spcPct val="90000"/>
              </a:lnSpc>
              <a:spcBef>
                <a:spcPts val="0"/>
              </a:spcBef>
              <a:spcAft>
                <a:spcPts val="0"/>
              </a:spcAft>
              <a:buClr>
                <a:srgbClr val="0B5394"/>
              </a:buClr>
              <a:buSzPts val="1800"/>
              <a:buFont typeface="Coming Soon"/>
              <a:buNone/>
              <a:defRPr sz="1800" b="1" i="0" u="none" strike="noStrike" cap="none">
                <a:solidFill>
                  <a:srgbClr val="0B5394"/>
                </a:solidFill>
                <a:latin typeface="Coming Soon"/>
                <a:ea typeface="Coming Soon"/>
                <a:cs typeface="Coming Soon"/>
                <a:sym typeface="Coming Soon"/>
              </a:defRPr>
            </a:lvl9pPr>
          </a:lstStyle>
          <a:p>
            <a:pPr marL="0" lvl="0" indent="0">
              <a:lnSpc>
                <a:spcPct val="100000"/>
              </a:lnSpc>
              <a:buClr>
                <a:schemeClr val="dk1"/>
              </a:buClr>
              <a:buSzPts val="1100"/>
            </a:pPr>
            <a:r>
              <a:rPr lang="en-US" sz="2400" dirty="0">
                <a:ln w="0">
                  <a:solidFill>
                    <a:schemeClr val="accent2">
                      <a:lumMod val="40000"/>
                      <a:lumOff val="60000"/>
                    </a:schemeClr>
                  </a:solidFill>
                </a:ln>
                <a:solidFill>
                  <a:schemeClr val="accent4"/>
                </a:solidFill>
                <a:effectLst>
                  <a:outerShdw blurRad="38100" dist="19050" dir="2700000" algn="tl" rotWithShape="0">
                    <a:schemeClr val="dk1">
                      <a:alpha val="40000"/>
                    </a:schemeClr>
                  </a:outerShdw>
                  <a:reflection blurRad="6350" stA="55000" endA="50" endPos="85000" dist="60007" dir="5400000" sy="-100000" algn="bl" rotWithShape="0"/>
                </a:effectLst>
              </a:rPr>
              <a:t>HOẠT ĐỘNG SẢN XUẤT CÔNG NGHIỆP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4"/>
          <p:cNvSpPr txBox="1">
            <a:spLocks noGrp="1"/>
          </p:cNvSpPr>
          <p:nvPr>
            <p:ph type="title"/>
          </p:nvPr>
        </p:nvSpPr>
        <p:spPr>
          <a:xfrm rot="21359454">
            <a:off x="498081" y="399220"/>
            <a:ext cx="3110944" cy="851251"/>
          </a:xfrm>
          <a:prstGeom prst="rect">
            <a:avLst/>
          </a:prstGeom>
        </p:spPr>
        <p:txBody>
          <a:bodyPr spcFirstLastPara="1" wrap="square" lIns="91425" tIns="91425" rIns="91425" bIns="91425" anchor="t" anchorCtr="0">
            <a:noAutofit/>
          </a:bodyPr>
          <a:lstStyle/>
          <a:p>
            <a:r>
              <a:rPr lang="nl-NL" sz="1800" i="1" dirty="0">
                <a:solidFill>
                  <a:schemeClr val="accent4">
                    <a:lumMod val="75000"/>
                  </a:schemeClr>
                </a:solidFill>
                <a:latin typeface="Times New Roman" panose="02020603050405020304" pitchFamily="18" charset="0"/>
                <a:cs typeface="Times New Roman" panose="02020603050405020304" pitchFamily="18" charset="0"/>
              </a:rPr>
              <a:t>Nói tên hoạt động sản xuất công nghiệp trong mỗi hình và cho biết hoạt động đó làm ra sản phẩm gì</a:t>
            </a:r>
            <a:r>
              <a:rPr lang="en-US" sz="1800" dirty="0">
                <a:solidFill>
                  <a:schemeClr val="accent4">
                    <a:lumMod val="75000"/>
                  </a:schemeClr>
                </a:solidFill>
                <a:latin typeface="Times New Roman" panose="02020603050405020304" pitchFamily="18" charset="0"/>
                <a:cs typeface="Times New Roman" panose="02020603050405020304" pitchFamily="18" charset="0"/>
              </a:rPr>
              <a:t/>
            </a:r>
            <a:br>
              <a:rPr lang="en-US" sz="1800" dirty="0">
                <a:solidFill>
                  <a:schemeClr val="accent4">
                    <a:lumMod val="75000"/>
                  </a:schemeClr>
                </a:solidFill>
                <a:latin typeface="Times New Roman" panose="02020603050405020304" pitchFamily="18" charset="0"/>
                <a:cs typeface="Times New Roman" panose="02020603050405020304" pitchFamily="18" charset="0"/>
              </a:rPr>
            </a:br>
            <a:endParaRPr sz="1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49784B-2BB2-4C9B-B889-E27E8F230EA5}"/>
              </a:ext>
            </a:extLst>
          </p:cNvPr>
          <p:cNvPicPr>
            <a:picLocks noChangeAspect="1"/>
          </p:cNvPicPr>
          <p:nvPr/>
        </p:nvPicPr>
        <p:blipFill>
          <a:blip r:embed="rId3"/>
          <a:stretch>
            <a:fillRect/>
          </a:stretch>
        </p:blipFill>
        <p:spPr>
          <a:xfrm>
            <a:off x="486233" y="1598362"/>
            <a:ext cx="1653564" cy="1216612"/>
          </a:xfrm>
          <a:prstGeom prst="rect">
            <a:avLst/>
          </a:prstGeom>
        </p:spPr>
      </p:pic>
      <p:pic>
        <p:nvPicPr>
          <p:cNvPr id="5" name="Picture 4">
            <a:extLst>
              <a:ext uri="{FF2B5EF4-FFF2-40B4-BE49-F238E27FC236}">
                <a16:creationId xmlns:a16="http://schemas.microsoft.com/office/drawing/2014/main" id="{85A30611-41CF-48C4-A588-0A4298F557D9}"/>
              </a:ext>
            </a:extLst>
          </p:cNvPr>
          <p:cNvPicPr>
            <a:picLocks noChangeAspect="1"/>
          </p:cNvPicPr>
          <p:nvPr/>
        </p:nvPicPr>
        <p:blipFill>
          <a:blip r:embed="rId4"/>
          <a:stretch>
            <a:fillRect/>
          </a:stretch>
        </p:blipFill>
        <p:spPr>
          <a:xfrm>
            <a:off x="2653673" y="1573971"/>
            <a:ext cx="1657848" cy="1212328"/>
          </a:xfrm>
          <a:prstGeom prst="rect">
            <a:avLst/>
          </a:prstGeom>
        </p:spPr>
      </p:pic>
      <p:pic>
        <p:nvPicPr>
          <p:cNvPr id="7" name="Picture 6">
            <a:extLst>
              <a:ext uri="{FF2B5EF4-FFF2-40B4-BE49-F238E27FC236}">
                <a16:creationId xmlns:a16="http://schemas.microsoft.com/office/drawing/2014/main" id="{0287D0E4-C5C4-42CA-A24A-8D7EFFA7508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16504" y="3040230"/>
            <a:ext cx="1640712" cy="1199476"/>
          </a:xfrm>
          <a:prstGeom prst="rect">
            <a:avLst/>
          </a:prstGeom>
        </p:spPr>
      </p:pic>
      <p:pic>
        <p:nvPicPr>
          <p:cNvPr id="9" name="Picture 8">
            <a:extLst>
              <a:ext uri="{FF2B5EF4-FFF2-40B4-BE49-F238E27FC236}">
                <a16:creationId xmlns:a16="http://schemas.microsoft.com/office/drawing/2014/main" id="{8C1F31E0-B3A6-4AE7-BC08-328BBD7409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2689293" y="3023094"/>
            <a:ext cx="1649280" cy="1216612"/>
          </a:xfrm>
          <a:prstGeom prst="rect">
            <a:avLst/>
          </a:prstGeom>
        </p:spPr>
      </p:pic>
      <p:pic>
        <p:nvPicPr>
          <p:cNvPr id="19" name="Google Shape;230;p34">
            <a:extLst>
              <a:ext uri="{FF2B5EF4-FFF2-40B4-BE49-F238E27FC236}">
                <a16:creationId xmlns:a16="http://schemas.microsoft.com/office/drawing/2014/main" id="{0CB29429-9873-4713-8F44-12821424AFA2}"/>
              </a:ext>
            </a:extLst>
          </p:cNvPr>
          <p:cNvPicPr preferRelativeResize="0"/>
          <p:nvPr/>
        </p:nvPicPr>
        <p:blipFill>
          <a:blip r:embed="rId9">
            <a:alphaModFix amt="80000"/>
          </a:blip>
          <a:stretch>
            <a:fillRect/>
          </a:stretch>
        </p:blipFill>
        <p:spPr>
          <a:xfrm rot="10530753" flipH="1">
            <a:off x="1797267" y="1360352"/>
            <a:ext cx="1342382" cy="446169"/>
          </a:xfrm>
          <a:prstGeom prst="rect">
            <a:avLst/>
          </a:prstGeom>
          <a:noFill/>
          <a:ln>
            <a:noFill/>
          </a:ln>
        </p:spPr>
      </p:pic>
      <p:pic>
        <p:nvPicPr>
          <p:cNvPr id="20" name="Google Shape;230;p34">
            <a:extLst>
              <a:ext uri="{FF2B5EF4-FFF2-40B4-BE49-F238E27FC236}">
                <a16:creationId xmlns:a16="http://schemas.microsoft.com/office/drawing/2014/main" id="{554A5FE7-BDBF-4998-9CA9-5D4D53CC563F}"/>
              </a:ext>
            </a:extLst>
          </p:cNvPr>
          <p:cNvPicPr preferRelativeResize="0"/>
          <p:nvPr/>
        </p:nvPicPr>
        <p:blipFill>
          <a:blip r:embed="rId9">
            <a:alphaModFix amt="80000"/>
          </a:blip>
          <a:stretch>
            <a:fillRect/>
          </a:stretch>
        </p:blipFill>
        <p:spPr>
          <a:xfrm rot="262318" flipH="1">
            <a:off x="1948592" y="3915861"/>
            <a:ext cx="940179" cy="514013"/>
          </a:xfrm>
          <a:prstGeom prst="rect">
            <a:avLst/>
          </a:prstGeom>
          <a:noFill/>
          <a:ln>
            <a:noFill/>
          </a:ln>
        </p:spPr>
      </p:pic>
      <p:graphicFrame>
        <p:nvGraphicFramePr>
          <p:cNvPr id="10" name="Table 9">
            <a:extLst>
              <a:ext uri="{FF2B5EF4-FFF2-40B4-BE49-F238E27FC236}">
                <a16:creationId xmlns:a16="http://schemas.microsoft.com/office/drawing/2014/main" id="{39514EC0-CA18-48C0-923B-27EA3E346E05}"/>
              </a:ext>
            </a:extLst>
          </p:cNvPr>
          <p:cNvGraphicFramePr>
            <a:graphicFrameLocks noGrp="1"/>
          </p:cNvGraphicFramePr>
          <p:nvPr>
            <p:extLst>
              <p:ext uri="{D42A27DB-BD31-4B8C-83A1-F6EECF244321}">
                <p14:modId xmlns:p14="http://schemas.microsoft.com/office/powerpoint/2010/main" val="3300470548"/>
              </p:ext>
            </p:extLst>
          </p:nvPr>
        </p:nvGraphicFramePr>
        <p:xfrm>
          <a:off x="4870650" y="572060"/>
          <a:ext cx="3662296" cy="3629497"/>
        </p:xfrm>
        <a:graphic>
          <a:graphicData uri="http://schemas.openxmlformats.org/drawingml/2006/table">
            <a:tbl>
              <a:tblPr firstRow="1" firstCol="1" bandRow="1">
                <a:tableStyleId>{5940675A-B579-460E-94D1-54222C63F5DA}</a:tableStyleId>
              </a:tblPr>
              <a:tblGrid>
                <a:gridCol w="797706">
                  <a:extLst>
                    <a:ext uri="{9D8B030D-6E8A-4147-A177-3AD203B41FA5}">
                      <a16:colId xmlns:a16="http://schemas.microsoft.com/office/drawing/2014/main" val="21069104"/>
                    </a:ext>
                  </a:extLst>
                </a:gridCol>
                <a:gridCol w="1389669">
                  <a:extLst>
                    <a:ext uri="{9D8B030D-6E8A-4147-A177-3AD203B41FA5}">
                      <a16:colId xmlns:a16="http://schemas.microsoft.com/office/drawing/2014/main" val="1441270604"/>
                    </a:ext>
                  </a:extLst>
                </a:gridCol>
                <a:gridCol w="1474921">
                  <a:extLst>
                    <a:ext uri="{9D8B030D-6E8A-4147-A177-3AD203B41FA5}">
                      <a16:colId xmlns:a16="http://schemas.microsoft.com/office/drawing/2014/main" val="876786859"/>
                    </a:ext>
                  </a:extLst>
                </a:gridCol>
              </a:tblGrid>
              <a:tr h="961465">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9783681"/>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5145778"/>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46683"/>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6640750"/>
                  </a:ext>
                </a:extLst>
              </a:tr>
              <a:tr h="667008">
                <a:tc>
                  <a:txBody>
                    <a:bodyPr/>
                    <a:lstStyle/>
                    <a:p>
                      <a:pPr marL="0" marR="0" algn="ctr">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nl-NL" sz="13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65683397"/>
                  </a:ext>
                </a:extLst>
              </a:tr>
            </a:tbl>
          </a:graphicData>
        </a:graphic>
      </p:graphicFrame>
      <p:sp>
        <p:nvSpPr>
          <p:cNvPr id="13" name="TextBox 12">
            <a:extLst>
              <a:ext uri="{FF2B5EF4-FFF2-40B4-BE49-F238E27FC236}">
                <a16:creationId xmlns:a16="http://schemas.microsoft.com/office/drawing/2014/main" id="{2EC0093B-B6BB-438C-B07D-6D074E5CEF7B}"/>
              </a:ext>
            </a:extLst>
          </p:cNvPr>
          <p:cNvSpPr txBox="1"/>
          <p:nvPr/>
        </p:nvSpPr>
        <p:spPr>
          <a:xfrm>
            <a:off x="5788629" y="1573971"/>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Chế biến thực phẩm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E4B6B6FF-6E42-4D01-A2F0-98D9FA825373}"/>
              </a:ext>
            </a:extLst>
          </p:cNvPr>
          <p:cNvSpPr txBox="1"/>
          <p:nvPr/>
        </p:nvSpPr>
        <p:spPr>
          <a:xfrm>
            <a:off x="5006295" y="1574327"/>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12</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25C20A4-BEF3-4EBC-8DAD-EF24AF2E2C3D}"/>
              </a:ext>
            </a:extLst>
          </p:cNvPr>
          <p:cNvSpPr txBox="1"/>
          <p:nvPr/>
        </p:nvSpPr>
        <p:spPr>
          <a:xfrm>
            <a:off x="5005184" y="2304492"/>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13</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E41929F9-E77B-4D31-ABD8-7A51FF39A4A9}"/>
              </a:ext>
            </a:extLst>
          </p:cNvPr>
          <p:cNvSpPr txBox="1"/>
          <p:nvPr/>
        </p:nvSpPr>
        <p:spPr>
          <a:xfrm>
            <a:off x="5005184" y="2999059"/>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14</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668E9C83-1855-4FD6-86C5-2AD143ED9070}"/>
              </a:ext>
            </a:extLst>
          </p:cNvPr>
          <p:cNvSpPr txBox="1"/>
          <p:nvPr/>
        </p:nvSpPr>
        <p:spPr>
          <a:xfrm>
            <a:off x="5005184" y="3675214"/>
            <a:ext cx="451530" cy="369332"/>
          </a:xfrm>
          <a:prstGeom prst="rect">
            <a:avLst/>
          </a:prstGeom>
          <a:noFill/>
        </p:spPr>
        <p:txBody>
          <a:bodyPr wrap="square" rtlCol="0">
            <a:spAutoFit/>
          </a:bodyPr>
          <a:lstStyle/>
          <a:p>
            <a:r>
              <a:rPr lang="nl-NL" sz="1800" b="1" dirty="0">
                <a:solidFill>
                  <a:srgbClr val="FF0000"/>
                </a:solidFill>
                <a:highlight>
                  <a:srgbClr val="C0C0C0"/>
                </a:highlight>
                <a:latin typeface="Times New Roman" panose="02020603050405020304" pitchFamily="18" charset="0"/>
                <a:cs typeface="Times New Roman" panose="02020603050405020304" pitchFamily="18" charset="0"/>
              </a:rPr>
              <a:t>15</a:t>
            </a:r>
            <a:endParaRPr lang="en-US" sz="1800" b="1" dirty="0">
              <a:solidFill>
                <a:srgbClr val="FF0000"/>
              </a:solidFill>
              <a:highlight>
                <a:srgbClr val="C0C0C0"/>
              </a:highligh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4BE083B-7075-4716-BEC5-794307B1C23D}"/>
              </a:ext>
            </a:extLst>
          </p:cNvPr>
          <p:cNvSpPr txBox="1"/>
          <p:nvPr/>
        </p:nvSpPr>
        <p:spPr>
          <a:xfrm>
            <a:off x="4818697" y="836074"/>
            <a:ext cx="804454" cy="400110"/>
          </a:xfrm>
          <a:prstGeom prst="rect">
            <a:avLst/>
          </a:prstGeom>
          <a:noFill/>
        </p:spPr>
        <p:txBody>
          <a:bodyPr wrap="square" rtlCol="0">
            <a:spAutoFit/>
          </a:bodyPr>
          <a:lstStyle/>
          <a:p>
            <a:pPr algn="ctr"/>
            <a:r>
              <a:rPr lang="nl-NL" sz="2000" b="1" dirty="0">
                <a:solidFill>
                  <a:srgbClr val="002060"/>
                </a:solidFill>
                <a:latin typeface="Times New Roman" panose="02020603050405020304" pitchFamily="18" charset="0"/>
                <a:cs typeface="Times New Roman" panose="02020603050405020304" pitchFamily="18" charset="0"/>
              </a:rPr>
              <a:t>Hình</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B089E03-C717-476F-ADD0-E8268E4FD086}"/>
              </a:ext>
            </a:extLst>
          </p:cNvPr>
          <p:cNvSpPr txBox="1"/>
          <p:nvPr/>
        </p:nvSpPr>
        <p:spPr>
          <a:xfrm>
            <a:off x="5565266" y="595086"/>
            <a:ext cx="1477108" cy="923330"/>
          </a:xfrm>
          <a:prstGeom prst="rect">
            <a:avLst/>
          </a:prstGeom>
          <a:noFill/>
        </p:spPr>
        <p:txBody>
          <a:bodyPr wrap="square" rtlCol="0">
            <a:spAutoFit/>
          </a:bodyPr>
          <a:lstStyle/>
          <a:p>
            <a:pPr algn="ctr"/>
            <a:r>
              <a:rPr lang="nl-NL" sz="1800" b="1" dirty="0">
                <a:solidFill>
                  <a:srgbClr val="002060"/>
                </a:solidFill>
                <a:latin typeface="Times New Roman" panose="02020603050405020304" pitchFamily="18" charset="0"/>
                <a:cs typeface="Times New Roman" panose="02020603050405020304" pitchFamily="18" charset="0"/>
              </a:rPr>
              <a:t>Tên </a:t>
            </a:r>
          </a:p>
          <a:p>
            <a:pPr algn="ctr"/>
            <a:r>
              <a:rPr lang="nl-NL" sz="1800" b="1" dirty="0">
                <a:solidFill>
                  <a:srgbClr val="002060"/>
                </a:solidFill>
                <a:latin typeface="Times New Roman" panose="02020603050405020304" pitchFamily="18" charset="0"/>
                <a:cs typeface="Times New Roman" panose="02020603050405020304" pitchFamily="18" charset="0"/>
              </a:rPr>
              <a:t>hoạt động công nghiệp</a:t>
            </a:r>
            <a:endParaRPr lang="en-US" sz="1800" b="1" dirty="0">
              <a:solidFill>
                <a:srgbClr val="00206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F7611ABA-A6FA-4D5B-900C-F7D17893C71F}"/>
              </a:ext>
            </a:extLst>
          </p:cNvPr>
          <p:cNvSpPr txBox="1"/>
          <p:nvPr/>
        </p:nvSpPr>
        <p:spPr>
          <a:xfrm>
            <a:off x="7172325" y="862821"/>
            <a:ext cx="1374473" cy="400110"/>
          </a:xfrm>
          <a:prstGeom prst="rect">
            <a:avLst/>
          </a:prstGeom>
          <a:noFill/>
        </p:spPr>
        <p:txBody>
          <a:bodyPr wrap="square" rtlCol="0">
            <a:spAutoFit/>
          </a:bodyPr>
          <a:lstStyle/>
          <a:p>
            <a:r>
              <a:rPr lang="nl-NL" sz="2000" b="1" dirty="0">
                <a:solidFill>
                  <a:srgbClr val="002060"/>
                </a:solidFill>
                <a:latin typeface="Times New Roman" panose="02020603050405020304" pitchFamily="18" charset="0"/>
                <a:cs typeface="Times New Roman" panose="02020603050405020304" pitchFamily="18" charset="0"/>
              </a:rPr>
              <a:t>Sản phẩm</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BF83683-9571-4706-914F-D92965EAAB06}"/>
              </a:ext>
            </a:extLst>
          </p:cNvPr>
          <p:cNvSpPr txBox="1"/>
          <p:nvPr/>
        </p:nvSpPr>
        <p:spPr>
          <a:xfrm>
            <a:off x="7042374" y="1489020"/>
            <a:ext cx="1615392" cy="738664"/>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Thực phẩm đóng hộp (thịt hộp, cá hộp,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3BCD6A7-0B2F-45F1-AEB4-15D3FB539607}"/>
              </a:ext>
            </a:extLst>
          </p:cNvPr>
          <p:cNvSpPr txBox="1"/>
          <p:nvPr/>
        </p:nvSpPr>
        <p:spPr>
          <a:xfrm>
            <a:off x="5788629" y="2291754"/>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Sản xuất gang thép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C133B42-0C5C-42DB-90C8-1ACDAB07531E}"/>
              </a:ext>
            </a:extLst>
          </p:cNvPr>
          <p:cNvSpPr txBox="1"/>
          <p:nvPr/>
        </p:nvSpPr>
        <p:spPr>
          <a:xfrm>
            <a:off x="5788629" y="3023094"/>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Dệt may</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DB40B91-3775-4DF6-A808-187A57703B48}"/>
              </a:ext>
            </a:extLst>
          </p:cNvPr>
          <p:cNvSpPr txBox="1"/>
          <p:nvPr/>
        </p:nvSpPr>
        <p:spPr>
          <a:xfrm>
            <a:off x="5788629" y="3639968"/>
            <a:ext cx="1095375" cy="523220"/>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Khai thác dầu thô</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C08BA22-B7EB-4025-A759-CA597496A99F}"/>
              </a:ext>
            </a:extLst>
          </p:cNvPr>
          <p:cNvSpPr txBox="1"/>
          <p:nvPr/>
        </p:nvSpPr>
        <p:spPr>
          <a:xfrm>
            <a:off x="7172318" y="2336074"/>
            <a:ext cx="1360628"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Gang, thép, sắt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41E726CE-986C-4A77-A9B1-8F41CDD9F361}"/>
              </a:ext>
            </a:extLst>
          </p:cNvPr>
          <p:cNvSpPr txBox="1"/>
          <p:nvPr/>
        </p:nvSpPr>
        <p:spPr>
          <a:xfrm>
            <a:off x="7172318" y="2988976"/>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Vải, quần áo</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7BEBDB6-683F-47FB-A84C-957E6D91F2C5}"/>
              </a:ext>
            </a:extLst>
          </p:cNvPr>
          <p:cNvSpPr txBox="1"/>
          <p:nvPr/>
        </p:nvSpPr>
        <p:spPr>
          <a:xfrm>
            <a:off x="7190072" y="3619163"/>
            <a:ext cx="1095375" cy="307777"/>
          </a:xfrm>
          <a:prstGeom prst="rect">
            <a:avLst/>
          </a:prstGeom>
          <a:noFill/>
        </p:spPr>
        <p:txBody>
          <a:bodyPr wrap="square" rtlCol="0">
            <a:spAutoFit/>
          </a:bodyPr>
          <a:lstStyle/>
          <a:p>
            <a:r>
              <a:rPr lang="nl-NL" dirty="0">
                <a:solidFill>
                  <a:srgbClr val="FF0000"/>
                </a:solidFill>
                <a:latin typeface="Times New Roman" panose="02020603050405020304" pitchFamily="18" charset="0"/>
                <a:cs typeface="Times New Roman" panose="02020603050405020304" pitchFamily="18" charset="0"/>
              </a:rPr>
              <a:t>Dầu thô</a:t>
            </a:r>
            <a:endParaRPr lang="en-US"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 calcmode="lin" valueType="num">
                                      <p:cBhvr additive="base">
                                        <p:cTn id="1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Effect transition="in" filter="fade">
                                      <p:cBhvr>
                                        <p:cTn id="29" dur="1000"/>
                                        <p:tgtEl>
                                          <p:spTgt spid="34">
                                            <p:txEl>
                                              <p:pRg st="0" end="0"/>
                                            </p:txEl>
                                          </p:spTgt>
                                        </p:tgtEl>
                                      </p:cBhvr>
                                    </p:animEffect>
                                    <p:anim calcmode="lin" valueType="num">
                                      <p:cBhvr>
                                        <p:cTn id="30"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35" grpId="0"/>
      <p:bldP spid="36" grpId="0"/>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1208</Words>
  <Application>Microsoft Office PowerPoint</Application>
  <PresentationFormat>On-screen Show (16:9)</PresentationFormat>
  <Paragraphs>155</Paragraphs>
  <Slides>37</Slides>
  <Notes>27</Notes>
  <HiddenSlides>0</HiddenSlides>
  <MMClips>4</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37</vt:i4>
      </vt:variant>
    </vt:vector>
  </HeadingPairs>
  <TitlesOfParts>
    <vt:vector size="61" baseType="lpstr">
      <vt:lpstr>iCiel Altus Serif</vt:lpstr>
      <vt:lpstr>Yu Gothic Light</vt:lpstr>
      <vt:lpstr>Gloria Hallelujah</vt:lpstr>
      <vt:lpstr>Georgia</vt:lpstr>
      <vt:lpstr>等线</vt:lpstr>
      <vt:lpstr>Coming Soon</vt:lpstr>
      <vt:lpstr>Concert One</vt:lpstr>
      <vt:lpstr>iCiel Pony</vt:lpstr>
      <vt:lpstr>VNI-Truck</vt:lpstr>
      <vt:lpstr>黑体</vt:lpstr>
      <vt:lpstr>宋体</vt:lpstr>
      <vt:lpstr>Roboto Mono Medium</vt:lpstr>
      <vt:lpstr>Times New Roman</vt:lpstr>
      <vt:lpstr>iCiel Cadena</vt:lpstr>
      <vt:lpstr>字魂59号-创粗黑</vt:lpstr>
      <vt:lpstr>Arial</vt:lpstr>
      <vt:lpstr>Nunito black</vt:lpstr>
      <vt:lpstr>等线 Light</vt:lpstr>
      <vt:lpstr>Abadi</vt:lpstr>
      <vt:lpstr>Anonymous Pro</vt:lpstr>
      <vt:lpstr>Calibri</vt:lpstr>
      <vt:lpstr>UTM American Sans</vt:lpstr>
      <vt:lpstr>Notebook Lesson by Slidesgo</vt:lpstr>
      <vt:lpstr>office</vt:lpstr>
      <vt:lpstr>TỰ NHIÊN   XÃ HỘI</vt:lpstr>
      <vt:lpstr>Bài 10: HOẠT ĐỘNG SẢN XUẤT  THỦ CÔNG VÀ CÔNG NGHIỆP(Tiết 2)</vt:lpstr>
      <vt:lpstr>PowerPoint Presentation</vt:lpstr>
      <vt:lpstr>PowerPoint Presentation</vt:lpstr>
      <vt:lpstr>PowerPoint Presentation</vt:lpstr>
      <vt:lpstr>PowerPoint Presentation</vt:lpstr>
      <vt:lpstr>PowerPoint Presentation</vt:lpstr>
      <vt:lpstr>02</vt:lpstr>
      <vt:lpstr>Nói tên hoạt động sản xuất công nghiệp trong mỗi hình và cho biết hoạt động đó làm ra sản phẩm gì </vt:lpstr>
      <vt:lpstr>PowerPoint Presentation</vt:lpstr>
      <vt:lpstr>Quan sát các hình và nêu ích lợi của hoạt động sản xuất công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sẽ nói gì và làm gì khi gặp tình huống sau? Vì sao?</vt:lpstr>
      <vt:lpstr>PowerPoint Presentation</vt:lpstr>
      <vt:lpstr>PowerPoint Presentation</vt:lpstr>
      <vt:lpstr>PowerPoint Presentation</vt:lpstr>
      <vt:lpstr>PowerPoint Presentation</vt:lpstr>
      <vt:lpstr>PowerPoint Presentation</vt:lpstr>
      <vt:lpstr>31,500</vt:lpstr>
      <vt:lpstr>PowerPoint Presentation</vt:lpstr>
      <vt:lpstr>PowerPoint Presentation</vt:lpstr>
      <vt:lpstr>Book Title. P52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XÃ HỘI</dc:title>
  <dc:creator>Administrator</dc:creator>
  <cp:lastModifiedBy>ADMIN</cp:lastModifiedBy>
  <cp:revision>20</cp:revision>
  <dcterms:modified xsi:type="dcterms:W3CDTF">2022-11-20T16:08:40Z</dcterms:modified>
</cp:coreProperties>
</file>