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31"/>
  </p:notesMasterIdLst>
  <p:sldIdLst>
    <p:sldId id="264" r:id="rId6"/>
    <p:sldId id="266" r:id="rId7"/>
    <p:sldId id="281" r:id="rId8"/>
    <p:sldId id="279" r:id="rId9"/>
    <p:sldId id="256" r:id="rId10"/>
    <p:sldId id="257" r:id="rId11"/>
    <p:sldId id="262" r:id="rId12"/>
    <p:sldId id="259" r:id="rId13"/>
    <p:sldId id="260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2" r:id="rId25"/>
    <p:sldId id="280" r:id="rId26"/>
    <p:sldId id="258" r:id="rId27"/>
    <p:sldId id="261" r:id="rId28"/>
    <p:sldId id="277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CB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28" autoAdjust="0"/>
  </p:normalViewPr>
  <p:slideViewPr>
    <p:cSldViewPr snapToGrid="0">
      <p:cViewPr varScale="1">
        <p:scale>
          <a:sx n="77" d="100"/>
          <a:sy n="77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3DBF7-1F93-456A-8463-9F6BB3F22DEF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FB51-904F-44AE-8C59-55EC31BD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7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77D02-B211-4395-B600-5165646F4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1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6FB51-904F-44AE-8C59-55EC31BDF9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3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6FB51-904F-44AE-8C59-55EC31BDF9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1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6FB51-904F-44AE-8C59-55EC31BDF9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A4E19-CCFE-4147-98FA-15BDA147C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56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45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con </a:t>
            </a:r>
            <a:r>
              <a:rPr lang="en-US" baseline="0" dirty="0" err="1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6FB51-904F-44AE-8C59-55EC31BDF9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959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986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45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411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275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606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001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77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02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95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742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0362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7763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51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124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471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4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692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7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7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571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9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739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9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7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082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4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3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5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27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29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91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37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91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4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973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9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43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8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1754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37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436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031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7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7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0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40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3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7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slide" Target="slide8.xml"/><Relationship Id="rId18" Type="http://schemas.openxmlformats.org/officeDocument/2006/relationships/slide" Target="slide2.xml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slide" Target="slide7.xml"/><Relationship Id="rId12" Type="http://schemas.openxmlformats.org/officeDocument/2006/relationships/image" Target="../media/image20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microsoft.com/office/2007/relationships/hdphoto" Target="../media/hdphoto2.wdp"/><Relationship Id="rId20" Type="http://schemas.openxmlformats.org/officeDocument/2006/relationships/slide" Target="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slide" Target="slide23.xml"/><Relationship Id="rId5" Type="http://schemas.openxmlformats.org/officeDocument/2006/relationships/slide" Target="slide22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slide" Target="slide9.xml"/><Relationship Id="rId1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938295" y="225797"/>
            <a:ext cx="703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79646">
                    <a:lumMod val="75000"/>
                  </a:srgbClr>
                </a:solidFill>
                <a:latin typeface="UTM Cookies"/>
              </a:rPr>
              <a:t>CÁC SỐ ĐẾN 10000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438306" y="2154398"/>
            <a:ext cx="9126216" cy="9787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:</a:t>
            </a:r>
            <a:r>
              <a:rPr kumimoji="0" lang="en-US" sz="4800" b="0" i="0" u="none" strike="noStrike" kern="1200" cap="none" spc="0" normalizeH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lang="en-US" sz="480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UTM Cookies"/>
              </a:rPr>
              <a:t>CÁC </a:t>
            </a:r>
            <a:r>
              <a:rPr lang="en-US" sz="48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UTM Cookies"/>
              </a:rPr>
              <a:t>SỐ CÓ BỐN CHỮ SỐ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68843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</a:t>
            </a:r>
            <a:r>
              <a:rPr kumimoji="0" lang="vi-VN" sz="5400" b="1" i="0" u="none" strike="noStrike" kern="1200" cap="none" spc="50" normalizeH="0" baseline="0" noProof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61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LỘC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7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57" name="Picture 56">
            <a:hlinkClick r:id="rId11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3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7" name="Picture 76">
            <a:hlinkClick r:id="rId9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56" y="1689883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DC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 XUÂN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42" name="Picture 41">
            <a:hlinkClick r:id="rId20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34" y="1217431"/>
            <a:ext cx="597431" cy="11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1" y="3790949"/>
            <a:ext cx="2315335" cy="2130639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092914" y="4336099"/>
              <a:ext cx="1210419" cy="553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A.8527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8" y="3790950"/>
            <a:ext cx="2304115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55263" y="4336099"/>
              <a:ext cx="12857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8752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2304112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89968" y="4336099"/>
              <a:ext cx="12163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C.8572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5" y="3790950"/>
            <a:ext cx="2267735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80211" y="4336099"/>
              <a:ext cx="12358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D.5827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nghìn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254669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A.1945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8611433" y="3774935"/>
            <a:ext cx="2302851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089633" y="4336099"/>
              <a:ext cx="1216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D.1954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C.1944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947043" y="3876579"/>
            <a:ext cx="2231413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80185" y="4336099"/>
              <a:ext cx="12358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B.1905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2547402" y="3615203"/>
            <a:ext cx="8098827" cy="2017486"/>
            <a:chOff x="-2908147" y="3187938"/>
            <a:chExt cx="8098827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8147" y="3187938"/>
              <a:ext cx="1747013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-1614082" y="3955406"/>
              <a:ext cx="68047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4005.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A.4065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007069" y="4336099"/>
              <a:ext cx="13821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B.4765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98440" y="4336099"/>
              <a:ext cx="11993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C.475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D.4756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4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8" y="3790950"/>
            <a:ext cx="2304117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D.9624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D.9462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A.9604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C.6942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1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007165" y="4336099"/>
              <a:ext cx="1381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A.1911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07069" y="4336099"/>
              <a:ext cx="13821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B.1910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07165" y="4336099"/>
              <a:ext cx="13819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C.1109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D.1019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A.5812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007069" y="4336099"/>
              <a:ext cx="13821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B.5821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C.8521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95848" y="4336099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D.5820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2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6568" y="781664"/>
            <a:ext cx="280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76633" y="685122"/>
            <a:ext cx="589935" cy="543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87753" y="1622323"/>
          <a:ext cx="8445090" cy="418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712">
                  <a:extLst>
                    <a:ext uri="{9D8B030D-6E8A-4147-A177-3AD203B41FA5}">
                      <a16:colId xmlns:a16="http://schemas.microsoft.com/office/drawing/2014/main" val="2549588502"/>
                    </a:ext>
                  </a:extLst>
                </a:gridCol>
                <a:gridCol w="5001378">
                  <a:extLst>
                    <a:ext uri="{9D8B030D-6E8A-4147-A177-3AD203B41FA5}">
                      <a16:colId xmlns:a16="http://schemas.microsoft.com/office/drawing/2014/main" val="1744535634"/>
                    </a:ext>
                  </a:extLst>
                </a:gridCol>
              </a:tblGrid>
              <a:tr h="7601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678047"/>
                  </a:ext>
                </a:extLst>
              </a:tr>
              <a:tr h="5714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799333"/>
                  </a:ext>
                </a:extLst>
              </a:tr>
              <a:tr h="5714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165322"/>
                  </a:ext>
                </a:extLst>
              </a:tr>
              <a:tr h="5714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080214"/>
                  </a:ext>
                </a:extLst>
              </a:tr>
              <a:tr h="5714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550324"/>
                  </a:ext>
                </a:extLst>
              </a:tr>
              <a:tr h="57140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814252"/>
                  </a:ext>
                </a:extLst>
              </a:tr>
              <a:tr h="5714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4953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7910" y="2979175"/>
            <a:ext cx="499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909" y="3589001"/>
            <a:ext cx="499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3140" y="4144976"/>
            <a:ext cx="499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908" y="5310777"/>
            <a:ext cx="499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7774" y="4751018"/>
            <a:ext cx="2042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9246</a:t>
            </a:r>
          </a:p>
        </p:txBody>
      </p:sp>
    </p:spTree>
    <p:extLst>
      <p:ext uri="{BB962C8B-B14F-4D97-AF65-F5344CB8AC3E}">
        <p14:creationId xmlns:p14="http://schemas.microsoft.com/office/powerpoint/2010/main" val="31104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-594197" y="-33685"/>
            <a:ext cx="12791951" cy="7196409"/>
          </a:xfrm>
          <a:prstGeom prst="rect">
            <a:avLst/>
          </a:prstGeom>
        </p:spPr>
      </p:pic>
      <p:pic>
        <p:nvPicPr>
          <p:cNvPr id="7" name="5cf0516366c93">
            <a:hlinkClick r:id="" action="ppaction://media"/>
            <a:extLst>
              <a:ext uri="{FF2B5EF4-FFF2-40B4-BE49-F238E27FC236}">
                <a16:creationId xmlns:a16="http://schemas.microsoft.com/office/drawing/2014/main" id="{756EBFCB-7720-4070-A6AB-C94D4F97E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0567" y="-1039588"/>
            <a:ext cx="609521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FBE0F-98FE-47BB-A7BE-DA90A302C7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3" b="25025"/>
          <a:stretch/>
        </p:blipFill>
        <p:spPr>
          <a:xfrm>
            <a:off x="2091151" y="1728408"/>
            <a:ext cx="7795659" cy="328936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3542B587-05CB-42EC-A08D-98C4CA01D198}"/>
              </a:ext>
            </a:extLst>
          </p:cNvPr>
          <p:cNvSpPr txBox="1"/>
          <p:nvPr/>
        </p:nvSpPr>
        <p:spPr>
          <a:xfrm>
            <a:off x="2567609" y="1983471"/>
            <a:ext cx="78478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Thứ</a:t>
            </a:r>
            <a:r>
              <a:rPr lang="en-US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</a:t>
            </a:r>
            <a:r>
              <a:rPr lang="en-US" altLang="zh-CN" sz="2900" b="1" dirty="0" err="1" smtClean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hai</a:t>
            </a:r>
            <a:r>
              <a:rPr lang="en-US" altLang="zh-CN" sz="2900" b="1" dirty="0" smtClean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,</a:t>
            </a:r>
            <a:r>
              <a:rPr lang="vi-VN" altLang="zh-CN" sz="2900" b="1" dirty="0" smtClean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</a:t>
            </a:r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ngày</a:t>
            </a:r>
            <a:r>
              <a:rPr lang="en-US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</a:t>
            </a:r>
            <a:r>
              <a:rPr lang="en-US" altLang="zh-CN" sz="2900" b="1" dirty="0" smtClean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17 </a:t>
            </a:r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tháng</a:t>
            </a:r>
            <a:r>
              <a:rPr lang="en-US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1 </a:t>
            </a:r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năm</a:t>
            </a:r>
            <a:r>
              <a:rPr lang="en-US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2022</a:t>
            </a:r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  </a:t>
            </a:r>
            <a:endParaRPr lang="zh-CN" altLang="en-US" sz="2900" b="1" dirty="0">
              <a:solidFill>
                <a:srgbClr val="7030A0"/>
              </a:solidFill>
              <a:latin typeface="HP001 4 hàng" pitchFamily="34" charset="0"/>
              <a:ea typeface="思源黑体 CN Medium" panose="020B0600000000000000" pitchFamily="34" charset="-122"/>
              <a:cs typeface="HP001 5H" pitchFamily="34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3542B587-05CB-42EC-A08D-98C4CA01D198}"/>
              </a:ext>
            </a:extLst>
          </p:cNvPr>
          <p:cNvSpPr txBox="1"/>
          <p:nvPr/>
        </p:nvSpPr>
        <p:spPr>
          <a:xfrm>
            <a:off x="4293705" y="2522080"/>
            <a:ext cx="21329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TǨn</a:t>
            </a:r>
            <a:endParaRPr lang="zh-CN" altLang="en-US" sz="2900" b="1" dirty="0">
              <a:solidFill>
                <a:srgbClr val="7030A0"/>
              </a:solidFill>
              <a:latin typeface="HP001 4 hàng" pitchFamily="34" charset="0"/>
              <a:ea typeface="思源黑体 CN Medium" panose="020B0600000000000000" pitchFamily="34" charset="-122"/>
              <a:cs typeface="HP001 5H" pitchFamily="34" charset="0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3542B587-05CB-42EC-A08D-98C4CA01D198}"/>
              </a:ext>
            </a:extLst>
          </p:cNvPr>
          <p:cNvSpPr txBox="1"/>
          <p:nvPr/>
        </p:nvSpPr>
        <p:spPr>
          <a:xfrm>
            <a:off x="3143672" y="3060689"/>
            <a:ext cx="397062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900" b="1" dirty="0">
                <a:solidFill>
                  <a:srgbClr val="7030A0"/>
                </a:solidFill>
                <a:latin typeface="HP001 4 hàng" pitchFamily="34" charset="0"/>
                <a:ea typeface="EB Garamond" panose="00000500000000000000" pitchFamily="2" charset="0"/>
                <a:cs typeface="HP001 5H" pitchFamily="34" charset="0"/>
              </a:rPr>
              <a:t>Các số có bốn chữ số.</a:t>
            </a:r>
            <a:endParaRPr lang="zh-CN" altLang="en-US" sz="2900" b="1" dirty="0">
              <a:solidFill>
                <a:srgbClr val="7030A0"/>
              </a:solidFill>
              <a:latin typeface="HP001 4 hàng" pitchFamily="34" charset="0"/>
              <a:ea typeface="思源黑体 CN Medium" panose="020B0600000000000000" pitchFamily="34" charset="-122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3581400" y="876300"/>
            <a:ext cx="647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Ciel Brush Up" panose="02000000000000000000" pitchFamily="2" charset="0"/>
                <a:ea typeface="+mn-ea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2362200" y="2179638"/>
            <a:ext cx="94408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53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903" y="817080"/>
            <a:ext cx="7478199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7" y="-202909"/>
            <a:ext cx="2679060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1744" y="3501008"/>
            <a:ext cx="51875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5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+mn-ea"/>
                <a:sym typeface="+mn-lt"/>
              </a:rPr>
              <a:t>TẠM BIỆT CÁC EM </a:t>
            </a:r>
            <a:endParaRPr lang="zh-CN" altLang="en-US" sz="5500" b="1" dirty="0">
              <a:solidFill>
                <a:srgbClr val="E7E6E6">
                  <a:lumMod val="10000"/>
                </a:srgbClr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9963419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4415051" y="109182"/>
            <a:ext cx="3043450" cy="1514902"/>
          </a:xfrm>
          <a:prstGeom prst="wav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Thử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thách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tis" panose="02000500000000000000" pitchFamily="2" charset="0"/>
              </a:rPr>
              <a:t>tớ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tis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415" y="1924334"/>
            <a:ext cx="797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8227" y="3138985"/>
            <a:ext cx="38486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Ví</a:t>
            </a:r>
            <a:r>
              <a:rPr lang="en-US" sz="2400" dirty="0"/>
              <a:t> </a:t>
            </a:r>
            <a:r>
              <a:rPr lang="en-US" sz="2400" dirty="0" err="1"/>
              <a:t>dụ</a:t>
            </a:r>
            <a:r>
              <a:rPr lang="en-US" sz="2400" dirty="0"/>
              <a:t>: </a:t>
            </a:r>
            <a:r>
              <a:rPr lang="en-US" sz="2400" dirty="0" err="1"/>
              <a:t>Ngày</a:t>
            </a:r>
            <a:r>
              <a:rPr lang="en-US" sz="2400" dirty="0"/>
              <a:t> 21 </a:t>
            </a:r>
            <a:r>
              <a:rPr lang="en-US" sz="2400" dirty="0" err="1"/>
              <a:t>tháng</a:t>
            </a:r>
            <a:r>
              <a:rPr lang="en-US" sz="2400" dirty="0"/>
              <a:t> 12</a:t>
            </a:r>
          </a:p>
          <a:p>
            <a:pPr algn="ctr"/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b="1" dirty="0"/>
              <a:t>2112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8227" y="4307469"/>
            <a:ext cx="38486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Ví</a:t>
            </a:r>
            <a:r>
              <a:rPr lang="en-US" sz="2400" dirty="0"/>
              <a:t> </a:t>
            </a:r>
            <a:r>
              <a:rPr lang="en-US" sz="2400" dirty="0" err="1"/>
              <a:t>dụ</a:t>
            </a:r>
            <a:r>
              <a:rPr lang="en-US" sz="2400" dirty="0"/>
              <a:t>: </a:t>
            </a:r>
            <a:r>
              <a:rPr lang="en-US" sz="2400" dirty="0" err="1"/>
              <a:t>Ngày</a:t>
            </a:r>
            <a:r>
              <a:rPr lang="en-US" sz="2400" dirty="0"/>
              <a:t> 21 </a:t>
            </a:r>
            <a:r>
              <a:rPr lang="en-US" sz="2400" dirty="0" err="1"/>
              <a:t>tháng</a:t>
            </a:r>
            <a:r>
              <a:rPr lang="en-US" sz="2400" dirty="0"/>
              <a:t> 02</a:t>
            </a:r>
          </a:p>
          <a:p>
            <a:pPr algn="ctr"/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b="1" dirty="0"/>
              <a:t>2102</a:t>
            </a:r>
          </a:p>
        </p:txBody>
      </p:sp>
    </p:spTree>
    <p:extLst>
      <p:ext uri="{BB962C8B-B14F-4D97-AF65-F5344CB8AC3E}">
        <p14:creationId xmlns:p14="http://schemas.microsoft.com/office/powerpoint/2010/main" val="30781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283" y="872244"/>
            <a:ext cx="27146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1268907" y="829053"/>
            <a:ext cx="532262" cy="460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1" y="1885950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8926" y="1885950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</a:t>
            </a:r>
          </a:p>
        </p:txBody>
      </p:sp>
      <p:sp>
        <p:nvSpPr>
          <p:cNvPr id="6" name="Rectangle 5"/>
          <p:cNvSpPr/>
          <p:nvPr/>
        </p:nvSpPr>
        <p:spPr>
          <a:xfrm>
            <a:off x="4543426" y="1885950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7926" y="1885950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72426" y="1885950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1988</a:t>
            </a:r>
          </a:p>
        </p:txBody>
      </p:sp>
      <p:sp>
        <p:nvSpPr>
          <p:cNvPr id="9" name="Rectangle 8"/>
          <p:cNvSpPr/>
          <p:nvPr/>
        </p:nvSpPr>
        <p:spPr>
          <a:xfrm>
            <a:off x="9686926" y="1885950"/>
            <a:ext cx="985837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1" y="3196659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8926" y="3196659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3426" y="3196659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7926" y="3196659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72426" y="3196659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86926" y="3196659"/>
            <a:ext cx="985837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3001" y="4507368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28926" y="4507368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3426" y="4507368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9514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7926" y="4507368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72426" y="4507368"/>
            <a:ext cx="1100138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86926" y="4507368"/>
            <a:ext cx="985837" cy="70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9517</a:t>
            </a:r>
          </a:p>
        </p:txBody>
      </p:sp>
      <p:cxnSp>
        <p:nvCxnSpPr>
          <p:cNvPr id="23" name="Straight Arrow Connector 22"/>
          <p:cNvCxnSpPr>
            <a:stCxn id="4" idx="3"/>
            <a:endCxn id="5" idx="1"/>
          </p:cNvCxnSpPr>
          <p:nvPr/>
        </p:nvCxnSpPr>
        <p:spPr>
          <a:xfrm>
            <a:off x="2243139" y="2235994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57639" y="2228850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672139" y="2228850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386639" y="2264569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101139" y="2264569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243139" y="3521869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57639" y="3514725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72139" y="3514725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86639" y="3550444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101139" y="3550444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43139" y="4793457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957639" y="4786313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672139" y="4807745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386639" y="4822032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101139" y="4822032"/>
            <a:ext cx="5857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5062" y="2122003"/>
            <a:ext cx="69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tis" panose="02000500000000000000" pitchFamily="2" charset="0"/>
              </a:rPr>
              <a:t>a)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0056" y="3285093"/>
            <a:ext cx="69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tis" panose="02000500000000000000" pitchFamily="2" charset="0"/>
              </a:rPr>
              <a:t>b)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0056" y="4565866"/>
            <a:ext cx="69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tis" panose="02000500000000000000" pitchFamily="2" charset="0"/>
              </a:rPr>
              <a:t>c)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20221" y="2004723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74" y="1925819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36293" y="3282099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29790" y="1964194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50793" y="3316617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15300" y="3334277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43224" y="4604135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9513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29374" y="4603388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9515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15300" y="4587371"/>
            <a:ext cx="9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9516</a:t>
            </a:r>
          </a:p>
        </p:txBody>
      </p:sp>
    </p:spTree>
    <p:extLst>
      <p:ext uri="{BB962C8B-B14F-4D97-AF65-F5344CB8AC3E}">
        <p14:creationId xmlns:p14="http://schemas.microsoft.com/office/powerpoint/2010/main" val="374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9752" y="159563"/>
            <a:ext cx="4321277" cy="5648633"/>
            <a:chOff x="583276" y="752168"/>
            <a:chExt cx="4321277" cy="5648633"/>
          </a:xfrm>
        </p:grpSpPr>
        <p:pic>
          <p:nvPicPr>
            <p:cNvPr id="1028" name="Picture 4" descr="Bậc Thang Phim Hoạt Hình Tải - thang png tải về - Miễn phí trong suốt Quảng  Trường png Tải về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7" r="28173"/>
            <a:stretch/>
          </p:blipFill>
          <p:spPr bwMode="auto">
            <a:xfrm>
              <a:off x="1637072" y="752168"/>
              <a:ext cx="2050026" cy="432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Bậc Thang Phim Hoạt Hình Tải - thang png tải về - Miễn phí trong suốt Quảng  Trường png Tải về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63"/>
            <a:stretch/>
          </p:blipFill>
          <p:spPr bwMode="auto">
            <a:xfrm>
              <a:off x="583276" y="4726859"/>
              <a:ext cx="4321277" cy="167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536722" y="5683271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6722" y="4904177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6722" y="4125083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2075" y="3388950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7728" y="2591929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6722" y="1762198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6722" y="948822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8655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96811" y="218557"/>
            <a:ext cx="4321278" cy="5648633"/>
            <a:chOff x="583276" y="752168"/>
            <a:chExt cx="4321278" cy="5648633"/>
          </a:xfrm>
        </p:grpSpPr>
        <p:pic>
          <p:nvPicPr>
            <p:cNvPr id="15" name="Picture 4" descr="Bậc Thang Phim Hoạt Hình Tải - thang png tải về - Miễn phí trong suốt Quảng  Trường png Tải về.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7" y="752168"/>
              <a:ext cx="4321277" cy="432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Bậc Thang Phim Hoạt Hình Tải - thang png tải về - Miễn phí trong suốt Quảng  Trường png Tải về.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63"/>
            <a:stretch/>
          </p:blipFill>
          <p:spPr bwMode="auto">
            <a:xfrm>
              <a:off x="583276" y="4726859"/>
              <a:ext cx="4321277" cy="167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5678128" y="5683271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78128" y="4904177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8128" y="4125083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3481" y="3388950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8128" y="2591929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8128" y="1762198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78128" y="948822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3126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21857" y="203299"/>
            <a:ext cx="4321278" cy="5648633"/>
            <a:chOff x="583276" y="752168"/>
            <a:chExt cx="4321278" cy="5648633"/>
          </a:xfrm>
        </p:grpSpPr>
        <p:pic>
          <p:nvPicPr>
            <p:cNvPr id="26" name="Picture 4" descr="Bậc Thang Phim Hoạt Hình Tải - thang png tải về - Miễn phí trong suốt Quảng  Trường png Tải về.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7" y="752168"/>
              <a:ext cx="4321277" cy="432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Bậc Thang Phim Hoạt Hình Tải - thang png tải về - Miễn phí trong suốt Quảng  Trường png Tải về.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63"/>
            <a:stretch/>
          </p:blipFill>
          <p:spPr bwMode="auto">
            <a:xfrm>
              <a:off x="583276" y="4726859"/>
              <a:ext cx="4321277" cy="167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9085006" y="5623586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6494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85006" y="4843248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6495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09833" y="4062910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6496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44181" y="3312873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6497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44181" y="2527824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85006" y="1671439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6499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09833" y="846356"/>
            <a:ext cx="107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6500</a:t>
            </a:r>
          </a:p>
        </p:txBody>
      </p:sp>
      <p:sp>
        <p:nvSpPr>
          <p:cNvPr id="5" name="Curved Right Arrow 4"/>
          <p:cNvSpPr/>
          <p:nvPr/>
        </p:nvSpPr>
        <p:spPr>
          <a:xfrm flipV="1">
            <a:off x="1810721" y="4936955"/>
            <a:ext cx="294968" cy="9477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3622" y="5073445"/>
            <a:ext cx="91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22214" y="841036"/>
            <a:ext cx="117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Oval 37"/>
          <p:cNvSpPr/>
          <p:nvPr/>
        </p:nvSpPr>
        <p:spPr>
          <a:xfrm>
            <a:off x="632279" y="729745"/>
            <a:ext cx="589935" cy="543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26832" y="870912"/>
            <a:ext cx="53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30876" y="1718591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92517" y="2497046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60103" y="3324117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92517" y="4057660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5922" y="823667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255922" y="1638525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14644" y="2438478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214644" y="3237066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245807" y="4002853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46041" y="3298226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51111" y="1662256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20135" y="787661"/>
            <a:ext cx="60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22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5" grpId="0" animBg="1"/>
      <p:bldP spid="7" grpId="0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3110" y="667542"/>
            <a:ext cx="105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vạch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693175" y="542779"/>
            <a:ext cx="589935" cy="543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4490" y="1828801"/>
            <a:ext cx="374609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10, 20, 30, 40, 50, 60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70, 80, 90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545826" y="2037509"/>
            <a:ext cx="784122" cy="339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9380" y="1981425"/>
            <a:ext cx="210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9238" y="3038168"/>
            <a:ext cx="374609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100, 200, 300, 400, 500, 600, 700, 800, 900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545826" y="3138058"/>
            <a:ext cx="784122" cy="339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9379" y="2992001"/>
            <a:ext cx="210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04333" y="4630501"/>
            <a:ext cx="9232493" cy="369332"/>
            <a:chOff x="1430591" y="4962520"/>
            <a:chExt cx="9232493" cy="369332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578076" y="5147186"/>
              <a:ext cx="9085008" cy="1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430591" y="4962520"/>
              <a:ext cx="9011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74365" y="4971793"/>
            <a:ext cx="471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81449" y="4930488"/>
            <a:ext cx="100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4337" y="4925109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8193" y="4931115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17155" y="4966805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9343" y="4958120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46718" y="4975173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69848" y="4958120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66741" y="4958120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83426" y="4971793"/>
            <a:ext cx="8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9000</a:t>
            </a:r>
          </a:p>
        </p:txBody>
      </p:sp>
      <p:sp>
        <p:nvSpPr>
          <p:cNvPr id="28" name="Right Arrow 27"/>
          <p:cNvSpPr/>
          <p:nvPr/>
        </p:nvSpPr>
        <p:spPr>
          <a:xfrm rot="5247965">
            <a:off x="5741038" y="5460031"/>
            <a:ext cx="424763" cy="266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91444" y="5922889"/>
            <a:ext cx="2690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 TRÒN NGHÌN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6BAC5-AA81-42F9-A5B5-915492E4C6E9}"/>
              </a:ext>
            </a:extLst>
          </p:cNvPr>
          <p:cNvSpPr txBox="1"/>
          <p:nvPr/>
        </p:nvSpPr>
        <p:spPr>
          <a:xfrm>
            <a:off x="10258124" y="464315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806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  <p:bldP spid="29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3581400" y="876300"/>
            <a:ext cx="647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FF"/>
                </a:solidFill>
                <a:latin typeface="iCiel Brush Up" panose="02000000000000000000" pitchFamily="2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2362200" y="2179638"/>
            <a:ext cx="94408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45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ó thể là hình minh họa">
            <a:extLst>
              <a:ext uri="{FF2B5EF4-FFF2-40B4-BE49-F238E27FC236}">
                <a16:creationId xmlns:a16="http://schemas.microsoft.com/office/drawing/2014/main" id="{A3CFEA03-B9E8-4566-B7EF-5A116424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" y="-1442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89" b="67222" l="32315" r="6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28055" r="35544" b="31528"/>
          <a:stretch/>
        </p:blipFill>
        <p:spPr>
          <a:xfrm>
            <a:off x="3585260" y="1670138"/>
            <a:ext cx="1420392" cy="1758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5652" y="2060853"/>
            <a:ext cx="4679486" cy="10926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glow" dir="tl">
                <a:rot lat="0" lon="0" rev="5400000"/>
              </a:lightRig>
            </a:scene3d>
            <a:sp3d extrusionH="57150" contourW="12700">
              <a:bevelT w="25400" h="25400" prst="ribl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sz="6500" b="1" dirty="0">
                <a:ln w="11430">
                  <a:solidFill>
                    <a:prstClr val="black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KHÁM PHÁ</a:t>
            </a:r>
            <a:endParaRPr lang="en-US" sz="6500" b="1" dirty="0">
              <a:ln w="11430">
                <a:solidFill>
                  <a:prstClr val="black"/>
                </a:solidFill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1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54" y="423638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9" y="423638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54" y="1527703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9" y="1527703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54" y="2631768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9" y="2631768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54" y="3735833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9" y="3735833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54" y="4839898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9" y="4839898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34" y="4902959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31" y="3798893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54" y="2694829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31" y="1590763"/>
            <a:ext cx="1086371" cy="11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17"/>
          <a:stretch/>
        </p:blipFill>
        <p:spPr bwMode="auto">
          <a:xfrm>
            <a:off x="8424843" y="4889699"/>
            <a:ext cx="161426" cy="11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17"/>
          <a:stretch/>
        </p:blipFill>
        <p:spPr bwMode="auto">
          <a:xfrm>
            <a:off x="8613911" y="4878162"/>
            <a:ext cx="164760" cy="11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rường học Toán Pitago – Hướng dẫn Giải toán – Hỏi toán - Học toán lớp  3,4,5,6,7,8,9 - Học toán trên mạng - Học toán onl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67156" r="85849"/>
          <a:stretch/>
        </p:blipFill>
        <p:spPr bwMode="auto">
          <a:xfrm>
            <a:off x="10404571" y="5527344"/>
            <a:ext cx="131499" cy="4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66610" y="324453"/>
            <a:ext cx="549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tis" panose="02000500000000000000" pitchFamily="2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Artis" panose="02000500000000000000" pitchFamily="2" charset="0"/>
              </a:rPr>
              <a:t> bao </a:t>
            </a:r>
            <a:r>
              <a:rPr lang="en-US" sz="3600" b="1" dirty="0" err="1">
                <a:solidFill>
                  <a:srgbClr val="C00000"/>
                </a:solidFill>
                <a:latin typeface="Artis" panose="02000500000000000000" pitchFamily="2" charset="0"/>
              </a:rPr>
              <a:t>nhiêu</a:t>
            </a:r>
            <a:r>
              <a:rPr lang="en-US" sz="3600" b="1" dirty="0">
                <a:solidFill>
                  <a:srgbClr val="C00000"/>
                </a:solidFill>
                <a:latin typeface="Artis" panose="02000500000000000000" pitchFamily="2" charset="0"/>
              </a:rPr>
              <a:t> ô </a:t>
            </a:r>
            <a:r>
              <a:rPr lang="en-US" sz="3600" b="1" dirty="0" err="1">
                <a:solidFill>
                  <a:srgbClr val="C00000"/>
                </a:solidFill>
                <a:latin typeface="Artis" panose="02000500000000000000" pitchFamily="2" charset="0"/>
              </a:rPr>
              <a:t>vuông</a:t>
            </a:r>
            <a:r>
              <a:rPr lang="en-US" sz="3600" b="1" dirty="0">
                <a:solidFill>
                  <a:srgbClr val="C00000"/>
                </a:solidFill>
                <a:latin typeface="Artis" panose="02000500000000000000" pitchFamily="2" charset="0"/>
              </a:rPr>
              <a:t>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76765" y="6007023"/>
            <a:ext cx="57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97868" y="6007023"/>
            <a:ext cx="57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636" y="5972904"/>
            <a:ext cx="82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00986" y="5995002"/>
            <a:ext cx="308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6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0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886323"/>
              </p:ext>
            </p:extLst>
          </p:nvPr>
        </p:nvGraphicFramePr>
        <p:xfrm>
          <a:off x="1650124" y="706018"/>
          <a:ext cx="8558400" cy="42071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9600">
                  <a:extLst>
                    <a:ext uri="{9D8B030D-6E8A-4147-A177-3AD203B41FA5}">
                      <a16:colId xmlns:a16="http://schemas.microsoft.com/office/drawing/2014/main" val="4148647001"/>
                    </a:ext>
                  </a:extLst>
                </a:gridCol>
                <a:gridCol w="2139600">
                  <a:extLst>
                    <a:ext uri="{9D8B030D-6E8A-4147-A177-3AD203B41FA5}">
                      <a16:colId xmlns:a16="http://schemas.microsoft.com/office/drawing/2014/main" val="3298170466"/>
                    </a:ext>
                  </a:extLst>
                </a:gridCol>
                <a:gridCol w="2139600">
                  <a:extLst>
                    <a:ext uri="{9D8B030D-6E8A-4147-A177-3AD203B41FA5}">
                      <a16:colId xmlns:a16="http://schemas.microsoft.com/office/drawing/2014/main" val="681674151"/>
                    </a:ext>
                  </a:extLst>
                </a:gridCol>
                <a:gridCol w="2139600">
                  <a:extLst>
                    <a:ext uri="{9D8B030D-6E8A-4147-A177-3AD203B41FA5}">
                      <a16:colId xmlns:a16="http://schemas.microsoft.com/office/drawing/2014/main" val="1559164579"/>
                    </a:ext>
                  </a:extLst>
                </a:gridCol>
              </a:tblGrid>
              <a:tr h="859592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876703"/>
                  </a:ext>
                </a:extLst>
              </a:tr>
              <a:tr h="8347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72603"/>
                  </a:ext>
                </a:extLst>
              </a:tr>
              <a:tr h="2021527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10367"/>
                  </a:ext>
                </a:extLst>
              </a:tr>
              <a:tr h="4913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70834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8739594" y="3522315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8739594" y="2524834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739594" y="3033007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566466" y="2524834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" name="Oval 7"/>
          <p:cNvSpPr/>
          <p:nvPr/>
        </p:nvSpPr>
        <p:spPr>
          <a:xfrm>
            <a:off x="6566466" y="3161549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4342782" y="2455434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" name="Oval 9"/>
          <p:cNvSpPr/>
          <p:nvPr/>
        </p:nvSpPr>
        <p:spPr>
          <a:xfrm>
            <a:off x="4342782" y="2988874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" name="Oval 10"/>
          <p:cNvSpPr/>
          <p:nvPr/>
        </p:nvSpPr>
        <p:spPr>
          <a:xfrm>
            <a:off x="2013802" y="2602342"/>
            <a:ext cx="1241945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2" name="Oval 11"/>
          <p:cNvSpPr/>
          <p:nvPr/>
        </p:nvSpPr>
        <p:spPr>
          <a:xfrm>
            <a:off x="4376902" y="3482548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3" name="Oval 12"/>
          <p:cNvSpPr/>
          <p:nvPr/>
        </p:nvSpPr>
        <p:spPr>
          <a:xfrm>
            <a:off x="4376902" y="3991978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840513" y="4984496"/>
            <a:ext cx="709684" cy="395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69993" y="4937664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9650" y="4977913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2347" y="4937663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13738" y="4913194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3802" y="5590565"/>
            <a:ext cx="218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1423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9650" y="5590565"/>
            <a:ext cx="648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4097" y="2458521"/>
            <a:ext cx="9774620" cy="21591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</a:t>
            </a:r>
            <a:r>
              <a:rPr lang="vi-VN" sz="2800" dirty="0"/>
              <a:t>iết liền các chữ số theo thứ tự các hàng từ trái sang phải là: Hàng nghìn, hàng trăm, hàng chục, hàng đơn vị.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Hàng nào thiếu sẽ được viết bằng chữ số 0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32314" y="1120928"/>
            <a:ext cx="724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9640" y="323101"/>
            <a:ext cx="532262" cy="518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592795"/>
              </p:ext>
            </p:extLst>
          </p:nvPr>
        </p:nvGraphicFramePr>
        <p:xfrm>
          <a:off x="656196" y="821300"/>
          <a:ext cx="5148469" cy="4102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726">
                  <a:extLst>
                    <a:ext uri="{9D8B030D-6E8A-4147-A177-3AD203B41FA5}">
                      <a16:colId xmlns:a16="http://schemas.microsoft.com/office/drawing/2014/main" val="4148647001"/>
                    </a:ext>
                  </a:extLst>
                </a:gridCol>
                <a:gridCol w="1210143">
                  <a:extLst>
                    <a:ext uri="{9D8B030D-6E8A-4147-A177-3AD203B41FA5}">
                      <a16:colId xmlns:a16="http://schemas.microsoft.com/office/drawing/2014/main" val="3298170466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681674151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1559164579"/>
                    </a:ext>
                  </a:extLst>
                </a:gridCol>
              </a:tblGrid>
              <a:tr h="859592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baseline="0" dirty="0"/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876703"/>
                  </a:ext>
                </a:extLst>
              </a:tr>
              <a:tr h="8347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872603"/>
                  </a:ext>
                </a:extLst>
              </a:tr>
              <a:tr h="1951267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10367"/>
                  </a:ext>
                </a:extLst>
              </a:tr>
              <a:tr h="3237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970834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4765550" y="2772299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490556" y="2732372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" name="Oval 7"/>
          <p:cNvSpPr/>
          <p:nvPr/>
        </p:nvSpPr>
        <p:spPr>
          <a:xfrm>
            <a:off x="3491344" y="3224621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2170343" y="2704461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" name="Oval 9"/>
          <p:cNvSpPr/>
          <p:nvPr/>
        </p:nvSpPr>
        <p:spPr>
          <a:xfrm>
            <a:off x="2193078" y="3249454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1605" y="2637624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605" y="5114446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3329" y="5137846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7955" y="5139064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5014" y="5123877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270" y="163772"/>
            <a:ext cx="3909334" cy="55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3518" y="5534415"/>
            <a:ext cx="2182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4231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9698" y="5877817"/>
            <a:ext cx="648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823787"/>
              </p:ext>
            </p:extLst>
          </p:nvPr>
        </p:nvGraphicFramePr>
        <p:xfrm>
          <a:off x="6120293" y="821300"/>
          <a:ext cx="5245448" cy="41894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2711">
                  <a:extLst>
                    <a:ext uri="{9D8B030D-6E8A-4147-A177-3AD203B41FA5}">
                      <a16:colId xmlns:a16="http://schemas.microsoft.com/office/drawing/2014/main" val="4148647001"/>
                    </a:ext>
                  </a:extLst>
                </a:gridCol>
                <a:gridCol w="1203601">
                  <a:extLst>
                    <a:ext uri="{9D8B030D-6E8A-4147-A177-3AD203B41FA5}">
                      <a16:colId xmlns:a16="http://schemas.microsoft.com/office/drawing/2014/main" val="3298170466"/>
                    </a:ext>
                  </a:extLst>
                </a:gridCol>
                <a:gridCol w="1379788">
                  <a:extLst>
                    <a:ext uri="{9D8B030D-6E8A-4147-A177-3AD203B41FA5}">
                      <a16:colId xmlns:a16="http://schemas.microsoft.com/office/drawing/2014/main" val="681674151"/>
                    </a:ext>
                  </a:extLst>
                </a:gridCol>
                <a:gridCol w="1219348">
                  <a:extLst>
                    <a:ext uri="{9D8B030D-6E8A-4147-A177-3AD203B41FA5}">
                      <a16:colId xmlns:a16="http://schemas.microsoft.com/office/drawing/2014/main" val="1559164579"/>
                    </a:ext>
                  </a:extLst>
                </a:gridCol>
              </a:tblGrid>
              <a:tr h="822490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876703"/>
                  </a:ext>
                </a:extLst>
              </a:tr>
              <a:tr h="8347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72603"/>
                  </a:ext>
                </a:extLst>
              </a:tr>
              <a:tr h="204092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10367"/>
                  </a:ext>
                </a:extLst>
              </a:tr>
              <a:tr h="49131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70834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6264849" y="2637624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64849" y="3131630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42297" y="3711649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26" name="Oval 25"/>
          <p:cNvSpPr/>
          <p:nvPr/>
        </p:nvSpPr>
        <p:spPr>
          <a:xfrm>
            <a:off x="7688740" y="2604075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7" name="Oval 26"/>
          <p:cNvSpPr/>
          <p:nvPr/>
        </p:nvSpPr>
        <p:spPr>
          <a:xfrm>
            <a:off x="7688740" y="3104327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8" name="Oval 27"/>
          <p:cNvSpPr/>
          <p:nvPr/>
        </p:nvSpPr>
        <p:spPr>
          <a:xfrm>
            <a:off x="7688740" y="3582041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9" name="Oval 28"/>
          <p:cNvSpPr/>
          <p:nvPr/>
        </p:nvSpPr>
        <p:spPr>
          <a:xfrm>
            <a:off x="7713416" y="4073804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0" name="Oval 29"/>
          <p:cNvSpPr/>
          <p:nvPr/>
        </p:nvSpPr>
        <p:spPr>
          <a:xfrm>
            <a:off x="8998664" y="2588425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30"/>
          <p:cNvSpPr/>
          <p:nvPr/>
        </p:nvSpPr>
        <p:spPr>
          <a:xfrm>
            <a:off x="8998664" y="3104327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Oval 31"/>
          <p:cNvSpPr/>
          <p:nvPr/>
        </p:nvSpPr>
        <p:spPr>
          <a:xfrm>
            <a:off x="8998664" y="3596090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Oval 32"/>
          <p:cNvSpPr/>
          <p:nvPr/>
        </p:nvSpPr>
        <p:spPr>
          <a:xfrm>
            <a:off x="8998664" y="4104986"/>
            <a:ext cx="982638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Oval 33"/>
          <p:cNvSpPr/>
          <p:nvPr/>
        </p:nvSpPr>
        <p:spPr>
          <a:xfrm>
            <a:off x="10365400" y="2603535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3025" y="3101427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7615" y="3563215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63967" y="4057886"/>
            <a:ext cx="1241945" cy="38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8" name="Oval 37"/>
          <p:cNvSpPr/>
          <p:nvPr/>
        </p:nvSpPr>
        <p:spPr>
          <a:xfrm>
            <a:off x="3490556" y="3747900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93455" y="4605637"/>
            <a:ext cx="573207" cy="341194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56142" y="4615649"/>
            <a:ext cx="559559" cy="341194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03379" y="4613058"/>
            <a:ext cx="573207" cy="341194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533320" y="4602659"/>
            <a:ext cx="573207" cy="341194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00328" y="5035175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63331" y="5031581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63852" y="5051386"/>
            <a:ext cx="18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36242" y="5071191"/>
            <a:ext cx="135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369548" y="3167930"/>
            <a:ext cx="900752" cy="3821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05464" y="5395518"/>
            <a:ext cx="2182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3442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05464" y="5850485"/>
            <a:ext cx="648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6194" y="391751"/>
            <a:ext cx="251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0754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 animBg="1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7479" y="612136"/>
            <a:ext cx="532262" cy="518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580542"/>
              </p:ext>
            </p:extLst>
          </p:nvPr>
        </p:nvGraphicFramePr>
        <p:xfrm>
          <a:off x="1499552" y="1235392"/>
          <a:ext cx="9671368" cy="4196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568">
                  <a:extLst>
                    <a:ext uri="{9D8B030D-6E8A-4147-A177-3AD203B41FA5}">
                      <a16:colId xmlns:a16="http://schemas.microsoft.com/office/drawing/2014/main" val="27203842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0427040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118120334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66338670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87815454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1668484"/>
                    </a:ext>
                  </a:extLst>
                </a:gridCol>
              </a:tblGrid>
              <a:tr h="593408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b="1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000" b="1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75453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000" b="1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000" b="1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000" b="1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000" b="1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58447"/>
                  </a:ext>
                </a:extLst>
              </a:tr>
              <a:tr h="73794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002559"/>
                  </a:ext>
                </a:extLst>
              </a:tr>
              <a:tr h="73794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4006"/>
                  </a:ext>
                </a:extLst>
              </a:tr>
              <a:tr h="82202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869596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89876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50840" y="2505133"/>
            <a:ext cx="1042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8563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9576" y="3238759"/>
            <a:ext cx="1042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0840" y="4059969"/>
            <a:ext cx="1042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0840" y="4822902"/>
            <a:ext cx="1042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0947" y="2505133"/>
            <a:ext cx="50163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1427" y="3238759"/>
            <a:ext cx="50306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7788" y="4044580"/>
            <a:ext cx="484870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2407" y="4751379"/>
            <a:ext cx="45134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9741" y="709265"/>
            <a:ext cx="27146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872024"/>
              </p:ext>
            </p:extLst>
          </p:nvPr>
        </p:nvGraphicFramePr>
        <p:xfrm>
          <a:off x="1450342" y="5626340"/>
          <a:ext cx="9690098" cy="79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088">
                  <a:extLst>
                    <a:ext uri="{9D8B030D-6E8A-4147-A177-3AD203B41FA5}">
                      <a16:colId xmlns:a16="http://schemas.microsoft.com/office/drawing/2014/main" val="3101925214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91167856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149174926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205724722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3351927142"/>
                    </a:ext>
                  </a:extLst>
                </a:gridCol>
                <a:gridCol w="4651690">
                  <a:extLst>
                    <a:ext uri="{9D8B030D-6E8A-4147-A177-3AD203B41FA5}">
                      <a16:colId xmlns:a16="http://schemas.microsoft.com/office/drawing/2014/main" val="4077622498"/>
                    </a:ext>
                  </a:extLst>
                </a:gridCol>
              </a:tblGrid>
              <a:tr h="79135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439288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79576" y="5791184"/>
            <a:ext cx="1042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3691" y="5801099"/>
            <a:ext cx="40444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910590" y="5837357"/>
            <a:ext cx="428625" cy="37008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781</Words>
  <Application>Microsoft Office PowerPoint</Application>
  <PresentationFormat>Widescreen</PresentationFormat>
  <Paragraphs>286</Paragraphs>
  <Slides>25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微软雅黑</vt:lpstr>
      <vt:lpstr>宋体</vt:lpstr>
      <vt:lpstr>Algerian</vt:lpstr>
      <vt:lpstr>Arial</vt:lpstr>
      <vt:lpstr>Artis</vt:lpstr>
      <vt:lpstr>Calibri</vt:lpstr>
      <vt:lpstr>Calibri Light</vt:lpstr>
      <vt:lpstr>等线</vt:lpstr>
      <vt:lpstr>EB Garamond</vt:lpstr>
      <vt:lpstr>HP001 4 hàng</vt:lpstr>
      <vt:lpstr>HP001 5H</vt:lpstr>
      <vt:lpstr>iCiel Brush Up</vt:lpstr>
      <vt:lpstr>黑体</vt:lpstr>
      <vt:lpstr>Times New Roman</vt:lpstr>
      <vt:lpstr>UTM Cookies</vt:lpstr>
      <vt:lpstr>思源黑体 CN Medium</vt:lpstr>
      <vt:lpstr>1_Office Theme</vt:lpstr>
      <vt:lpstr>1_Office 主题</vt:lpstr>
      <vt:lpstr>2_Office Theme</vt:lpstr>
      <vt:lpstr>3_Office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115</cp:revision>
  <dcterms:created xsi:type="dcterms:W3CDTF">2021-12-30T02:08:18Z</dcterms:created>
  <dcterms:modified xsi:type="dcterms:W3CDTF">2022-01-14T08:56:40Z</dcterms:modified>
</cp:coreProperties>
</file>