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36"/>
  </p:notesMasterIdLst>
  <p:sldIdLst>
    <p:sldId id="282" r:id="rId3"/>
    <p:sldId id="280" r:id="rId4"/>
    <p:sldId id="344" r:id="rId5"/>
    <p:sldId id="283" r:id="rId6"/>
    <p:sldId id="278" r:id="rId7"/>
    <p:sldId id="288" r:id="rId8"/>
    <p:sldId id="311" r:id="rId9"/>
    <p:sldId id="333" r:id="rId10"/>
    <p:sldId id="345" r:id="rId11"/>
    <p:sldId id="346" r:id="rId12"/>
    <p:sldId id="347" r:id="rId13"/>
    <p:sldId id="334" r:id="rId14"/>
    <p:sldId id="348" r:id="rId15"/>
    <p:sldId id="349" r:id="rId16"/>
    <p:sldId id="350" r:id="rId17"/>
    <p:sldId id="351" r:id="rId18"/>
    <p:sldId id="352" r:id="rId19"/>
    <p:sldId id="353" r:id="rId20"/>
    <p:sldId id="316" r:id="rId21"/>
    <p:sldId id="317" r:id="rId22"/>
    <p:sldId id="336" r:id="rId23"/>
    <p:sldId id="310" r:id="rId24"/>
    <p:sldId id="356" r:id="rId25"/>
    <p:sldId id="296" r:id="rId26"/>
    <p:sldId id="339" r:id="rId27"/>
    <p:sldId id="340" r:id="rId28"/>
    <p:sldId id="354" r:id="rId29"/>
    <p:sldId id="297" r:id="rId30"/>
    <p:sldId id="342" r:id="rId31"/>
    <p:sldId id="355" r:id="rId32"/>
    <p:sldId id="292" r:id="rId33"/>
    <p:sldId id="293" r:id="rId34"/>
    <p:sldId id="27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FF99"/>
    <a:srgbClr val="DDBA59"/>
    <a:srgbClr val="E0C066"/>
    <a:srgbClr val="FFCCCC"/>
    <a:srgbClr val="CC99FF"/>
    <a:srgbClr val="CCFF99"/>
    <a:srgbClr val="003FBC"/>
    <a:srgbClr val="FF3300"/>
    <a:srgbClr val="004D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1" autoAdjust="0"/>
    <p:restoredTop sz="90326" autoAdjust="0"/>
  </p:normalViewPr>
  <p:slideViewPr>
    <p:cSldViewPr snapToGrid="0">
      <p:cViewPr varScale="1">
        <p:scale>
          <a:sx n="67" d="100"/>
          <a:sy n="67" d="100"/>
        </p:scale>
        <p:origin x="85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61C3E-2C78-4123-B812-75DAE4645A7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92641-E541-44DC-852F-235EE2BA8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0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50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59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1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0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44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47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962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3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072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183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94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27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5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75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12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712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835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61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388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637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351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2389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 rotWithShape="1">
          <a:blip r:embed="rId3">
            <a:alphaModFix/>
          </a:blip>
          <a:srcRect t="29" b="29"/>
          <a:stretch/>
        </p:blipFill>
        <p:spPr>
          <a:xfrm>
            <a:off x="339233" y="268151"/>
            <a:ext cx="11513531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1pPr>
            <a:lvl2pPr marL="1219170" lvl="1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2pPr>
            <a:lvl3pPr marL="1828754" lvl="2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3pPr>
            <a:lvl4pPr marL="2438339" lvl="3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4pPr>
            <a:lvl5pPr marL="3047924" lvl="4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5pPr>
            <a:lvl6pPr marL="3657509" lvl="5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6pPr>
            <a:lvl7pPr marL="4267093" lvl="6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7pPr>
            <a:lvl8pPr marL="4876678" lvl="7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8pPr>
            <a:lvl9pPr marL="5486263" lvl="8" indent="-440256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5542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5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7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6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2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7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0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62EAB2-B444-4514-BBC4-48E17212839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4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63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0.wmf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image" Target="../media/image19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image" Target="../media/image18.wmf"/><Relationship Id="rId5" Type="http://schemas.openxmlformats.org/officeDocument/2006/relationships/control" Target="../activeX/activeX4.xml"/><Relationship Id="rId10" Type="http://schemas.openxmlformats.org/officeDocument/2006/relationships/image" Target="../media/image17.wmf"/><Relationship Id="rId4" Type="http://schemas.openxmlformats.org/officeDocument/2006/relationships/control" Target="../activeX/activeX3.xml"/><Relationship Id="rId9" Type="http://schemas.openxmlformats.org/officeDocument/2006/relationships/image" Target="../media/image16.wmf"/><Relationship Id="rId14" Type="http://schemas.openxmlformats.org/officeDocument/2006/relationships/image" Target="../media/image21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58983" y="1108710"/>
            <a:ext cx="9039497" cy="5096147"/>
            <a:chOff x="1658983" y="1108710"/>
            <a:chExt cx="9039497" cy="5096147"/>
          </a:xfrm>
        </p:grpSpPr>
        <p:grpSp>
          <p:nvGrpSpPr>
            <p:cNvPr id="4" name="Group 3"/>
            <p:cNvGrpSpPr/>
            <p:nvPr/>
          </p:nvGrpSpPr>
          <p:grpSpPr>
            <a:xfrm>
              <a:off x="1658983" y="1108710"/>
              <a:ext cx="9039497" cy="5096147"/>
              <a:chOff x="1658983" y="1108710"/>
              <a:chExt cx="9039497" cy="5096147"/>
            </a:xfrm>
          </p:grpSpPr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EFEFD"/>
                  </a:clrFrom>
                  <a:clrTo>
                    <a:srgbClr val="FEFEF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1665514" y="1108710"/>
                <a:ext cx="9032966" cy="50961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658983" y="1110343"/>
                <a:ext cx="1881051" cy="979714"/>
              </a:xfrm>
              <a:prstGeom prst="rect">
                <a:avLst/>
              </a:pr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 flipH="1">
              <a:off x="2220686" y="2090057"/>
              <a:ext cx="94052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895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889876" y="5711371"/>
            <a:ext cx="2426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</a:rPr>
              <a:t>Cửu Long</a:t>
            </a:r>
          </a:p>
        </p:txBody>
      </p:sp>
      <p:pic>
        <p:nvPicPr>
          <p:cNvPr id="5" name="Picture 5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" y="493485"/>
            <a:ext cx="11248572" cy="52215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06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o_guom_copy1_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3486"/>
            <a:ext cx="11241314" cy="5341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187703" y="5834743"/>
            <a:ext cx="178030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</a:rPr>
              <a:t>Lê Lợi</a:t>
            </a:r>
          </a:p>
        </p:txBody>
      </p:sp>
    </p:spTree>
    <p:extLst>
      <p:ext uri="{BB962C8B-B14F-4D97-AF65-F5344CB8AC3E}">
        <p14:creationId xmlns:p14="http://schemas.microsoft.com/office/powerpoint/2010/main" val="388554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00443" y="769167"/>
            <a:ext cx="851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en-US" sz="3200" b="1">
                <a:cs typeface="Times New Roman" panose="02020603050405020304" pitchFamily="18" charset="0"/>
              </a:rPr>
              <a:t>Nghĩa của các từ vừa tìm được  ở bài tập 1 khác nhau như thế nào?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017825" y="4795528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 Long</a:t>
            </a:r>
          </a:p>
        </p:txBody>
      </p:sp>
      <p:sp>
        <p:nvSpPr>
          <p:cNvPr id="15" name="Right Arrow 14"/>
          <p:cNvSpPr/>
          <p:nvPr/>
        </p:nvSpPr>
        <p:spPr>
          <a:xfrm rot="19683170">
            <a:off x="3113368" y="3015311"/>
            <a:ext cx="812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775099">
            <a:off x="3182768" y="4650062"/>
            <a:ext cx="812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45028" y="3369895"/>
            <a:ext cx="2510972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a và b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017825" y="2498800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</a:p>
        </p:txBody>
      </p:sp>
      <p:sp>
        <p:nvSpPr>
          <p:cNvPr id="19" name="Oval 18"/>
          <p:cNvSpPr/>
          <p:nvPr/>
        </p:nvSpPr>
        <p:spPr>
          <a:xfrm>
            <a:off x="8417903" y="3369895"/>
            <a:ext cx="2510972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c và d</a:t>
            </a:r>
          </a:p>
        </p:txBody>
      </p:sp>
      <p:sp>
        <p:nvSpPr>
          <p:cNvPr id="20" name="Right Arrow 19"/>
          <p:cNvSpPr/>
          <p:nvPr/>
        </p:nvSpPr>
        <p:spPr>
          <a:xfrm rot="12410610">
            <a:off x="8154642" y="3015311"/>
            <a:ext cx="812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152934" y="2498800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</a:p>
        </p:txBody>
      </p:sp>
      <p:sp>
        <p:nvSpPr>
          <p:cNvPr id="22" name="Right Arrow 21"/>
          <p:cNvSpPr/>
          <p:nvPr/>
        </p:nvSpPr>
        <p:spPr>
          <a:xfrm rot="9365471">
            <a:off x="8152774" y="4620914"/>
            <a:ext cx="812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6189473" y="4795528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Lợi</a:t>
            </a:r>
          </a:p>
        </p:txBody>
      </p:sp>
    </p:spTree>
    <p:extLst>
      <p:ext uri="{BB962C8B-B14F-4D97-AF65-F5344CB8AC3E}">
        <p14:creationId xmlns:p14="http://schemas.microsoft.com/office/powerpoint/2010/main" val="383222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746511" y="2546929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 Long</a:t>
            </a:r>
          </a:p>
        </p:txBody>
      </p:sp>
      <p:sp>
        <p:nvSpPr>
          <p:cNvPr id="5" name="Right Arrow 4"/>
          <p:cNvSpPr/>
          <p:nvPr/>
        </p:nvSpPr>
        <p:spPr>
          <a:xfrm rot="8167426">
            <a:off x="4662244" y="2064859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47771" y="811672"/>
            <a:ext cx="2510972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a và b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73585" y="2546929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</a:p>
        </p:txBody>
      </p:sp>
      <p:sp>
        <p:nvSpPr>
          <p:cNvPr id="9" name="Right Arrow 8"/>
          <p:cNvSpPr/>
          <p:nvPr/>
        </p:nvSpPr>
        <p:spPr>
          <a:xfrm rot="3095375">
            <a:off x="6999644" y="2064858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8167426">
            <a:off x="3673901" y="3407701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3193784">
            <a:off x="7967377" y="3396540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059543" y="3868328"/>
            <a:ext cx="4884057" cy="174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chung để chỉ những dòng nước chảy tương đối lớn trên đó thuyền bè đi lại được.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444343" y="3868328"/>
            <a:ext cx="4884057" cy="174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riêng của một dòng sông có chín nhánh ở đồng bằng sông Cửu Long.</a:t>
            </a:r>
          </a:p>
        </p:txBody>
      </p:sp>
    </p:spTree>
    <p:extLst>
      <p:ext uri="{BB962C8B-B14F-4D97-AF65-F5344CB8AC3E}">
        <p14:creationId xmlns:p14="http://schemas.microsoft.com/office/powerpoint/2010/main" val="98432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746511" y="2546929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Lợi</a:t>
            </a:r>
          </a:p>
        </p:txBody>
      </p:sp>
      <p:sp>
        <p:nvSpPr>
          <p:cNvPr id="5" name="Right Arrow 4"/>
          <p:cNvSpPr/>
          <p:nvPr/>
        </p:nvSpPr>
        <p:spPr>
          <a:xfrm rot="8167426">
            <a:off x="4662244" y="2064859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47771" y="811672"/>
            <a:ext cx="2510972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c và 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73585" y="2546929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</a:p>
        </p:txBody>
      </p:sp>
      <p:sp>
        <p:nvSpPr>
          <p:cNvPr id="9" name="Right Arrow 8"/>
          <p:cNvSpPr/>
          <p:nvPr/>
        </p:nvSpPr>
        <p:spPr>
          <a:xfrm rot="3095375">
            <a:off x="6999644" y="2064858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8167426">
            <a:off x="3673901" y="3407701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3193784">
            <a:off x="7967377" y="3396540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059543" y="3868328"/>
            <a:ext cx="4884057" cy="174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T</a:t>
            </a:r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ên chung để chỉ người đứng đầu nhà nước phong kiến.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444343" y="3868328"/>
            <a:ext cx="4884057" cy="174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ên riêng của một vị vua nước ta thời nhà Lê</a:t>
            </a:r>
          </a:p>
        </p:txBody>
      </p:sp>
    </p:spTree>
    <p:extLst>
      <p:ext uri="{BB962C8B-B14F-4D97-AF65-F5344CB8AC3E}">
        <p14:creationId xmlns:p14="http://schemas.microsoft.com/office/powerpoint/2010/main" val="826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00443" y="769167"/>
            <a:ext cx="851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3. Cách viết các từ trên có gì khác nhau?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017825" y="4795528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 Long</a:t>
            </a:r>
          </a:p>
        </p:txBody>
      </p:sp>
      <p:sp>
        <p:nvSpPr>
          <p:cNvPr id="15" name="Right Arrow 14"/>
          <p:cNvSpPr/>
          <p:nvPr/>
        </p:nvSpPr>
        <p:spPr>
          <a:xfrm rot="19683170">
            <a:off x="3113368" y="3015311"/>
            <a:ext cx="812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775099">
            <a:off x="3182768" y="4650062"/>
            <a:ext cx="812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45028" y="3369895"/>
            <a:ext cx="2510972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a và b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017825" y="2498800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</a:p>
        </p:txBody>
      </p:sp>
      <p:sp>
        <p:nvSpPr>
          <p:cNvPr id="19" name="Oval 18"/>
          <p:cNvSpPr/>
          <p:nvPr/>
        </p:nvSpPr>
        <p:spPr>
          <a:xfrm>
            <a:off x="8417903" y="3369895"/>
            <a:ext cx="2510972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c và d</a:t>
            </a:r>
          </a:p>
        </p:txBody>
      </p:sp>
      <p:sp>
        <p:nvSpPr>
          <p:cNvPr id="20" name="Right Arrow 19"/>
          <p:cNvSpPr/>
          <p:nvPr/>
        </p:nvSpPr>
        <p:spPr>
          <a:xfrm rot="12410610">
            <a:off x="8154642" y="3015311"/>
            <a:ext cx="812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152934" y="2498800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</a:p>
        </p:txBody>
      </p:sp>
      <p:sp>
        <p:nvSpPr>
          <p:cNvPr id="22" name="Right Arrow 21"/>
          <p:cNvSpPr/>
          <p:nvPr/>
        </p:nvSpPr>
        <p:spPr>
          <a:xfrm rot="9365471">
            <a:off x="8152774" y="4620914"/>
            <a:ext cx="812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6189473" y="4795528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Lợi</a:t>
            </a:r>
          </a:p>
        </p:txBody>
      </p:sp>
    </p:spTree>
    <p:extLst>
      <p:ext uri="{BB962C8B-B14F-4D97-AF65-F5344CB8AC3E}">
        <p14:creationId xmlns:p14="http://schemas.microsoft.com/office/powerpoint/2010/main" val="319883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746511" y="2546929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 Long</a:t>
            </a:r>
          </a:p>
        </p:txBody>
      </p:sp>
      <p:sp>
        <p:nvSpPr>
          <p:cNvPr id="5" name="Right Arrow 4"/>
          <p:cNvSpPr/>
          <p:nvPr/>
        </p:nvSpPr>
        <p:spPr>
          <a:xfrm rot="8167426">
            <a:off x="4662244" y="2064859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47771" y="811672"/>
            <a:ext cx="2510972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a và b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73585" y="2546929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</a:p>
        </p:txBody>
      </p:sp>
      <p:sp>
        <p:nvSpPr>
          <p:cNvPr id="9" name="Right Arrow 8"/>
          <p:cNvSpPr/>
          <p:nvPr/>
        </p:nvSpPr>
        <p:spPr>
          <a:xfrm rot="3095375">
            <a:off x="6999644" y="2064858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8167426">
            <a:off x="3673901" y="3407701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3193784">
            <a:off x="7967377" y="3396540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059543" y="3868328"/>
            <a:ext cx="4884057" cy="174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chung để chỉ những dòng nước chảy tương đối lớn thì </a:t>
            </a:r>
            <a:r>
              <a:rPr lang="vi-VN" altLang="en-US" sz="2800" b="1">
                <a:solidFill>
                  <a:schemeClr val="tx1"/>
                </a:solidFill>
                <a:cs typeface="Times New Roman" panose="02020603050405020304" pitchFamily="18" charset="0"/>
              </a:rPr>
              <a:t>không viết hoa</a:t>
            </a:r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444343" y="3868328"/>
            <a:ext cx="4884057" cy="174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riêng của một dòng sông thì </a:t>
            </a: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hoa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596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746511" y="2546929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Lợi</a:t>
            </a:r>
          </a:p>
        </p:txBody>
      </p:sp>
      <p:sp>
        <p:nvSpPr>
          <p:cNvPr id="5" name="Right Arrow 4"/>
          <p:cNvSpPr/>
          <p:nvPr/>
        </p:nvSpPr>
        <p:spPr>
          <a:xfrm rot="8167426">
            <a:off x="4662244" y="2064859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47771" y="811672"/>
            <a:ext cx="2510972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c và 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73585" y="2546929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</a:p>
        </p:txBody>
      </p:sp>
      <p:sp>
        <p:nvSpPr>
          <p:cNvPr id="9" name="Right Arrow 8"/>
          <p:cNvSpPr/>
          <p:nvPr/>
        </p:nvSpPr>
        <p:spPr>
          <a:xfrm rot="3095375">
            <a:off x="6999644" y="2064858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8167426">
            <a:off x="3673901" y="3407701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3193784">
            <a:off x="7967377" y="3396540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059543" y="3868328"/>
            <a:ext cx="4884057" cy="174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T</a:t>
            </a:r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ên chung để chỉ người đứng đầu nhà nước phong kiến thì </a:t>
            </a:r>
            <a:r>
              <a:rPr lang="vi-VN" altLang="en-US" sz="2800" b="1">
                <a:solidFill>
                  <a:schemeClr val="tx1"/>
                </a:solidFill>
                <a:cs typeface="Times New Roman" panose="02020603050405020304" pitchFamily="18" charset="0"/>
              </a:rPr>
              <a:t>không viết hoa.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444343" y="3868328"/>
            <a:ext cx="4884057" cy="174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riêng của một vị vua thì </a:t>
            </a: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hoa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735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73585" y="2546929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746511" y="2546929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 Long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273585" y="3642758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746511" y="3642758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Lợi</a:t>
            </a:r>
          </a:p>
        </p:txBody>
      </p:sp>
      <p:sp>
        <p:nvSpPr>
          <p:cNvPr id="9" name="Double Wave 8"/>
          <p:cNvSpPr/>
          <p:nvPr/>
        </p:nvSpPr>
        <p:spPr>
          <a:xfrm>
            <a:off x="2941126" y="1016000"/>
            <a:ext cx="2641600" cy="1044700"/>
          </a:xfrm>
          <a:prstGeom prst="doubleWav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CHUNG</a:t>
            </a:r>
          </a:p>
        </p:txBody>
      </p:sp>
      <p:sp>
        <p:nvSpPr>
          <p:cNvPr id="10" name="Double Wave 9"/>
          <p:cNvSpPr/>
          <p:nvPr/>
        </p:nvSpPr>
        <p:spPr>
          <a:xfrm>
            <a:off x="6406741" y="1016000"/>
            <a:ext cx="2641600" cy="1044700"/>
          </a:xfrm>
          <a:prstGeom prst="doubleWav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RIÊNG</a:t>
            </a:r>
          </a:p>
        </p:txBody>
      </p:sp>
      <p:sp>
        <p:nvSpPr>
          <p:cNvPr id="11" name="Cloud 10"/>
          <p:cNvSpPr/>
          <p:nvPr/>
        </p:nvSpPr>
        <p:spPr>
          <a:xfrm>
            <a:off x="2662055" y="4455885"/>
            <a:ext cx="6815774" cy="1799771"/>
          </a:xfrm>
          <a:prstGeom prst="cloud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nào là danh từ chung? Thế nào là danh từ riêng?</a:t>
            </a:r>
          </a:p>
        </p:txBody>
      </p:sp>
    </p:spTree>
    <p:extLst>
      <p:ext uri="{BB962C8B-B14F-4D97-AF65-F5344CB8AC3E}">
        <p14:creationId xmlns:p14="http://schemas.microsoft.com/office/powerpoint/2010/main" val="367945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259874" y="1604140"/>
            <a:ext cx="7014755" cy="3529563"/>
            <a:chOff x="501963" y="593139"/>
            <a:chExt cx="4692591" cy="3155143"/>
          </a:xfrm>
        </p:grpSpPr>
        <p:grpSp>
          <p:nvGrpSpPr>
            <p:cNvPr id="17" name="Group 16"/>
            <p:cNvGrpSpPr/>
            <p:nvPr/>
          </p:nvGrpSpPr>
          <p:grpSpPr>
            <a:xfrm rot="779021">
              <a:off x="1906329" y="593139"/>
              <a:ext cx="3288225" cy="2133473"/>
              <a:chOff x="1214333" y="5025712"/>
              <a:chExt cx="1133475" cy="157162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14333" y="5025712"/>
                <a:ext cx="1133475" cy="1571625"/>
                <a:chOff x="1214333" y="5025712"/>
                <a:chExt cx="1133475" cy="1571625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94517">
                  <a:off x="1214333" y="5025712"/>
                  <a:ext cx="1133475" cy="1571625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>
                <a:xfrm rot="20628557">
                  <a:off x="1260343" y="5126751"/>
                  <a:ext cx="971554" cy="1358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 rot="20665241">
                <a:off x="1233129" y="5256934"/>
                <a:ext cx="1025979" cy="87149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 </a:t>
                </a:r>
              </a:p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Ghi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nhớ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01963" y="891735"/>
              <a:ext cx="2127132" cy="2856547"/>
              <a:chOff x="1086331" y="3256870"/>
              <a:chExt cx="1539304" cy="16287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094" b="100000" l="0" r="5932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218"/>
              <a:stretch/>
            </p:blipFill>
            <p:spPr>
              <a:xfrm>
                <a:off x="1086331" y="3256870"/>
                <a:ext cx="1539304" cy="1628775"/>
              </a:xfrm>
              <a:prstGeom prst="rect">
                <a:avLst/>
              </a:prstGeom>
            </p:spPr>
          </p:pic>
          <p:sp>
            <p:nvSpPr>
              <p:cNvPr id="22" name="Oval 21"/>
              <p:cNvSpPr/>
              <p:nvPr/>
            </p:nvSpPr>
            <p:spPr>
              <a:xfrm>
                <a:off x="1489166" y="3791352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08200" y="3727599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196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04457" y="1724298"/>
            <a:ext cx="6335486" cy="3513908"/>
            <a:chOff x="2991394" y="1933303"/>
            <a:chExt cx="6335486" cy="35139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394" y="1933303"/>
              <a:ext cx="6335486" cy="351390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453384" y="2232856"/>
              <a:ext cx="341151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1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024708" y="1277258"/>
            <a:ext cx="2971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77143" y="2104574"/>
            <a:ext cx="7953829" cy="27577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defRPr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chung là tên của một loại sự vật.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>
                <a:solidFill>
                  <a:schemeClr val="tx1"/>
                </a:solidFill>
                <a:cs typeface="Times New Roman" panose="02020603050405020304" pitchFamily="18" charset="0"/>
              </a:rPr>
              <a:t>Danh từ riêng là tên riêng của một sự vật. Danh từ riêng luôn luôn được viết hoa.</a:t>
            </a:r>
          </a:p>
        </p:txBody>
      </p:sp>
    </p:spTree>
    <p:extLst>
      <p:ext uri="{BB962C8B-B14F-4D97-AF65-F5344CB8AC3E}">
        <p14:creationId xmlns:p14="http://schemas.microsoft.com/office/powerpoint/2010/main" val="221040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786744" y="1206221"/>
            <a:ext cx="6749142" cy="3385182"/>
          </a:xfrm>
          <a:prstGeom prst="cloud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lấy ví dụ về danh từ chung và danh từ riêng!</a:t>
            </a:r>
          </a:p>
        </p:txBody>
      </p:sp>
      <p:sp>
        <p:nvSpPr>
          <p:cNvPr id="4" name="Cloud 3"/>
          <p:cNvSpPr/>
          <p:nvPr/>
        </p:nvSpPr>
        <p:spPr>
          <a:xfrm>
            <a:off x="2786744" y="1206221"/>
            <a:ext cx="6749142" cy="3385182"/>
          </a:xfrm>
          <a:prstGeom prst="cloud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viết danh từ riêng ta cần lưu ý điều gì?</a:t>
            </a:r>
          </a:p>
        </p:txBody>
      </p:sp>
    </p:spTree>
    <p:extLst>
      <p:ext uri="{BB962C8B-B14F-4D97-AF65-F5344CB8AC3E}">
        <p14:creationId xmlns:p14="http://schemas.microsoft.com/office/powerpoint/2010/main" val="348795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46859" y="2167542"/>
            <a:ext cx="6793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46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827314" y="1024911"/>
            <a:ext cx="10363200" cy="58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lnSpc>
                <a:spcPct val="114000"/>
              </a:lnSpc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</a:rPr>
              <a:t> 1.</a:t>
            </a:r>
            <a:r>
              <a:rPr lang="vi-VN" altLang="en-US" sz="2800" dirty="0">
                <a:latin typeface="Times New Roman" panose="02020603050405020304" pitchFamily="18" charset="0"/>
              </a:rPr>
              <a:t>Tìm các danh từ chung và danh từ riêng trong đoạn văn sau: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7314" y="1608469"/>
            <a:ext cx="10363200" cy="4268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Bef>
                <a:spcPct val="50000"/>
              </a:spcBef>
            </a:pPr>
            <a:r>
              <a:rPr lang="vi-VN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cs typeface="Times New Roman" panose="02020603050405020304" pitchFamily="18" charset="0"/>
              </a:rPr>
              <a:t>     </a:t>
            </a:r>
            <a:r>
              <a:rPr lang="vi-VN" altLang="en-US" sz="3200" dirty="0">
                <a:cs typeface="Times New Roman" panose="02020603050405020304" pitchFamily="18" charset="0"/>
              </a:rPr>
              <a:t>Chúng tôi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đứng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trên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núi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Chung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/. Nhìn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sang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trái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là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dòng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s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altLang="en-US" sz="3200" dirty="0">
                <a:cs typeface="Times New Roman" panose="02020603050405020304" pitchFamily="18" charset="0"/>
              </a:rPr>
              <a:t>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Lam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uốn khúc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theo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dãy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núi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Thiên Nhẫn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/. Mặt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s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altLang="en-US" sz="3200" dirty="0">
                <a:cs typeface="Times New Roman" panose="02020603050405020304" pitchFamily="18" charset="0"/>
              </a:rPr>
              <a:t>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hắt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ánh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nắng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chiếu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thành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một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đường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quanh co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trắng xoá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/. Nhìn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sang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phải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là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dãy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núi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Trác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nối liền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với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dãy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núi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Đại Huệ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xa xa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/. Trước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mặt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chúng tôi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/, giữa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hai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dãy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núi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là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nhà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Bác Hồ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/.</a:t>
            </a:r>
            <a:endParaRPr lang="en-US" altLang="en-US" sz="3200" dirty="0"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HOÀI THANH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THANH TỊNH</a:t>
            </a:r>
            <a:endParaRPr lang="vi-V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02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27314" y="1024911"/>
            <a:ext cx="10363200" cy="58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lnSpc>
                <a:spcPct val="114000"/>
              </a:lnSpc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</a:rPr>
              <a:t> 1.</a:t>
            </a:r>
            <a:r>
              <a:rPr lang="vi-VN" altLang="en-US" sz="2800" dirty="0">
                <a:latin typeface="Times New Roman" panose="02020603050405020304" pitchFamily="18" charset="0"/>
              </a:rPr>
              <a:t>Tìm các danh từ chung và danh từ riêng trong đoạn văn sau: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314" y="1608469"/>
            <a:ext cx="10363200" cy="4268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Bef>
                <a:spcPct val="50000"/>
              </a:spcBef>
            </a:pPr>
            <a:r>
              <a:rPr lang="vi-VN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cs typeface="Times New Roman" panose="02020603050405020304" pitchFamily="18" charset="0"/>
              </a:rPr>
              <a:t>     </a:t>
            </a:r>
            <a:r>
              <a:rPr lang="vi-VN" altLang="en-US" sz="3200" dirty="0">
                <a:cs typeface="Times New Roman" panose="02020603050405020304" pitchFamily="18" charset="0"/>
              </a:rPr>
              <a:t>Chúng tôi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đứng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trên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núi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Chung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/. Nhìn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sang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trái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là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dòng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s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altLang="en-US" sz="3200" dirty="0">
                <a:cs typeface="Times New Roman" panose="02020603050405020304" pitchFamily="18" charset="0"/>
              </a:rPr>
              <a:t>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Lam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uốn khúc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theo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dãy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núi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Thiên Nhẫn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/. Mặt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s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altLang="en-US" sz="3200" dirty="0">
                <a:cs typeface="Times New Roman" panose="02020603050405020304" pitchFamily="18" charset="0"/>
              </a:rPr>
              <a:t>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hắt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ánh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nắng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chiếu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thành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một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đường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quanh co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trắng xoá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/. Nhìn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sang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phải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là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dãy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núi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Trác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nối liền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với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dãy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núi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Đại Huệ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xa xa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/. Trước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mặt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chúng tôi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/, giữa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hai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dãy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núi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là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nhà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Bác Hồ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/.</a:t>
            </a:r>
            <a:endParaRPr lang="en-US" altLang="en-US" sz="3200" dirty="0"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HOÀI THANH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THANH TỊNH</a:t>
            </a:r>
            <a:endParaRPr lang="vi-V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EF1F0B08-20DB-4AC5-80D7-8E1CE85AFB63}"/>
              </a:ext>
            </a:extLst>
          </p:cNvPr>
          <p:cNvCxnSpPr/>
          <p:nvPr/>
        </p:nvCxnSpPr>
        <p:spPr>
          <a:xfrm>
            <a:off x="852714" y="406400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659F4C5-D695-413A-B5F0-CD9A9417B210}"/>
              </a:ext>
            </a:extLst>
          </p:cNvPr>
          <p:cNvGrpSpPr/>
          <p:nvPr/>
        </p:nvGrpSpPr>
        <p:grpSpPr>
          <a:xfrm>
            <a:off x="6616700" y="2133623"/>
            <a:ext cx="863600" cy="45719"/>
            <a:chOff x="3911600" y="546100"/>
            <a:chExt cx="711200" cy="889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E86825CD-A70D-4C54-8820-5DBC137EF7AA}"/>
                </a:ext>
              </a:extLst>
            </p:cNvPr>
            <p:cNvCxnSpPr/>
            <p:nvPr/>
          </p:nvCxnSpPr>
          <p:spPr>
            <a:xfrm>
              <a:off x="3911600" y="635000"/>
              <a:ext cx="711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1E022D34-C955-4BD2-B78B-394C1CF1BC7A}"/>
                </a:ext>
              </a:extLst>
            </p:cNvPr>
            <p:cNvCxnSpPr/>
            <p:nvPr/>
          </p:nvCxnSpPr>
          <p:spPr>
            <a:xfrm>
              <a:off x="3911600" y="546100"/>
              <a:ext cx="711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B4FB5D15-FEC7-45CC-A338-5B06DF6D9E13}"/>
              </a:ext>
            </a:extLst>
          </p:cNvPr>
          <p:cNvCxnSpPr/>
          <p:nvPr/>
        </p:nvCxnSpPr>
        <p:spPr>
          <a:xfrm>
            <a:off x="2872014" y="2679700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E0BA552-2BFA-4434-B920-C96834F1CBDF}"/>
              </a:ext>
            </a:extLst>
          </p:cNvPr>
          <p:cNvCxnSpPr/>
          <p:nvPr/>
        </p:nvCxnSpPr>
        <p:spPr>
          <a:xfrm>
            <a:off x="10274300" y="2179342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AC138DA-A2BF-4BED-BE34-377AE5BA842F}"/>
              </a:ext>
            </a:extLst>
          </p:cNvPr>
          <p:cNvCxnSpPr>
            <a:cxnSpLocks/>
          </p:cNvCxnSpPr>
          <p:nvPr/>
        </p:nvCxnSpPr>
        <p:spPr>
          <a:xfrm>
            <a:off x="906236" y="3793347"/>
            <a:ext cx="9924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A15F106-FC68-45D7-8DA4-296E918DF4A2}"/>
              </a:ext>
            </a:extLst>
          </p:cNvPr>
          <p:cNvCxnSpPr/>
          <p:nvPr/>
        </p:nvCxnSpPr>
        <p:spPr>
          <a:xfrm>
            <a:off x="1625600" y="2705100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DF957996-AA49-41E9-807C-6315BED3E8D3}"/>
              </a:ext>
            </a:extLst>
          </p:cNvPr>
          <p:cNvCxnSpPr/>
          <p:nvPr/>
        </p:nvCxnSpPr>
        <p:spPr>
          <a:xfrm>
            <a:off x="5511800" y="2146300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78E388E6-1EAD-4C0C-B5D8-61732C1E7E66}"/>
              </a:ext>
            </a:extLst>
          </p:cNvPr>
          <p:cNvCxnSpPr/>
          <p:nvPr/>
        </p:nvCxnSpPr>
        <p:spPr>
          <a:xfrm>
            <a:off x="8487228" y="3806047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900DDE2E-E049-4A3A-8CBA-128018648999}"/>
              </a:ext>
            </a:extLst>
          </p:cNvPr>
          <p:cNvGrpSpPr/>
          <p:nvPr/>
        </p:nvGrpSpPr>
        <p:grpSpPr>
          <a:xfrm>
            <a:off x="6877958" y="4364210"/>
            <a:ext cx="1217386" cy="82180"/>
            <a:chOff x="3896282" y="541287"/>
            <a:chExt cx="734177" cy="31144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9BC01161-0671-4038-89A0-EC1C5DEF8317}"/>
                </a:ext>
              </a:extLst>
            </p:cNvPr>
            <p:cNvCxnSpPr/>
            <p:nvPr/>
          </p:nvCxnSpPr>
          <p:spPr>
            <a:xfrm>
              <a:off x="3896282" y="572431"/>
              <a:ext cx="711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DEFDD166-AA51-4E05-8AFA-59EA046E2CAD}"/>
                </a:ext>
              </a:extLst>
            </p:cNvPr>
            <p:cNvCxnSpPr/>
            <p:nvPr/>
          </p:nvCxnSpPr>
          <p:spPr>
            <a:xfrm>
              <a:off x="3919259" y="541287"/>
              <a:ext cx="711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74FE12F-5D8F-4EE2-AC77-14C5623834AF}"/>
              </a:ext>
            </a:extLst>
          </p:cNvPr>
          <p:cNvGrpSpPr/>
          <p:nvPr/>
        </p:nvGrpSpPr>
        <p:grpSpPr>
          <a:xfrm>
            <a:off x="3892550" y="2699091"/>
            <a:ext cx="952500" cy="109831"/>
            <a:chOff x="3901989" y="546100"/>
            <a:chExt cx="720811" cy="4618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E45E2F99-79D4-4724-9D2C-13DE469B1BC4}"/>
                </a:ext>
              </a:extLst>
            </p:cNvPr>
            <p:cNvCxnSpPr/>
            <p:nvPr/>
          </p:nvCxnSpPr>
          <p:spPr>
            <a:xfrm>
              <a:off x="3901989" y="592280"/>
              <a:ext cx="711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E6C85F23-50CF-4B2C-BDED-A42B9573CA29}"/>
                </a:ext>
              </a:extLst>
            </p:cNvPr>
            <p:cNvCxnSpPr/>
            <p:nvPr/>
          </p:nvCxnSpPr>
          <p:spPr>
            <a:xfrm>
              <a:off x="3911600" y="546100"/>
              <a:ext cx="711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B21D3263-72D2-4986-928E-653C407C58C0}"/>
              </a:ext>
            </a:extLst>
          </p:cNvPr>
          <p:cNvGrpSpPr/>
          <p:nvPr/>
        </p:nvGrpSpPr>
        <p:grpSpPr>
          <a:xfrm>
            <a:off x="1741714" y="4376906"/>
            <a:ext cx="711200" cy="88900"/>
            <a:chOff x="3911600" y="546100"/>
            <a:chExt cx="711200" cy="8890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0B67B419-AF3E-4136-9D76-7E2EA2B1540F}"/>
                </a:ext>
              </a:extLst>
            </p:cNvPr>
            <p:cNvCxnSpPr/>
            <p:nvPr/>
          </p:nvCxnSpPr>
          <p:spPr>
            <a:xfrm>
              <a:off x="3911600" y="635000"/>
              <a:ext cx="711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2D6A16EC-70BA-448E-AEBA-4E4BF5DF747B}"/>
                </a:ext>
              </a:extLst>
            </p:cNvPr>
            <p:cNvCxnSpPr/>
            <p:nvPr/>
          </p:nvCxnSpPr>
          <p:spPr>
            <a:xfrm>
              <a:off x="3911600" y="546100"/>
              <a:ext cx="711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91EBA174-E1B6-4602-9DC7-A3BFA2641CE8}"/>
              </a:ext>
            </a:extLst>
          </p:cNvPr>
          <p:cNvGrpSpPr/>
          <p:nvPr/>
        </p:nvGrpSpPr>
        <p:grpSpPr>
          <a:xfrm>
            <a:off x="8851900" y="4965700"/>
            <a:ext cx="1096736" cy="87179"/>
            <a:chOff x="3911600" y="556008"/>
            <a:chExt cx="711200" cy="13602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7F4273C4-1F6E-482B-A300-5362E38B2D51}"/>
                </a:ext>
              </a:extLst>
            </p:cNvPr>
            <p:cNvCxnSpPr/>
            <p:nvPr/>
          </p:nvCxnSpPr>
          <p:spPr>
            <a:xfrm>
              <a:off x="3911600" y="569610"/>
              <a:ext cx="711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8363E292-AF4C-405A-9D28-7675D598FCF5}"/>
                </a:ext>
              </a:extLst>
            </p:cNvPr>
            <p:cNvCxnSpPr/>
            <p:nvPr/>
          </p:nvCxnSpPr>
          <p:spPr>
            <a:xfrm>
              <a:off x="3911600" y="556008"/>
              <a:ext cx="711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D849E559-33E2-4DAA-B518-584CDFB99121}"/>
              </a:ext>
            </a:extLst>
          </p:cNvPr>
          <p:cNvGrpSpPr/>
          <p:nvPr/>
        </p:nvGrpSpPr>
        <p:grpSpPr>
          <a:xfrm>
            <a:off x="10274300" y="360056"/>
            <a:ext cx="711200" cy="88900"/>
            <a:chOff x="3911600" y="546100"/>
            <a:chExt cx="711200" cy="889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6BD4B28F-9395-433C-B8AD-2A53F6004134}"/>
                </a:ext>
              </a:extLst>
            </p:cNvPr>
            <p:cNvCxnSpPr/>
            <p:nvPr/>
          </p:nvCxnSpPr>
          <p:spPr>
            <a:xfrm>
              <a:off x="3911600" y="635000"/>
              <a:ext cx="711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1FD52D6C-56DA-4F10-A027-6835A1184DBA}"/>
                </a:ext>
              </a:extLst>
            </p:cNvPr>
            <p:cNvCxnSpPr/>
            <p:nvPr/>
          </p:nvCxnSpPr>
          <p:spPr>
            <a:xfrm>
              <a:off x="3911600" y="546100"/>
              <a:ext cx="711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6EB008E0-DC29-4790-BB67-88D6BA2D979B}"/>
              </a:ext>
            </a:extLst>
          </p:cNvPr>
          <p:cNvCxnSpPr/>
          <p:nvPr/>
        </p:nvCxnSpPr>
        <p:spPr>
          <a:xfrm>
            <a:off x="7879444" y="4914900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120FD01F-8DDF-4608-8451-234BB0751808}"/>
              </a:ext>
            </a:extLst>
          </p:cNvPr>
          <p:cNvCxnSpPr>
            <a:cxnSpLocks/>
          </p:cNvCxnSpPr>
          <p:nvPr/>
        </p:nvCxnSpPr>
        <p:spPr>
          <a:xfrm>
            <a:off x="1019628" y="50800"/>
            <a:ext cx="9615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9A2AACD6-50AF-4ED7-8506-7F48E49AB3E0}"/>
              </a:ext>
            </a:extLst>
          </p:cNvPr>
          <p:cNvCxnSpPr/>
          <p:nvPr/>
        </p:nvCxnSpPr>
        <p:spPr>
          <a:xfrm>
            <a:off x="9095014" y="2703547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584FF1B6-6444-441A-9554-FEC32DF5D4F1}"/>
              </a:ext>
            </a:extLst>
          </p:cNvPr>
          <p:cNvCxnSpPr/>
          <p:nvPr/>
        </p:nvCxnSpPr>
        <p:spPr>
          <a:xfrm>
            <a:off x="8140700" y="2699091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B1F9CEF8-16C0-440B-8B75-BBECFF7C0F1C}"/>
              </a:ext>
            </a:extLst>
          </p:cNvPr>
          <p:cNvGrpSpPr/>
          <p:nvPr/>
        </p:nvGrpSpPr>
        <p:grpSpPr>
          <a:xfrm>
            <a:off x="10077450" y="2679700"/>
            <a:ext cx="952500" cy="109831"/>
            <a:chOff x="3901989" y="546100"/>
            <a:chExt cx="720811" cy="4618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A2D63C57-12FF-41F1-A75B-BA8074EF261B}"/>
                </a:ext>
              </a:extLst>
            </p:cNvPr>
            <p:cNvCxnSpPr/>
            <p:nvPr/>
          </p:nvCxnSpPr>
          <p:spPr>
            <a:xfrm>
              <a:off x="3901989" y="592280"/>
              <a:ext cx="711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3BE0F118-DEA5-4C84-8456-781EB14CCF6C}"/>
                </a:ext>
              </a:extLst>
            </p:cNvPr>
            <p:cNvCxnSpPr/>
            <p:nvPr/>
          </p:nvCxnSpPr>
          <p:spPr>
            <a:xfrm>
              <a:off x="3911600" y="546100"/>
              <a:ext cx="711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866B0554-719B-4E6D-BF9C-4EA380D87BB6}"/>
              </a:ext>
            </a:extLst>
          </p:cNvPr>
          <p:cNvGrpSpPr/>
          <p:nvPr/>
        </p:nvGrpSpPr>
        <p:grpSpPr>
          <a:xfrm>
            <a:off x="827314" y="3288659"/>
            <a:ext cx="952500" cy="109831"/>
            <a:chOff x="3901989" y="546100"/>
            <a:chExt cx="720811" cy="4618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5A9D9E60-C35C-4B6D-B08F-75CE66F7FEEB}"/>
                </a:ext>
              </a:extLst>
            </p:cNvPr>
            <p:cNvCxnSpPr/>
            <p:nvPr/>
          </p:nvCxnSpPr>
          <p:spPr>
            <a:xfrm>
              <a:off x="3901989" y="592280"/>
              <a:ext cx="711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F2A89D51-1EBB-433A-90F5-2E57137BB6A3}"/>
                </a:ext>
              </a:extLst>
            </p:cNvPr>
            <p:cNvCxnSpPr/>
            <p:nvPr/>
          </p:nvCxnSpPr>
          <p:spPr>
            <a:xfrm>
              <a:off x="3911600" y="546100"/>
              <a:ext cx="711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714FFA37-3CBB-4813-8226-B65071F9E2E7}"/>
              </a:ext>
            </a:extLst>
          </p:cNvPr>
          <p:cNvCxnSpPr>
            <a:cxnSpLocks/>
          </p:cNvCxnSpPr>
          <p:nvPr/>
        </p:nvCxnSpPr>
        <p:spPr>
          <a:xfrm>
            <a:off x="6267450" y="3262618"/>
            <a:ext cx="7810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EDF12C96-2B4F-4D4D-B6FD-7B4953AF77CB}"/>
              </a:ext>
            </a:extLst>
          </p:cNvPr>
          <p:cNvCxnSpPr>
            <a:cxnSpLocks/>
          </p:cNvCxnSpPr>
          <p:nvPr/>
        </p:nvCxnSpPr>
        <p:spPr>
          <a:xfrm>
            <a:off x="5227864" y="3275959"/>
            <a:ext cx="7810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E8D36811-9D17-4677-A6D8-8CCB7B922754}"/>
              </a:ext>
            </a:extLst>
          </p:cNvPr>
          <p:cNvCxnSpPr>
            <a:cxnSpLocks/>
          </p:cNvCxnSpPr>
          <p:nvPr/>
        </p:nvCxnSpPr>
        <p:spPr>
          <a:xfrm>
            <a:off x="3209472" y="3262618"/>
            <a:ext cx="9924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7CE2A6B8-BEBD-40E0-BE01-87214170E1AD}"/>
              </a:ext>
            </a:extLst>
          </p:cNvPr>
          <p:cNvCxnSpPr>
            <a:cxnSpLocks/>
          </p:cNvCxnSpPr>
          <p:nvPr/>
        </p:nvCxnSpPr>
        <p:spPr>
          <a:xfrm>
            <a:off x="2227036" y="3262618"/>
            <a:ext cx="7338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1CE0555A-4D5E-4260-813B-14A8F0E0FEDC}"/>
              </a:ext>
            </a:extLst>
          </p:cNvPr>
          <p:cNvCxnSpPr>
            <a:cxnSpLocks/>
          </p:cNvCxnSpPr>
          <p:nvPr/>
        </p:nvCxnSpPr>
        <p:spPr>
          <a:xfrm>
            <a:off x="5512707" y="-165100"/>
            <a:ext cx="9924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A8F39988-EF42-45CD-A5C6-329663B002D5}"/>
              </a:ext>
            </a:extLst>
          </p:cNvPr>
          <p:cNvCxnSpPr/>
          <p:nvPr/>
        </p:nvCxnSpPr>
        <p:spPr>
          <a:xfrm>
            <a:off x="5946775" y="4394200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70015819-4CB3-43DC-AF68-E2ED6785D4F8}"/>
              </a:ext>
            </a:extLst>
          </p:cNvPr>
          <p:cNvCxnSpPr>
            <a:cxnSpLocks/>
          </p:cNvCxnSpPr>
          <p:nvPr/>
        </p:nvCxnSpPr>
        <p:spPr>
          <a:xfrm>
            <a:off x="5063217" y="4394200"/>
            <a:ext cx="5551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D08F0375-824A-46BD-B3A0-17EF2CE5D87D}"/>
              </a:ext>
            </a:extLst>
          </p:cNvPr>
          <p:cNvCxnSpPr>
            <a:cxnSpLocks/>
          </p:cNvCxnSpPr>
          <p:nvPr/>
        </p:nvCxnSpPr>
        <p:spPr>
          <a:xfrm>
            <a:off x="852714" y="4394200"/>
            <a:ext cx="5606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64B9C207-0AE3-4237-97C9-837393CCA187}"/>
              </a:ext>
            </a:extLst>
          </p:cNvPr>
          <p:cNvCxnSpPr/>
          <p:nvPr/>
        </p:nvCxnSpPr>
        <p:spPr>
          <a:xfrm>
            <a:off x="10191750" y="3806047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AFEA3E07-3FDE-4797-863A-203C06834A37}"/>
              </a:ext>
            </a:extLst>
          </p:cNvPr>
          <p:cNvCxnSpPr>
            <a:cxnSpLocks/>
          </p:cNvCxnSpPr>
          <p:nvPr/>
        </p:nvCxnSpPr>
        <p:spPr>
          <a:xfrm>
            <a:off x="6505575" y="4940300"/>
            <a:ext cx="5374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0CAC6DF1-033D-4431-91B0-E713D6B44D16}"/>
              </a:ext>
            </a:extLst>
          </p:cNvPr>
          <p:cNvCxnSpPr/>
          <p:nvPr/>
        </p:nvCxnSpPr>
        <p:spPr>
          <a:xfrm>
            <a:off x="5499100" y="4953000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FD65B55A-16E3-4490-8F2A-E2C12EEA609C}"/>
              </a:ext>
            </a:extLst>
          </p:cNvPr>
          <p:cNvCxnSpPr/>
          <p:nvPr/>
        </p:nvCxnSpPr>
        <p:spPr>
          <a:xfrm>
            <a:off x="3740150" y="4927600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E18D5B06-397A-4789-9D12-08B9434DCDB6}"/>
              </a:ext>
            </a:extLst>
          </p:cNvPr>
          <p:cNvCxnSpPr/>
          <p:nvPr/>
        </p:nvCxnSpPr>
        <p:spPr>
          <a:xfrm>
            <a:off x="866321" y="5003800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539AA678-6380-4E0D-9F35-B0A82B4512FB}"/>
              </a:ext>
            </a:extLst>
          </p:cNvPr>
          <p:cNvCxnSpPr/>
          <p:nvPr/>
        </p:nvCxnSpPr>
        <p:spPr>
          <a:xfrm>
            <a:off x="10001250" y="4376906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69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871992" y="1207407"/>
            <a:ext cx="10318522" cy="221983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200" b="1" u="sng" dirty="0" err="1">
                <a:latin typeface="Times New Roman" panose="02020603050405020304" pitchFamily="18" charset="0"/>
              </a:rPr>
              <a:t>Danh</a:t>
            </a:r>
            <a:r>
              <a:rPr lang="en-US" altLang="en-US" sz="3200" b="1" u="sng" dirty="0"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latin typeface="Times New Roman" panose="02020603050405020304" pitchFamily="18" charset="0"/>
              </a:rPr>
              <a:t>từ</a:t>
            </a:r>
            <a:r>
              <a:rPr lang="en-US" altLang="en-US" sz="3200" b="1" u="sng" dirty="0"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latin typeface="Times New Roman" panose="02020603050405020304" pitchFamily="18" charset="0"/>
              </a:rPr>
              <a:t>chung</a:t>
            </a:r>
            <a:r>
              <a:rPr lang="en-US" altLang="en-US" sz="3200" dirty="0">
                <a:latin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núi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dòng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dãy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ánh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nắng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871992" y="3892551"/>
            <a:ext cx="10318522" cy="14811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3200" b="1" u="sng">
                <a:latin typeface="Times New Roman" panose="02020603050405020304" pitchFamily="18" charset="0"/>
              </a:rPr>
              <a:t>Danh từ chung</a:t>
            </a:r>
            <a:r>
              <a:rPr lang="en-US" altLang="en-US" sz="3200">
                <a:latin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Chung, Lam, Thiên Nhẫn, Trác, Đại Huệ, Bác Hồ</a:t>
            </a:r>
          </a:p>
        </p:txBody>
      </p:sp>
    </p:spTree>
    <p:extLst>
      <p:ext uri="{BB962C8B-B14F-4D97-AF65-F5344CB8AC3E}">
        <p14:creationId xmlns:p14="http://schemas.microsoft.com/office/powerpoint/2010/main" val="302850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1971" y="1217632"/>
            <a:ext cx="498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sao con lại xếp từ “dãy” vào nhóm danh từ chung?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1971" y="3477546"/>
            <a:ext cx="498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sao từ “Thiên Nhẫn” được xếp vào nhóm danh từ riêng?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660571" y="1173213"/>
            <a:ext cx="5704115" cy="1458652"/>
            <a:chOff x="5660571" y="1070527"/>
            <a:chExt cx="5704115" cy="1458652"/>
          </a:xfrm>
        </p:grpSpPr>
        <p:sp>
          <p:nvSpPr>
            <p:cNvPr id="12" name="TextBox 11"/>
            <p:cNvSpPr txBox="1"/>
            <p:nvPr/>
          </p:nvSpPr>
          <p:spPr>
            <a:xfrm>
              <a:off x="6379225" y="1144184"/>
              <a:ext cx="498546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Wingdings" panose="05000000000000000000" pitchFamily="2" charset="2"/>
                <a:buChar char="ü"/>
              </a:pPr>
              <a:r>
                <a:rPr lang="en-US" sz="2800">
                  <a:solidFill>
                    <a:srgbClr val="003FB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 “dãy” để chỉ chung những vật cùng loại nối tiếp nhau, cái này cạnh cái kia.</a:t>
              </a:r>
            </a:p>
          </p:txBody>
        </p:sp>
        <p:sp>
          <p:nvSpPr>
            <p:cNvPr id="2" name="Curved Down Arrow 1"/>
            <p:cNvSpPr/>
            <p:nvPr/>
          </p:nvSpPr>
          <p:spPr>
            <a:xfrm>
              <a:off x="5660571" y="1070527"/>
              <a:ext cx="718654" cy="30833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660571" y="3393405"/>
            <a:ext cx="5704115" cy="1038248"/>
            <a:chOff x="5660571" y="3393405"/>
            <a:chExt cx="5704115" cy="1038248"/>
          </a:xfrm>
        </p:grpSpPr>
        <p:sp>
          <p:nvSpPr>
            <p:cNvPr id="6" name="TextBox 5"/>
            <p:cNvSpPr txBox="1"/>
            <p:nvPr/>
          </p:nvSpPr>
          <p:spPr>
            <a:xfrm>
              <a:off x="6379225" y="3477546"/>
              <a:ext cx="49854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Wingdings" panose="05000000000000000000" pitchFamily="2" charset="2"/>
                <a:buChar char="ü"/>
              </a:pPr>
              <a:r>
                <a:rPr lang="en-US" sz="2800">
                  <a:solidFill>
                    <a:srgbClr val="003FB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 “Thiên Nhẫn” là tên của một dãy núi và được viết hoa.</a:t>
              </a:r>
            </a:p>
          </p:txBody>
        </p:sp>
        <p:sp>
          <p:nvSpPr>
            <p:cNvPr id="9" name="Curved Down Arrow 8"/>
            <p:cNvSpPr/>
            <p:nvPr/>
          </p:nvSpPr>
          <p:spPr>
            <a:xfrm>
              <a:off x="5660571" y="3393405"/>
              <a:ext cx="718654" cy="30833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052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68448" y="2849700"/>
            <a:ext cx="10737751" cy="1435101"/>
            <a:chOff x="-8052" y="1484784"/>
            <a:chExt cx="9469074" cy="1435925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78063" y="1484784"/>
              <a:ext cx="8782959" cy="14359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Phân biệt được danh từ chung và danh từ riêng dựa trên dấu hiệu về ý nghĩa khái quát của chúng.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790395" y="4749972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cách viết hoa danh từ riêng trong thực tế.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9" name="Cloud Callout 8"/>
          <p:cNvSpPr/>
          <p:nvPr/>
        </p:nvSpPr>
        <p:spPr>
          <a:xfrm>
            <a:off x="2762959" y="391737"/>
            <a:ext cx="6923875" cy="2109264"/>
          </a:xfrm>
          <a:prstGeom prst="cloudCallout">
            <a:avLst>
              <a:gd name="adj1" fmla="val -73449"/>
              <a:gd name="adj2" fmla="val 51105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con đã đạt được mục tiêu nào của bài?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2908" y="790120"/>
            <a:ext cx="99277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2. Viết họ và tên 3 bạn nam, 3 bạn nữ trong lớp em. Họ và tên các bạn ấy là danh từ chung hay danh từ riêng? Vì sao?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227719"/>
              </p:ext>
            </p:extLst>
          </p:nvPr>
        </p:nvGraphicFramePr>
        <p:xfrm>
          <a:off x="800099" y="2867780"/>
          <a:ext cx="1068705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3269">
                  <a:extLst>
                    <a:ext uri="{9D8B030D-6E8A-4147-A177-3AD203B41FA5}">
                      <a16:colId xmlns:a16="http://schemas.microsoft.com/office/drawing/2014/main" xmlns="" val="2911747875"/>
                    </a:ext>
                  </a:extLst>
                </a:gridCol>
                <a:gridCol w="4753081">
                  <a:extLst>
                    <a:ext uri="{9D8B030D-6E8A-4147-A177-3AD203B41FA5}">
                      <a16:colId xmlns:a16="http://schemas.microsoft.com/office/drawing/2014/main" xmlns="" val="3032950862"/>
                    </a:ext>
                  </a:extLst>
                </a:gridCol>
                <a:gridCol w="4880700">
                  <a:extLst>
                    <a:ext uri="{9D8B030D-6E8A-4147-A177-3AD203B41FA5}">
                      <a16:colId xmlns:a16="http://schemas.microsoft.com/office/drawing/2014/main" xmlns="" val="1859866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3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tên 3 bạn nam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3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tên 3 bạn nữ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2137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4716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32303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0528919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1026" name="TextBox1" r:id="rId2" imgW="4610160" imgH="399960"/>
        </mc:Choice>
        <mc:Fallback>
          <p:control name="TextBox1" r:id="rId2" imgW="4610160" imgH="399960">
            <p:pic>
              <p:nvPicPr>
                <p:cNvPr id="5" name="TextBox1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28813" y="3514725"/>
                  <a:ext cx="4614862" cy="4000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7" name="TextBox2" r:id="rId3" imgW="4638600" imgH="428760"/>
        </mc:Choice>
        <mc:Fallback>
          <p:control name="TextBox2" r:id="rId3" imgW="4638600" imgH="428760">
            <p:pic>
              <p:nvPicPr>
                <p:cNvPr id="6" name="TextBox2"/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914525" y="4129088"/>
                  <a:ext cx="4643438" cy="42862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8" name="TextBox3" r:id="rId4" imgW="4610160" imgH="438120"/>
        </mc:Choice>
        <mc:Fallback>
          <p:control name="TextBox3" r:id="rId4" imgW="4610160" imgH="438120">
            <p:pic>
              <p:nvPicPr>
                <p:cNvPr id="7" name="TextBox3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28813" y="4672013"/>
                  <a:ext cx="4614862" cy="44291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9" name="TextBox4" r:id="rId5" imgW="4819680" imgH="399960"/>
        </mc:Choice>
        <mc:Fallback>
          <p:control name="TextBox4" r:id="rId5" imgW="4819680" imgH="399960">
            <p:pic>
              <p:nvPicPr>
                <p:cNvPr id="8" name="TextBox4"/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715125" y="3514725"/>
                  <a:ext cx="4814888" cy="4000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0" name="TextBox5" r:id="rId6" imgW="4714920" imgH="428760"/>
        </mc:Choice>
        <mc:Fallback>
          <p:control name="TextBox5" r:id="rId6" imgW="4714920" imgH="428760">
            <p:pic>
              <p:nvPicPr>
                <p:cNvPr id="9" name="TextBox5"/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743700" y="4129088"/>
                  <a:ext cx="4714875" cy="42862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1" name="TextBox6" r:id="rId7" imgW="4819680" imgH="438120"/>
        </mc:Choice>
        <mc:Fallback>
          <p:control name="TextBox6" r:id="rId7" imgW="4819680" imgH="438120">
            <p:pic>
              <p:nvPicPr>
                <p:cNvPr id="10" name="TextBox6"/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715125" y="4672013"/>
                  <a:ext cx="4814888" cy="442912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76424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1996" y="1161896"/>
            <a:ext cx="498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vi-VN" sz="2800" b="1">
                <a:solidFill>
                  <a:srgbClr val="FF0000"/>
                </a:solidFill>
                <a:cs typeface="Times New Roman" panose="02020603050405020304" pitchFamily="18" charset="0"/>
              </a:rPr>
              <a:t>Họ và tên các bạn ấy là danh từ chung hay danh từ riêng? Vì sao?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740596" y="1161896"/>
            <a:ext cx="5704115" cy="965091"/>
            <a:chOff x="5660571" y="1070527"/>
            <a:chExt cx="5704115" cy="965091"/>
          </a:xfrm>
        </p:grpSpPr>
        <p:sp>
          <p:nvSpPr>
            <p:cNvPr id="11" name="TextBox 10"/>
            <p:cNvSpPr txBox="1"/>
            <p:nvPr/>
          </p:nvSpPr>
          <p:spPr>
            <a:xfrm>
              <a:off x="6379225" y="1081511"/>
              <a:ext cx="49854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>
                  <a:solidFill>
                    <a:srgbClr val="003FB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 tên các bạn là danh từ riêng vì chỉ một người cụ thể.</a:t>
              </a:r>
            </a:p>
          </p:txBody>
        </p:sp>
        <p:sp>
          <p:nvSpPr>
            <p:cNvPr id="13" name="Curved Down Arrow 12"/>
            <p:cNvSpPr/>
            <p:nvPr/>
          </p:nvSpPr>
          <p:spPr>
            <a:xfrm>
              <a:off x="5660571" y="1070527"/>
              <a:ext cx="718654" cy="30833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1996" y="3048753"/>
            <a:ext cx="498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viết họ tên các bạn con viết thế nào?</a:t>
            </a:r>
            <a:endParaRPr 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740596" y="3037769"/>
            <a:ext cx="5704115" cy="965091"/>
            <a:chOff x="5660571" y="1070527"/>
            <a:chExt cx="5704115" cy="965091"/>
          </a:xfrm>
        </p:grpSpPr>
        <p:sp>
          <p:nvSpPr>
            <p:cNvPr id="17" name="TextBox 16"/>
            <p:cNvSpPr txBox="1"/>
            <p:nvPr/>
          </p:nvSpPr>
          <p:spPr>
            <a:xfrm>
              <a:off x="6379225" y="1081511"/>
              <a:ext cx="49854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>
                  <a:solidFill>
                    <a:srgbClr val="003FB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 hoa cả họ, tên đệm và tên của các bạn.</a:t>
              </a:r>
            </a:p>
          </p:txBody>
        </p:sp>
        <p:sp>
          <p:nvSpPr>
            <p:cNvPr id="18" name="Curved Down Arrow 17"/>
            <p:cNvSpPr/>
            <p:nvPr/>
          </p:nvSpPr>
          <p:spPr>
            <a:xfrm>
              <a:off x="5660571" y="1070527"/>
              <a:ext cx="718654" cy="30833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103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1380437" y="593680"/>
            <a:ext cx="8879585" cy="97339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xác định các danh từ có trong khổ thơ sau!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3142" y="2670628"/>
            <a:ext cx="625565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bánh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230913" y="3251199"/>
            <a:ext cx="5370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69542" y="3251199"/>
            <a:ext cx="7329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316514" y="3904342"/>
            <a:ext cx="6168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67940" y="3904342"/>
            <a:ext cx="6168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602514" y="3904342"/>
            <a:ext cx="6168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039428" y="3904342"/>
            <a:ext cx="6168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342743" y="4542971"/>
            <a:ext cx="4934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230913" y="4528456"/>
            <a:ext cx="63862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894286" y="4542970"/>
            <a:ext cx="4934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294742" y="5181599"/>
            <a:ext cx="1574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20230" y="5181599"/>
            <a:ext cx="4934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563427" y="5181599"/>
            <a:ext cx="4934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516914" y="5181599"/>
            <a:ext cx="12772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386285" y="3251199"/>
            <a:ext cx="6168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794171" y="3904342"/>
            <a:ext cx="6168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5" name="Cloud 34"/>
          <p:cNvSpPr/>
          <p:nvPr/>
        </p:nvSpPr>
        <p:spPr>
          <a:xfrm>
            <a:off x="724395" y="468820"/>
            <a:ext cx="10373092" cy="1131898"/>
          </a:xfrm>
          <a:prstGeom prst="cloud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154492" y="1627251"/>
            <a:ext cx="7512897" cy="7949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648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 animBg="1"/>
      <p:bldP spid="3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68448" y="2849700"/>
            <a:ext cx="10737751" cy="1435101"/>
            <a:chOff x="-8052" y="1484784"/>
            <a:chExt cx="9469074" cy="1435925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78063" y="1484784"/>
              <a:ext cx="8782959" cy="14359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Phân biệt được danh từ chung và danh từ riêng dựa trên dấu hiệu về ý nghĩa khái quát của chúng.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790395" y="4749972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cách viết hoa danh từ riêng trong thực tế.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9" name="Cloud Callout 8"/>
          <p:cNvSpPr/>
          <p:nvPr/>
        </p:nvSpPr>
        <p:spPr>
          <a:xfrm>
            <a:off x="2762959" y="391737"/>
            <a:ext cx="6923875" cy="2109264"/>
          </a:xfrm>
          <a:prstGeom prst="cloudCallout">
            <a:avLst>
              <a:gd name="adj1" fmla="val -73449"/>
              <a:gd name="adj2" fmla="val 51105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con đã đạt được mục tiêu nào của bài?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02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26" y="1933303"/>
            <a:ext cx="5159828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99130" y="2167542"/>
            <a:ext cx="3089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41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892628" y="1591488"/>
            <a:ext cx="4230915" cy="2351314"/>
          </a:xfrm>
          <a:prstGeom prst="cloudCallout">
            <a:avLst>
              <a:gd name="adj1" fmla="val -51176"/>
              <a:gd name="adj2" fmla="val 9344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chung là gì?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1211942" y="1320800"/>
            <a:ext cx="9739086" cy="3931918"/>
          </a:xfrm>
          <a:prstGeom prst="doubleWave">
            <a:avLst>
              <a:gd name="adj1" fmla="val 6250"/>
              <a:gd name="adj2" fmla="val -3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danh từ chung và danh từ riêng.</a:t>
            </a: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câu với danh từ chung và danh từ riêng đó.</a:t>
            </a: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</a:t>
            </a:r>
          </a:p>
          <a:p>
            <a:pPr marL="285750" indent="-285750" algn="ctr">
              <a:buFontTx/>
              <a:buChar char="-"/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vốn từ: Trung thực – Tự trọng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endParaRPr lang="en-US" dirty="0"/>
          </a:p>
          <a:p>
            <a:pPr marL="285750" indent="-285750" algn="ctr">
              <a:buFontTx/>
              <a:buChar char="-"/>
            </a:pPr>
            <a:endParaRPr lang="en-US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6879771" y="1673491"/>
            <a:ext cx="3614057" cy="1973943"/>
          </a:xfrm>
          <a:prstGeom prst="wedgeRoundRectCallout">
            <a:avLst>
              <a:gd name="adj1" fmla="val 74428"/>
              <a:gd name="adj2" fmla="val 87160"/>
              <a:gd name="adj3" fmla="val 1666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chung là tên của một loại sự vật.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732970" y="1606003"/>
            <a:ext cx="4550229" cy="2351314"/>
          </a:xfrm>
          <a:prstGeom prst="cloudCallout">
            <a:avLst>
              <a:gd name="adj1" fmla="val -51176"/>
              <a:gd name="adj2" fmla="val 9344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riêng là gì?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879770" y="1688006"/>
            <a:ext cx="3614057" cy="1973943"/>
          </a:xfrm>
          <a:prstGeom prst="wedgeRoundRectCallout">
            <a:avLst>
              <a:gd name="adj1" fmla="val 74428"/>
              <a:gd name="adj2" fmla="val 87160"/>
              <a:gd name="adj3" fmla="val 1666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>
                <a:solidFill>
                  <a:srgbClr val="FF0000"/>
                </a:solidFill>
                <a:cs typeface="Times New Roman" panose="02020603050405020304" pitchFamily="18" charset="0"/>
              </a:rPr>
              <a:t>Danh từ riêng là tên riêng của một sự vật. Danh từ riêng luôn luôn được viết hoa.</a:t>
            </a:r>
          </a:p>
        </p:txBody>
      </p:sp>
    </p:spTree>
    <p:extLst>
      <p:ext uri="{BB962C8B-B14F-4D97-AF65-F5344CB8AC3E}">
        <p14:creationId xmlns:p14="http://schemas.microsoft.com/office/powerpoint/2010/main" val="303609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2" grpId="0" animBg="1"/>
      <p:bldP spid="2" grpId="1" animBg="1"/>
      <p:bldP spid="5" grpId="0" animBg="1"/>
      <p:bldP spid="5" grpId="1" animBg="1"/>
      <p:bldP spid="7" grpId="0" animBg="1"/>
      <p:bldP spid="7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7" y="470263"/>
            <a:ext cx="11181804" cy="586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appy Children | Cartoon posters, Happy kids, Cartoon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7" b="30843"/>
          <a:stretch>
            <a:fillRect/>
          </a:stretch>
        </p:blipFill>
        <p:spPr bwMode="auto">
          <a:xfrm>
            <a:off x="2767161" y="3207475"/>
            <a:ext cx="6858000" cy="31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65829" y="1261908"/>
            <a:ext cx="7561942" cy="2123658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Danh từ chung </a:t>
            </a:r>
          </a:p>
          <a:p>
            <a:pPr algn="ctr"/>
            <a:r>
              <a:rPr lang="en-US" sz="66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danh từ riêng</a:t>
            </a:r>
          </a:p>
        </p:txBody>
      </p:sp>
    </p:spTree>
    <p:extLst>
      <p:ext uri="{BB962C8B-B14F-4D97-AF65-F5344CB8AC3E}">
        <p14:creationId xmlns:p14="http://schemas.microsoft.com/office/powerpoint/2010/main" val="2945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FC4AA681-3F36-42B8-9DF9-F59457234ED6}"/>
              </a:ext>
            </a:extLst>
          </p:cNvPr>
          <p:cNvSpPr/>
          <p:nvPr/>
        </p:nvSpPr>
        <p:spPr>
          <a:xfrm>
            <a:off x="3415937" y="519356"/>
            <a:ext cx="5055326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99077" y="1688557"/>
            <a:ext cx="10737751" cy="1435101"/>
            <a:chOff x="-8052" y="1484784"/>
            <a:chExt cx="9469074" cy="1435925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78063" y="1484784"/>
              <a:ext cx="8782959" cy="14359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Phân biệt được danh từ chung và danh từ riêng dựa trên dấu hiệu về ý nghĩa khái quát của chúng.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921024" y="3588829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cách viết hoa danh từ riêng trong thực tế.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715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09056" y="2167542"/>
            <a:ext cx="7869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27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259874" y="1604140"/>
            <a:ext cx="7014755" cy="3529563"/>
            <a:chOff x="501963" y="593139"/>
            <a:chExt cx="4692591" cy="3155143"/>
          </a:xfrm>
        </p:grpSpPr>
        <p:grpSp>
          <p:nvGrpSpPr>
            <p:cNvPr id="17" name="Group 16"/>
            <p:cNvGrpSpPr/>
            <p:nvPr/>
          </p:nvGrpSpPr>
          <p:grpSpPr>
            <a:xfrm rot="779021">
              <a:off x="1906329" y="593139"/>
              <a:ext cx="3288225" cy="2133473"/>
              <a:chOff x="1214333" y="5025712"/>
              <a:chExt cx="1133475" cy="157162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14333" y="5025712"/>
                <a:ext cx="1133475" cy="1571625"/>
                <a:chOff x="1214333" y="5025712"/>
                <a:chExt cx="1133475" cy="1571625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94517">
                  <a:off x="1214333" y="5025712"/>
                  <a:ext cx="1133475" cy="1571625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>
                <a:xfrm rot="20628557">
                  <a:off x="1260343" y="5126751"/>
                  <a:ext cx="971554" cy="1358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 rot="20665241">
                <a:off x="1233129" y="5205224"/>
                <a:ext cx="1025979" cy="97491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 </a:t>
                </a:r>
              </a:p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01963" y="891735"/>
              <a:ext cx="2127132" cy="2856547"/>
              <a:chOff x="1086331" y="3256870"/>
              <a:chExt cx="1539304" cy="16287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094" b="100000" l="0" r="5932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218"/>
              <a:stretch/>
            </p:blipFill>
            <p:spPr>
              <a:xfrm>
                <a:off x="1086331" y="3256870"/>
                <a:ext cx="1539304" cy="1628775"/>
              </a:xfrm>
              <a:prstGeom prst="rect">
                <a:avLst/>
              </a:prstGeom>
            </p:spPr>
          </p:pic>
          <p:sp>
            <p:nvSpPr>
              <p:cNvPr id="22" name="Oval 21"/>
              <p:cNvSpPr/>
              <p:nvPr/>
            </p:nvSpPr>
            <p:spPr>
              <a:xfrm>
                <a:off x="1489166" y="3791352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08200" y="3727599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428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0894D33-148D-42BB-BD29-BA010D17E31C}"/>
              </a:ext>
            </a:extLst>
          </p:cNvPr>
          <p:cNvSpPr txBox="1">
            <a:spLocks noChangeArrowheads="1"/>
          </p:cNvSpPr>
          <p:nvPr/>
        </p:nvSpPr>
        <p:spPr>
          <a:xfrm>
            <a:off x="841829" y="1480458"/>
            <a:ext cx="10638971" cy="4862285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buFont typeface="Arial"/>
              <a:buNone/>
              <a:defRPr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Nhận xét: </a:t>
            </a:r>
          </a:p>
          <a:p>
            <a:pPr marL="0" indent="0" algn="just">
              <a:buNone/>
              <a:defRPr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Tìm các từ có nghĩa như sau: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altLang="en-US" sz="2800">
                <a:cs typeface="Times New Roman" panose="02020603050405020304" pitchFamily="18" charset="0"/>
              </a:rPr>
              <a:t>Dòng nước chảy tương đối lớn, trên đó thuyền bè đi lại được.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	b. </a:t>
            </a:r>
            <a:r>
              <a:rPr lang="vi-VN" altLang="en-US" sz="2800">
                <a:cs typeface="Times New Roman" panose="02020603050405020304" pitchFamily="18" charset="0"/>
              </a:rPr>
              <a:t>Dòng sông lớn nhất chảy qua nhiều tỉnh phía Nam nước ta.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	c. </a:t>
            </a:r>
            <a:r>
              <a:rPr lang="vi-VN" altLang="en-US" sz="2800">
                <a:cs typeface="Times New Roman" panose="02020603050405020304" pitchFamily="18" charset="0"/>
              </a:rPr>
              <a:t>Người đứng đầu nhà nước phong kiến.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	d. </a:t>
            </a:r>
            <a:r>
              <a:rPr lang="vi-VN" altLang="en-US" sz="2800">
                <a:cs typeface="Times New Roman" panose="02020603050405020304" pitchFamily="18" charset="0"/>
              </a:rPr>
              <a:t>Vị vua có công đánh đuổi giặc Minh, lập ra nhà Lê ở nước ta.</a:t>
            </a:r>
          </a:p>
          <a:p>
            <a:pPr algn="ctr">
              <a:lnSpc>
                <a:spcPct val="90000"/>
              </a:lnSpc>
              <a:buNone/>
            </a:pPr>
            <a:endParaRPr lang="en-US" altLang="en-US" sz="2800" b="1" i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Font typeface="Arial"/>
              <a:buNone/>
              <a:defRPr/>
            </a:pPr>
            <a:endParaRPr lang="en-US" altLang="en-US" sz="28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Font typeface="Arial"/>
              <a:buNone/>
              <a:defRPr/>
            </a:pPr>
            <a:endParaRPr lang="en-US" altLang="en-US" sz="28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Font typeface="Arial"/>
              <a:buNone/>
              <a:defRPr/>
            </a:pPr>
            <a:endParaRPr lang="en-US" altLang="en-US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72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512274"/>
              </p:ext>
            </p:extLst>
          </p:nvPr>
        </p:nvGraphicFramePr>
        <p:xfrm>
          <a:off x="420915" y="493485"/>
          <a:ext cx="11292114" cy="5907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6738">
                  <a:extLst>
                    <a:ext uri="{9D8B030D-6E8A-4147-A177-3AD203B41FA5}">
                      <a16:colId xmlns:a16="http://schemas.microsoft.com/office/drawing/2014/main" xmlns="" val="617987170"/>
                    </a:ext>
                  </a:extLst>
                </a:gridCol>
                <a:gridCol w="2285376">
                  <a:extLst>
                    <a:ext uri="{9D8B030D-6E8A-4147-A177-3AD203B41FA5}">
                      <a16:colId xmlns:a16="http://schemas.microsoft.com/office/drawing/2014/main" xmlns="" val="3201453875"/>
                    </a:ext>
                  </a:extLst>
                </a:gridCol>
              </a:tblGrid>
              <a:tr h="689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3411893953"/>
                  </a:ext>
                </a:extLst>
              </a:tr>
              <a:tr h="131490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en-US" alt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vi-VN" altLang="en-US" sz="2800">
                          <a:cs typeface="Times New Roman" panose="02020603050405020304" pitchFamily="18" charset="0"/>
                        </a:rPr>
                        <a:t>Dòng nước chảy tương đối lớn, trên đó thuyền bè đi lại được.</a:t>
                      </a: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208097916"/>
                  </a:ext>
                </a:extLst>
              </a:tr>
              <a:tr h="126742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buNone/>
                        <a:defRPr/>
                      </a:pPr>
                      <a:r>
                        <a:rPr lang="en-US" alt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vi-VN" altLang="en-US" sz="2800">
                          <a:cs typeface="Times New Roman" panose="02020603050405020304" pitchFamily="18" charset="0"/>
                        </a:rPr>
                        <a:t>Dòng sông lớn nhất chảy qua nhiều tỉnh phía Nam nước ta.</a:t>
                      </a: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130363178"/>
                  </a:ext>
                </a:extLst>
              </a:tr>
              <a:tr h="127517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buNone/>
                        <a:defRPr/>
                      </a:pPr>
                      <a:r>
                        <a:rPr lang="en-US" alt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vi-VN" altLang="en-US" sz="2800">
                          <a:cs typeface="Times New Roman" panose="02020603050405020304" pitchFamily="18" charset="0"/>
                        </a:rPr>
                        <a:t>Người đứng đầu nhà nước phong kiến.</a:t>
                      </a: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65557433"/>
                  </a:ext>
                </a:extLst>
              </a:tr>
              <a:tr h="1360416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en-US" alt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vi-VN" altLang="en-US" sz="2800">
                          <a:cs typeface="Times New Roman" panose="02020603050405020304" pitchFamily="18" charset="0"/>
                        </a:rPr>
                        <a:t>Vị vua có công đánh đuổi giặc Minh, lập ra nhà Lê ở nước ta.</a:t>
                      </a: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325945087"/>
                  </a:ext>
                </a:extLst>
              </a:tr>
            </a:tbl>
          </a:graphicData>
        </a:graphic>
      </p:graphicFrame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10163629" y="1389742"/>
            <a:ext cx="9107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sông</a:t>
            </a: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9797143" y="2916665"/>
            <a:ext cx="19158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Cửu Long</a:t>
            </a: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10163629" y="4189940"/>
            <a:ext cx="19158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vua</a:t>
            </a: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9980386" y="5234967"/>
            <a:ext cx="19158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Lê Lợi</a:t>
            </a:r>
          </a:p>
        </p:txBody>
      </p:sp>
    </p:spTree>
    <p:extLst>
      <p:ext uri="{BB962C8B-B14F-4D97-AF65-F5344CB8AC3E}">
        <p14:creationId xmlns:p14="http://schemas.microsoft.com/office/powerpoint/2010/main" val="418697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1429</TotalTime>
  <Words>1183</Words>
  <Application>Microsoft Office PowerPoint</Application>
  <PresentationFormat>Widescreen</PresentationFormat>
  <Paragraphs>139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Light</vt:lpstr>
      <vt:lpstr>Garamond</vt:lpstr>
      <vt:lpstr>Tahoma</vt:lpstr>
      <vt:lpstr>Times New Roman</vt:lpstr>
      <vt:lpstr>Wingdings</vt:lpstr>
      <vt:lpstr>1_Office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 BINH</dc:creator>
  <cp:lastModifiedBy>Huyen</cp:lastModifiedBy>
  <cp:revision>105</cp:revision>
  <dcterms:created xsi:type="dcterms:W3CDTF">2021-08-04T18:52:07Z</dcterms:created>
  <dcterms:modified xsi:type="dcterms:W3CDTF">2021-10-09T04:24:43Z</dcterms:modified>
</cp:coreProperties>
</file>