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7" r:id="rId2"/>
    <p:sldId id="257" r:id="rId3"/>
    <p:sldId id="269" r:id="rId4"/>
    <p:sldId id="279" r:id="rId5"/>
    <p:sldId id="280" r:id="rId6"/>
    <p:sldId id="299" r:id="rId7"/>
    <p:sldId id="282" r:id="rId8"/>
    <p:sldId id="283" r:id="rId9"/>
    <p:sldId id="265" r:id="rId10"/>
    <p:sldId id="288" r:id="rId11"/>
    <p:sldId id="289" r:id="rId12"/>
    <p:sldId id="286" r:id="rId13"/>
    <p:sldId id="290" r:id="rId14"/>
    <p:sldId id="291" r:id="rId15"/>
    <p:sldId id="284" r:id="rId16"/>
    <p:sldId id="285" r:id="rId17"/>
    <p:sldId id="298" r:id="rId18"/>
    <p:sldId id="300" r:id="rId19"/>
    <p:sldId id="287" r:id="rId20"/>
    <p:sldId id="293" r:id="rId21"/>
    <p:sldId id="294" r:id="rId22"/>
    <p:sldId id="295" r:id="rId23"/>
    <p:sldId id="297" r:id="rId24"/>
    <p:sldId id="276" r:id="rId2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79" d="100"/>
          <a:sy n="79" d="100"/>
        </p:scale>
        <p:origin x="1498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70AE4-3757-41FD-9063-3935550BAB0F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7D989-FFE4-4A3E-A2A1-3C5E16F17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55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FE5E5-9584-476F-B519-4BC5C7CB3B9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7577D-D5EF-4AB3-A8A7-16FD7142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6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7EAE-55F9-45F9-AC38-D2A8E9F7D138}" type="datetimeFigureOut">
              <a:rPr lang="vi-VN" smtClean="0"/>
              <a:pPr/>
              <a:t>21/11/2022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272D-53D8-4BF5-A48D-2C79467FB3A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7EAE-55F9-45F9-AC38-D2A8E9F7D138}" type="datetimeFigureOut">
              <a:rPr lang="vi-VN" smtClean="0"/>
              <a:pPr/>
              <a:t>21/11/2022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272D-53D8-4BF5-A48D-2C79467FB3A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7EAE-55F9-45F9-AC38-D2A8E9F7D138}" type="datetimeFigureOut">
              <a:rPr lang="vi-VN" smtClean="0"/>
              <a:pPr/>
              <a:t>21/11/2022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272D-53D8-4BF5-A48D-2C79467FB3A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Thị Vân Anh- số 2 Noong Luống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68959-5482-45CD-BA0F-4DCBBD593A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3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7EAE-55F9-45F9-AC38-D2A8E9F7D138}" type="datetimeFigureOut">
              <a:rPr lang="vi-VN" smtClean="0"/>
              <a:pPr/>
              <a:t>21/11/2022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272D-53D8-4BF5-A48D-2C79467FB3A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7EAE-55F9-45F9-AC38-D2A8E9F7D138}" type="datetimeFigureOut">
              <a:rPr lang="vi-VN" smtClean="0"/>
              <a:pPr/>
              <a:t>21/11/2022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272D-53D8-4BF5-A48D-2C79467FB3A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7EAE-55F9-45F9-AC38-D2A8E9F7D138}" type="datetimeFigureOut">
              <a:rPr lang="vi-VN" smtClean="0"/>
              <a:pPr/>
              <a:t>21/11/2022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272D-53D8-4BF5-A48D-2C79467FB3A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7EAE-55F9-45F9-AC38-D2A8E9F7D138}" type="datetimeFigureOut">
              <a:rPr lang="vi-VN" smtClean="0"/>
              <a:pPr/>
              <a:t>21/11/2022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272D-53D8-4BF5-A48D-2C79467FB3A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7EAE-55F9-45F9-AC38-D2A8E9F7D138}" type="datetimeFigureOut">
              <a:rPr lang="vi-VN" smtClean="0"/>
              <a:pPr/>
              <a:t>21/11/2022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272D-53D8-4BF5-A48D-2C79467FB3A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7EAE-55F9-45F9-AC38-D2A8E9F7D138}" type="datetimeFigureOut">
              <a:rPr lang="vi-VN" smtClean="0"/>
              <a:pPr/>
              <a:t>21/11/2022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272D-53D8-4BF5-A48D-2C79467FB3A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7EAE-55F9-45F9-AC38-D2A8E9F7D138}" type="datetimeFigureOut">
              <a:rPr lang="vi-VN" smtClean="0"/>
              <a:pPr/>
              <a:t>21/11/2022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272D-53D8-4BF5-A48D-2C79467FB3A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7EAE-55F9-45F9-AC38-D2A8E9F7D138}" type="datetimeFigureOut">
              <a:rPr lang="vi-VN" smtClean="0"/>
              <a:pPr/>
              <a:t>21/11/2022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272D-53D8-4BF5-A48D-2C79467FB3A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C7EAE-55F9-45F9-AC38-D2A8E9F7D138}" type="datetimeFigureOut">
              <a:rPr lang="vi-VN" smtClean="0"/>
              <a:pPr/>
              <a:t>21/11/2022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F272D-53D8-4BF5-A48D-2C79467FB3AC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976437"/>
            <a:ext cx="6400800" cy="2038352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 HỌC LỚP 4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8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76400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471569" y="3969"/>
            <a:ext cx="1676400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1276" y="5100638"/>
            <a:ext cx="17621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7691438" y="4919663"/>
            <a:ext cx="145256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893124" y="232272"/>
            <a:ext cx="10044607" cy="16696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b="1" dirty="0" smtClean="0">
                <a:solidFill>
                  <a:srgbClr val="FF0000"/>
                </a:solidFill>
                <a:effectLst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effectLst/>
              </a:rPr>
            </a:br>
            <a:r>
              <a:rPr lang="en-US" sz="4000" dirty="0" smtClean="0">
                <a:solidFill>
                  <a:srgbClr val="A50021"/>
                </a:solidFill>
                <a:effectLst/>
              </a:rPr>
              <a:t>* </a:t>
            </a:r>
            <a:r>
              <a:rPr lang="en-US" sz="4000" i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000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i="1" dirty="0" smtClean="0">
              <a:solidFill>
                <a:srgbClr val="0000FF"/>
              </a:solidFill>
              <a:effectLst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2" y="5194747"/>
            <a:ext cx="8229600" cy="1656357"/>
          </a:xfrm>
        </p:spPr>
        <p:txBody>
          <a:bodyPr/>
          <a:lstStyle/>
          <a:p>
            <a:pPr algn="just">
              <a:buFontTx/>
              <a:buNone/>
            </a:pPr>
            <a:r>
              <a:rPr lang="vi-VN" dirty="0" smtClean="0"/>
              <a:t>- </a:t>
            </a:r>
            <a:r>
              <a:rPr lang="vi-VN" dirty="0" smtClean="0">
                <a:latin typeface="+mj-lt"/>
              </a:rPr>
              <a:t>Mưa đá là hiện tượng nước mưa trong quá trình rơi xuống gặp nhiệt độ lạnh đột ngột nên đã bị kết băng.</a:t>
            </a:r>
          </a:p>
        </p:txBody>
      </p:sp>
      <p:pic>
        <p:nvPicPr>
          <p:cNvPr id="14340" name="Picture 4" descr="chum-anh-Mua-da-lon-chua-tung-thay-o-Da-Lat_Tin180_com_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68" y="1938785"/>
            <a:ext cx="3887664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2_7_1335136871_74_images675747locmai1_163e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38785"/>
            <a:ext cx="4057079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92769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496688"/>
            <a:ext cx="902168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 smtClean="0">
                <a:solidFill>
                  <a:srgbClr val="A50021"/>
                </a:solidFill>
                <a:effectLst/>
              </a:rPr>
              <a:t>* </a:t>
            </a:r>
            <a:r>
              <a:rPr lang="en-US" sz="4000" i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4000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000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i="1" dirty="0" smtClean="0">
              <a:solidFill>
                <a:srgbClr val="0000FF"/>
              </a:solidFill>
              <a:effectLst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5287963"/>
            <a:ext cx="8229600" cy="1619250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vi-VN" sz="2800" dirty="0" smtClean="0"/>
              <a:t>-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Tuyết là hiện tượng những hạt nước trĩu nặng rơi xuống những vùng gặp nhiệt độ quá thấp dưới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vi-VN" sz="2800" dirty="0" smtClean="0"/>
          </a:p>
        </p:txBody>
      </p:sp>
      <p:pic>
        <p:nvPicPr>
          <p:cNvPr id="16388" name="Picture 7" descr="081216062945-29-2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41052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&amp;t=1&amp;usg=__3v0HdcKSuojNHe-RSlmf64QRMGQ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1"/>
            <a:ext cx="42259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49971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104456" cy="3115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13" y="116632"/>
            <a:ext cx="4248472" cy="3115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4408684" cy="2933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13" y="3645024"/>
            <a:ext cx="4266884" cy="294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3600" smtClean="0">
                <a:effectLst/>
              </a:rPr>
              <a:t>Tuy</a:t>
            </a:r>
            <a:r>
              <a:rPr lang="vi-VN" sz="3600" smtClean="0">
                <a:effectLst/>
              </a:rPr>
              <a:t>ết</a:t>
            </a:r>
            <a:r>
              <a:rPr lang="en-US" sz="3600" smtClean="0">
                <a:effectLst/>
              </a:rPr>
              <a:t> </a:t>
            </a:r>
            <a:r>
              <a:rPr lang="vi-VN" sz="3600" smtClean="0">
                <a:effectLst/>
              </a:rPr>
              <a:t>ở</a:t>
            </a:r>
            <a:r>
              <a:rPr lang="en-US" sz="3600" smtClean="0">
                <a:effectLst/>
              </a:rPr>
              <a:t> Sa Pa –</a:t>
            </a:r>
            <a:r>
              <a:rPr lang="en-US" sz="3600" smtClean="0">
                <a:effectLst/>
                <a:latin typeface=".VnArial" panose="020B7200000000000000" pitchFamily="34" charset="0"/>
              </a:rPr>
              <a:t>Lµo</a:t>
            </a:r>
            <a:r>
              <a:rPr lang="en-US" sz="3600" smtClean="0">
                <a:effectLst/>
              </a:rPr>
              <a:t> Cai</a:t>
            </a:r>
            <a:endParaRPr lang="vi-VN" sz="3600" smtClean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smtClean="0"/>
          </a:p>
        </p:txBody>
      </p:sp>
      <p:pic>
        <p:nvPicPr>
          <p:cNvPr id="17412" name="Picture 4" descr="IMG0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628775"/>
            <a:ext cx="8939212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13604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733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3600" b="1" smtClean="0">
                <a:effectLst/>
                <a:latin typeface=".VnTime" panose="020B7200000000000000" pitchFamily="34" charset="0"/>
              </a:rPr>
              <a:t>TuyÕt ë MÉu S¬n – L¹ng S¬n</a:t>
            </a:r>
            <a:endParaRPr lang="vi-VN" sz="3600" b="1" smtClean="0">
              <a:effectLst/>
              <a:latin typeface=".VnTime" panose="020B7200000000000000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smtClean="0"/>
          </a:p>
        </p:txBody>
      </p:sp>
      <p:pic>
        <p:nvPicPr>
          <p:cNvPr id="18436" name="Picture 8" descr="SAM8215_b4e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85105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53677" y="1556792"/>
            <a:ext cx="932452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dirty="0" smtClean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cap="none" spc="0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339" y="387971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4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87338" y="2618578"/>
            <a:ext cx="8528050" cy="1382712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latin typeface="Arial" panose="020B0604020202020204" pitchFamily="34" charset="0"/>
              </a:rPr>
              <a:t>   </a:t>
            </a:r>
            <a:r>
              <a:rPr lang="en-US" sz="2800" i="1" dirty="0" err="1">
                <a:latin typeface="Arial" panose="020B0604020202020204" pitchFamily="34" charset="0"/>
              </a:rPr>
              <a:t>Hiện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tượng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</a:rPr>
              <a:t>nước</a:t>
            </a:r>
            <a:r>
              <a:rPr lang="en-US" sz="2800" i="1" dirty="0">
                <a:latin typeface="Arial" panose="020B0604020202020204" pitchFamily="34" charset="0"/>
              </a:rPr>
              <a:t> bay </a:t>
            </a:r>
            <a:r>
              <a:rPr lang="en-US" sz="2800" i="1" dirty="0" err="1">
                <a:latin typeface="Arial" panose="020B0604020202020204" pitchFamily="34" charset="0"/>
              </a:rPr>
              <a:t>hơi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thành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</a:rPr>
              <a:t>hơi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</a:rPr>
              <a:t>nước</a:t>
            </a:r>
            <a:r>
              <a:rPr lang="en-US" sz="2800" i="1" dirty="0" err="1">
                <a:latin typeface="Arial" panose="020B0604020202020204" pitchFamily="34" charset="0"/>
              </a:rPr>
              <a:t>,rồi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từ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</a:rPr>
              <a:t>hơi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</a:rPr>
              <a:t>nước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ngưng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tụ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thành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</a:rPr>
              <a:t>nước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xảy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ra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</a:rPr>
              <a:t>lặp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</a:rPr>
              <a:t>đi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</a:rPr>
              <a:t>lặp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</a:rPr>
              <a:t>lại</a:t>
            </a:r>
            <a:r>
              <a:rPr lang="en-US" sz="2800" i="1" dirty="0">
                <a:latin typeface="Arial" panose="020B0604020202020204" pitchFamily="34" charset="0"/>
              </a:rPr>
              <a:t> ,</a:t>
            </a:r>
            <a:r>
              <a:rPr lang="en-US" sz="2800" i="1" dirty="0" err="1">
                <a:latin typeface="Arial" panose="020B0604020202020204" pitchFamily="34" charset="0"/>
              </a:rPr>
              <a:t>tạo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ra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vòng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tuần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hoàn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của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nước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trong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tự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nhiên</a:t>
            </a:r>
            <a:r>
              <a:rPr lang="en-US" sz="2800" i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123032" y="144083"/>
            <a:ext cx="8856662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sz="33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3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300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3300" dirty="0" smtClean="0">
                <a:solidFill>
                  <a:srgbClr val="3333FF"/>
                </a:solidFill>
                <a:latin typeface="Arial" panose="020B0604020202020204" pitchFamily="34" charset="0"/>
              </a:rPr>
              <a:t>*</a:t>
            </a:r>
            <a:r>
              <a:rPr lang="en-US" sz="3300" b="1" dirty="0" err="1">
                <a:solidFill>
                  <a:srgbClr val="3333FF"/>
                </a:solidFill>
                <a:latin typeface="Arial" panose="020B0604020202020204" pitchFamily="34" charset="0"/>
              </a:rPr>
              <a:t>Vòng</a:t>
            </a:r>
            <a:r>
              <a:rPr lang="en-US" sz="3300" b="1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3333FF"/>
                </a:solidFill>
                <a:latin typeface="Arial" panose="020B0604020202020204" pitchFamily="34" charset="0"/>
              </a:rPr>
              <a:t>tuần</a:t>
            </a:r>
            <a:r>
              <a:rPr lang="en-US" sz="3300" b="1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3333FF"/>
                </a:solidFill>
                <a:latin typeface="Arial" panose="020B0604020202020204" pitchFamily="34" charset="0"/>
              </a:rPr>
              <a:t>hoàn</a:t>
            </a:r>
            <a:r>
              <a:rPr lang="en-US" sz="3300" b="1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3333FF"/>
                </a:solidFill>
                <a:latin typeface="Arial" panose="020B0604020202020204" pitchFamily="34" charset="0"/>
              </a:rPr>
              <a:t>của</a:t>
            </a:r>
            <a:r>
              <a:rPr lang="en-US" sz="3300" b="1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3333FF"/>
                </a:solidFill>
                <a:latin typeface="Arial" panose="020B0604020202020204" pitchFamily="34" charset="0"/>
              </a:rPr>
              <a:t>nước</a:t>
            </a:r>
            <a:r>
              <a:rPr lang="en-US" sz="3300" b="1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3333FF"/>
                </a:solidFill>
                <a:latin typeface="Arial" panose="020B0604020202020204" pitchFamily="34" charset="0"/>
              </a:rPr>
              <a:t>trong</a:t>
            </a:r>
            <a:r>
              <a:rPr lang="en-US" sz="3300" b="1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3333FF"/>
                </a:solidFill>
                <a:latin typeface="Arial" panose="020B0604020202020204" pitchFamily="34" charset="0"/>
              </a:rPr>
              <a:t>tự</a:t>
            </a:r>
            <a:r>
              <a:rPr lang="en-US" sz="3300" b="1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3333FF"/>
                </a:solidFill>
                <a:latin typeface="Arial" panose="020B0604020202020204" pitchFamily="34" charset="0"/>
              </a:rPr>
              <a:t>nhiên</a:t>
            </a:r>
            <a:r>
              <a:rPr lang="en-US" sz="3300" b="1" dirty="0">
                <a:solidFill>
                  <a:srgbClr val="3333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44" name="AutoShape 20"/>
          <p:cNvSpPr>
            <a:spLocks noChangeArrowheads="1"/>
          </p:cNvSpPr>
          <p:nvPr/>
        </p:nvSpPr>
        <p:spPr bwMode="auto">
          <a:xfrm>
            <a:off x="3460837" y="4231479"/>
            <a:ext cx="1727200" cy="1081087"/>
          </a:xfrm>
          <a:custGeom>
            <a:avLst/>
            <a:gdLst>
              <a:gd name="T0" fmla="*/ 69049613 w 21600"/>
              <a:gd name="T1" fmla="*/ 0 h 21600"/>
              <a:gd name="T2" fmla="*/ 17264002 w 21600"/>
              <a:gd name="T3" fmla="*/ 27054405 h 21600"/>
              <a:gd name="T4" fmla="*/ 69049613 w 21600"/>
              <a:gd name="T5" fmla="*/ 13527203 h 21600"/>
              <a:gd name="T6" fmla="*/ 155376017 w 21600"/>
              <a:gd name="T7" fmla="*/ 27054405 h 21600"/>
              <a:gd name="T8" fmla="*/ 120848022 w 21600"/>
              <a:gd name="T9" fmla="*/ 40581551 h 21600"/>
              <a:gd name="T10" fmla="*/ 86320027 w 21600"/>
              <a:gd name="T11" fmla="*/ 2705440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auto">
          <a:xfrm rot="10678581">
            <a:off x="3511050" y="5423691"/>
            <a:ext cx="1727200" cy="1081087"/>
          </a:xfrm>
          <a:custGeom>
            <a:avLst/>
            <a:gdLst>
              <a:gd name="T0" fmla="*/ 69049613 w 21600"/>
              <a:gd name="T1" fmla="*/ 0 h 21600"/>
              <a:gd name="T2" fmla="*/ 17264002 w 21600"/>
              <a:gd name="T3" fmla="*/ 27054405 h 21600"/>
              <a:gd name="T4" fmla="*/ 69049613 w 21600"/>
              <a:gd name="T5" fmla="*/ 13527203 h 21600"/>
              <a:gd name="T6" fmla="*/ 155376017 w 21600"/>
              <a:gd name="T7" fmla="*/ 27054405 h 21600"/>
              <a:gd name="T8" fmla="*/ 120848022 w 21600"/>
              <a:gd name="T9" fmla="*/ 40581551 h 21600"/>
              <a:gd name="T10" fmla="*/ 86320027 w 21600"/>
              <a:gd name="T11" fmla="*/ 2705440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2737438" y="4933154"/>
            <a:ext cx="2519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3851920" y="4933154"/>
            <a:ext cx="3413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latin typeface=".VnArial" panose="020B7200000000000000" pitchFamily="34" charset="0"/>
              </a:rPr>
              <a:t> 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sz="3600" b="1" dirty="0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4634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 animBg="1"/>
      <p:bldP spid="9233" grpId="0"/>
      <p:bldP spid="1044" grpId="0" animBg="1"/>
      <p:bldP spid="1044" grpId="1" animBg="1"/>
      <p:bldP spid="1045" grpId="0" animBg="1"/>
      <p:bldP spid="1045" grpId="1" animBg="1"/>
      <p:bldP spid="1045" grpId="2" animBg="1"/>
      <p:bldP spid="1045" grpId="3" animBg="1"/>
      <p:bldP spid="1046" grpId="0"/>
      <p:bldP spid="1046" grpId="1"/>
      <p:bldP spid="1047" grpId="0"/>
      <p:bldP spid="104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80528" y="1238587"/>
            <a:ext cx="93245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dirty="0" smtClean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cap="none" spc="0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339" y="387971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93686"/>
            <a:ext cx="7576751" cy="505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Untitled-6- Hình 5 XB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4343400"/>
            <a:ext cx="3124200" cy="2514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59" name="Picture 3" descr="H2 Không độ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4"/>
          <a:stretch>
            <a:fillRect/>
          </a:stretch>
        </p:blipFill>
        <p:spPr bwMode="auto">
          <a:xfrm rot="-1592342">
            <a:off x="971550" y="-674688"/>
            <a:ext cx="3733800" cy="312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 descr="H2 Không độ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21"/>
          <a:stretch>
            <a:fillRect/>
          </a:stretch>
        </p:blipFill>
        <p:spPr bwMode="auto">
          <a:xfrm rot="-1592342">
            <a:off x="179388" y="1773238"/>
            <a:ext cx="2819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 descr="May mu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-315913"/>
            <a:ext cx="40386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Line 6"/>
          <p:cNvSpPr>
            <a:spLocks noChangeShapeType="1"/>
          </p:cNvSpPr>
          <p:nvPr/>
        </p:nvSpPr>
        <p:spPr bwMode="auto">
          <a:xfrm flipH="1" flipV="1">
            <a:off x="1752600" y="4953000"/>
            <a:ext cx="533400" cy="533400"/>
          </a:xfrm>
          <a:prstGeom prst="line">
            <a:avLst/>
          </a:prstGeom>
          <a:noFill/>
          <a:ln w="793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 flipH="1" flipV="1">
            <a:off x="1066800" y="3657600"/>
            <a:ext cx="304800" cy="762000"/>
          </a:xfrm>
          <a:prstGeom prst="line">
            <a:avLst/>
          </a:prstGeom>
          <a:noFill/>
          <a:ln w="730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4267200" y="914400"/>
            <a:ext cx="685800" cy="762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6477000" y="2286000"/>
            <a:ext cx="914400" cy="9144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6" name="Oval 10"/>
          <p:cNvSpPr>
            <a:spLocks noChangeArrowheads="1"/>
          </p:cNvSpPr>
          <p:nvPr/>
        </p:nvSpPr>
        <p:spPr bwMode="auto">
          <a:xfrm>
            <a:off x="6732588" y="476250"/>
            <a:ext cx="1727200" cy="64928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70667" name="Oval 11"/>
          <p:cNvSpPr>
            <a:spLocks noChangeArrowheads="1"/>
          </p:cNvSpPr>
          <p:nvPr/>
        </p:nvSpPr>
        <p:spPr bwMode="auto">
          <a:xfrm>
            <a:off x="7308850" y="2205038"/>
            <a:ext cx="1366838" cy="6477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9900CC"/>
              </a:solidFill>
              <a:latin typeface="Arial" panose="020B0604020202020204" pitchFamily="34" charset="0"/>
            </a:endParaRPr>
          </a:p>
        </p:txBody>
      </p:sp>
      <p:sp>
        <p:nvSpPr>
          <p:cNvPr id="70668" name="Oval 12"/>
          <p:cNvSpPr>
            <a:spLocks noChangeArrowheads="1"/>
          </p:cNvSpPr>
          <p:nvPr/>
        </p:nvSpPr>
        <p:spPr bwMode="auto">
          <a:xfrm>
            <a:off x="6084888" y="4797425"/>
            <a:ext cx="1655762" cy="863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9900CC"/>
                </a:solidFill>
                <a:latin typeface="Arial" panose="020B0604020202020204" pitchFamily="34" charset="0"/>
              </a:rPr>
              <a:t>  </a:t>
            </a:r>
            <a:endParaRPr lang="en-US" sz="200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70669" name="Line 13"/>
          <p:cNvSpPr>
            <a:spLocks noChangeShapeType="1"/>
          </p:cNvSpPr>
          <p:nvPr/>
        </p:nvSpPr>
        <p:spPr bwMode="auto">
          <a:xfrm>
            <a:off x="7740650" y="1341438"/>
            <a:ext cx="287338" cy="792162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 flipH="1">
            <a:off x="7451725" y="3141663"/>
            <a:ext cx="720725" cy="19431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4" name="Line 18"/>
          <p:cNvSpPr>
            <a:spLocks noChangeShapeType="1"/>
          </p:cNvSpPr>
          <p:nvPr/>
        </p:nvSpPr>
        <p:spPr bwMode="auto">
          <a:xfrm flipV="1">
            <a:off x="1763713" y="4365625"/>
            <a:ext cx="215900" cy="935038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5" name="Line 19"/>
          <p:cNvSpPr>
            <a:spLocks noChangeShapeType="1"/>
          </p:cNvSpPr>
          <p:nvPr/>
        </p:nvSpPr>
        <p:spPr bwMode="auto">
          <a:xfrm flipV="1">
            <a:off x="2339975" y="2349500"/>
            <a:ext cx="431800" cy="100806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6" name="Line 20"/>
          <p:cNvSpPr>
            <a:spLocks noChangeShapeType="1"/>
          </p:cNvSpPr>
          <p:nvPr/>
        </p:nvSpPr>
        <p:spPr bwMode="auto">
          <a:xfrm flipV="1">
            <a:off x="4067175" y="1196975"/>
            <a:ext cx="936625" cy="57626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7" name="Oval 21"/>
          <p:cNvSpPr>
            <a:spLocks noChangeArrowheads="1"/>
          </p:cNvSpPr>
          <p:nvPr/>
        </p:nvSpPr>
        <p:spPr bwMode="auto">
          <a:xfrm>
            <a:off x="179388" y="5300663"/>
            <a:ext cx="1944687" cy="865187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9900CC"/>
                </a:solidFill>
                <a:latin typeface="Arial" panose="020B0604020202020204" pitchFamily="34" charset="0"/>
              </a:rPr>
              <a:t>  </a:t>
            </a:r>
            <a:endParaRPr lang="en-US" sz="200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70678" name="Oval 22"/>
          <p:cNvSpPr>
            <a:spLocks noChangeArrowheads="1"/>
          </p:cNvSpPr>
          <p:nvPr/>
        </p:nvSpPr>
        <p:spPr bwMode="auto">
          <a:xfrm>
            <a:off x="1619250" y="3500438"/>
            <a:ext cx="1296988" cy="935037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70679" name="Oval 23"/>
          <p:cNvSpPr>
            <a:spLocks noChangeArrowheads="1"/>
          </p:cNvSpPr>
          <p:nvPr/>
        </p:nvSpPr>
        <p:spPr bwMode="auto">
          <a:xfrm>
            <a:off x="1979613" y="1412875"/>
            <a:ext cx="1728787" cy="93503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9900CC"/>
              </a:solidFill>
              <a:latin typeface="Arial" panose="020B0604020202020204" pitchFamily="34" charset="0"/>
            </a:endParaRPr>
          </a:p>
        </p:txBody>
      </p:sp>
      <p:sp>
        <p:nvSpPr>
          <p:cNvPr id="70680" name="Oval 24"/>
          <p:cNvSpPr>
            <a:spLocks noChangeArrowheads="1"/>
          </p:cNvSpPr>
          <p:nvPr/>
        </p:nvSpPr>
        <p:spPr bwMode="auto">
          <a:xfrm>
            <a:off x="179388" y="5300663"/>
            <a:ext cx="1944687" cy="865187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9900CC"/>
                </a:solidFill>
                <a:latin typeface="Arial" panose="020B0604020202020204" pitchFamily="34" charset="0"/>
              </a:rPr>
              <a:t>  </a:t>
            </a:r>
            <a:r>
              <a:rPr lang="en-US" sz="2000" b="1">
                <a:solidFill>
                  <a:srgbClr val="FF0066"/>
                </a:solidFill>
                <a:latin typeface="Arial" panose="020B0604020202020204" pitchFamily="34" charset="0"/>
              </a:rPr>
              <a:t>Nước sông,</a:t>
            </a:r>
          </a:p>
          <a:p>
            <a:pPr algn="ctr"/>
            <a:r>
              <a:rPr lang="en-US" sz="2000" b="1">
                <a:solidFill>
                  <a:srgbClr val="FF0066"/>
                </a:solidFill>
                <a:latin typeface="Arial" panose="020B0604020202020204" pitchFamily="34" charset="0"/>
              </a:rPr>
              <a:t>hồ, biển</a:t>
            </a:r>
            <a:r>
              <a:rPr lang="en-US" sz="2000">
                <a:solidFill>
                  <a:srgbClr val="FF0066"/>
                </a:solidFill>
                <a:latin typeface="Arial" panose="020B0604020202020204" pitchFamily="34" charset="0"/>
              </a:rPr>
              <a:t>..</a:t>
            </a:r>
          </a:p>
        </p:txBody>
      </p:sp>
      <p:sp>
        <p:nvSpPr>
          <p:cNvPr id="70681" name="Oval 25"/>
          <p:cNvSpPr>
            <a:spLocks noChangeArrowheads="1"/>
          </p:cNvSpPr>
          <p:nvPr/>
        </p:nvSpPr>
        <p:spPr bwMode="auto">
          <a:xfrm>
            <a:off x="1619250" y="3500438"/>
            <a:ext cx="1296988" cy="935037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66"/>
                </a:solidFill>
                <a:latin typeface="Arial" panose="020B0604020202020204" pitchFamily="34" charset="0"/>
              </a:rPr>
              <a:t>Hơi nước</a:t>
            </a:r>
          </a:p>
        </p:txBody>
      </p:sp>
      <p:sp>
        <p:nvSpPr>
          <p:cNvPr id="70682" name="Oval 26"/>
          <p:cNvSpPr>
            <a:spLocks noChangeArrowheads="1"/>
          </p:cNvSpPr>
          <p:nvPr/>
        </p:nvSpPr>
        <p:spPr bwMode="auto">
          <a:xfrm>
            <a:off x="1979613" y="1412875"/>
            <a:ext cx="1728787" cy="93503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66"/>
                </a:solidFill>
                <a:latin typeface="Arial" panose="020B0604020202020204" pitchFamily="34" charset="0"/>
              </a:rPr>
              <a:t>Hạt nước </a:t>
            </a:r>
          </a:p>
          <a:p>
            <a:pPr algn="ctr"/>
            <a:r>
              <a:rPr lang="en-US" sz="2000" b="1">
                <a:solidFill>
                  <a:srgbClr val="FF0066"/>
                </a:solidFill>
                <a:latin typeface="Arial" panose="020B0604020202020204" pitchFamily="34" charset="0"/>
              </a:rPr>
              <a:t>nhỏ li ti</a:t>
            </a:r>
            <a:r>
              <a:rPr lang="en-US" sz="2000">
                <a:solidFill>
                  <a:srgbClr val="9900CC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0683" name="Oval 27"/>
          <p:cNvSpPr>
            <a:spLocks noChangeArrowheads="1"/>
          </p:cNvSpPr>
          <p:nvPr/>
        </p:nvSpPr>
        <p:spPr bwMode="auto">
          <a:xfrm>
            <a:off x="6732588" y="476250"/>
            <a:ext cx="1727200" cy="64928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66"/>
                </a:solidFill>
                <a:latin typeface="Arial" panose="020B0604020202020204" pitchFamily="34" charset="0"/>
              </a:rPr>
              <a:t>Mây</a:t>
            </a:r>
          </a:p>
        </p:txBody>
      </p:sp>
      <p:sp>
        <p:nvSpPr>
          <p:cNvPr id="70684" name="Oval 28"/>
          <p:cNvSpPr>
            <a:spLocks noChangeArrowheads="1"/>
          </p:cNvSpPr>
          <p:nvPr/>
        </p:nvSpPr>
        <p:spPr bwMode="auto">
          <a:xfrm>
            <a:off x="7308850" y="2205038"/>
            <a:ext cx="1366838" cy="6477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66"/>
                </a:solidFill>
                <a:latin typeface="Arial" panose="020B0604020202020204" pitchFamily="34" charset="0"/>
              </a:rPr>
              <a:t>Mưa</a:t>
            </a:r>
            <a:r>
              <a:rPr lang="en-US" sz="2400">
                <a:solidFill>
                  <a:srgbClr val="9900CC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0685" name="Oval 29"/>
          <p:cNvSpPr>
            <a:spLocks noChangeArrowheads="1"/>
          </p:cNvSpPr>
          <p:nvPr/>
        </p:nvSpPr>
        <p:spPr bwMode="auto">
          <a:xfrm>
            <a:off x="6084888" y="4797425"/>
            <a:ext cx="1655762" cy="863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9900CC"/>
                </a:solidFill>
                <a:latin typeface="Arial" panose="020B0604020202020204" pitchFamily="34" charset="0"/>
              </a:rPr>
              <a:t>  </a:t>
            </a:r>
            <a:r>
              <a:rPr lang="en-US" sz="2000" b="1">
                <a:solidFill>
                  <a:srgbClr val="FF0066"/>
                </a:solidFill>
                <a:latin typeface="Arial" panose="020B0604020202020204" pitchFamily="34" charset="0"/>
              </a:rPr>
              <a:t>Nước sông,</a:t>
            </a:r>
          </a:p>
          <a:p>
            <a:pPr algn="ctr"/>
            <a:r>
              <a:rPr lang="en-US" sz="2000" b="1">
                <a:solidFill>
                  <a:srgbClr val="FF0066"/>
                </a:solidFill>
                <a:latin typeface="Arial" panose="020B0604020202020204" pitchFamily="34" charset="0"/>
              </a:rPr>
              <a:t>hồ, biển</a:t>
            </a:r>
            <a:r>
              <a:rPr lang="en-US" sz="2000">
                <a:solidFill>
                  <a:srgbClr val="FF0066"/>
                </a:solidFill>
                <a:latin typeface="Arial" panose="020B0604020202020204" pitchFamily="34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27586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80" grpId="0" animBg="1"/>
      <p:bldP spid="70681" grpId="0" animBg="1"/>
      <p:bldP spid="70682" grpId="0" animBg="1"/>
      <p:bldP spid="70683" grpId="0" animBg="1"/>
      <p:bldP spid="70684" grpId="0" animBg="1"/>
      <p:bldP spid="7068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53677" y="1342078"/>
            <a:ext cx="932452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dirty="0" smtClean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cap="none" spc="0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339" y="387971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4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8520" y="584775"/>
            <a:ext cx="925252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3808" y="0"/>
            <a:ext cx="6277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0" y="2276873"/>
            <a:ext cx="4655847" cy="3944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58" y="2276872"/>
            <a:ext cx="4308642" cy="394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53677" y="1342078"/>
            <a:ext cx="93245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cap="none" spc="0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339" y="387971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2420888"/>
            <a:ext cx="316835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465667" y="2510324"/>
            <a:ext cx="43926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85530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53677" y="1342078"/>
            <a:ext cx="9324528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dirty="0" smtClean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sz="2800" b="1" i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i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cap="none" spc="0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8926" y="71414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2017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339" y="387971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-252536" y="476672"/>
            <a:ext cx="9289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học: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8678768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4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-252536" y="476672"/>
            <a:ext cx="9289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học: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-21704" y="237887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dirty="0">
                <a:latin typeface="Arial" panose="020B0604020202020204" pitchFamily="34" charset="0"/>
              </a:rPr>
              <a:t>           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nhỏ,tạo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3497263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5875" y="4765676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dirty="0">
                <a:latin typeface="Arial" panose="020B0604020202020204" pitchFamily="34" charset="0"/>
              </a:rPr>
              <a:t>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Litebulb"/>
          <p:cNvSpPr>
            <a:spLocks noEditPoints="1" noChangeArrowheads="1"/>
          </p:cNvSpPr>
          <p:nvPr/>
        </p:nvSpPr>
        <p:spPr bwMode="auto">
          <a:xfrm>
            <a:off x="395536" y="1729538"/>
            <a:ext cx="576262" cy="863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714480" y="4138634"/>
            <a:ext cx="6324600" cy="2362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Chúc các em chăm ngoan, học giỏi.</a:t>
            </a:r>
            <a:endParaRPr lang="en-US" sz="3600" b="1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sp>
        <p:nvSpPr>
          <p:cNvPr id="4" name="WordArt 21"/>
          <p:cNvSpPr>
            <a:spLocks noChangeArrowheads="1" noChangeShapeType="1" noTextEdit="1"/>
          </p:cNvSpPr>
          <p:nvPr/>
        </p:nvSpPr>
        <p:spPr bwMode="auto">
          <a:xfrm>
            <a:off x="457200" y="2085980"/>
            <a:ext cx="8229600" cy="20574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"/>
              </a:rPr>
              <a:t>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556423"/>
            <a:ext cx="906983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cap="none" spc="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221904" y="354369"/>
            <a:ext cx="9359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602263"/>
              </p:ext>
            </p:extLst>
          </p:nvPr>
        </p:nvGraphicFramePr>
        <p:xfrm>
          <a:off x="887585" y="2627090"/>
          <a:ext cx="2443162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Flash Document" r:id="rId3" imgW="2792880" imgH="1506240" progId="Flash.Movie">
                  <p:embed/>
                </p:oleObj>
              </mc:Choice>
              <mc:Fallback>
                <p:oleObj name="Flash Document" r:id="rId3" imgW="2792880" imgH="1506240" progId="Flash.Movi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585" y="2627090"/>
                        <a:ext cx="2443162" cy="1162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722544"/>
              </p:ext>
            </p:extLst>
          </p:nvPr>
        </p:nvGraphicFramePr>
        <p:xfrm>
          <a:off x="3348991" y="2615183"/>
          <a:ext cx="2217738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Flash Document" r:id="rId5" imgW="3736800" imgH="2373480" progId="Flash.Movie">
                  <p:embed/>
                </p:oleObj>
              </mc:Choice>
              <mc:Fallback>
                <p:oleObj name="Flash Document" r:id="rId5" imgW="3736800" imgH="2373480" progId="Flash.Movi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991" y="2615183"/>
                        <a:ext cx="2217738" cy="11858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858716"/>
              </p:ext>
            </p:extLst>
          </p:nvPr>
        </p:nvGraphicFramePr>
        <p:xfrm>
          <a:off x="5553075" y="2641129"/>
          <a:ext cx="2439711" cy="1148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Flash Document" r:id="rId7" imgW="2158200" imgH="1136520" progId="Flash.Movie">
                  <p:embed/>
                </p:oleObj>
              </mc:Choice>
              <mc:Fallback>
                <p:oleObj name="Flash Document" r:id="rId7" imgW="2158200" imgH="1136520" progId="Flash.Movi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075" y="2641129"/>
                        <a:ext cx="2439711" cy="114801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625636"/>
              </p:ext>
            </p:extLst>
          </p:nvPr>
        </p:nvGraphicFramePr>
        <p:xfrm>
          <a:off x="998400" y="3795490"/>
          <a:ext cx="1387475" cy="164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Flash Document" r:id="rId9" imgW="2113920" imgH="3021840" progId="Flash.Movie">
                  <p:embed/>
                </p:oleObj>
              </mc:Choice>
              <mc:Fallback>
                <p:oleObj name="Flash Document" r:id="rId9" imgW="2113920" imgH="3021840" progId="Flash.Movi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400" y="3795490"/>
                        <a:ext cx="1387475" cy="16462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961548"/>
              </p:ext>
            </p:extLst>
          </p:nvPr>
        </p:nvGraphicFramePr>
        <p:xfrm>
          <a:off x="6323702" y="3815086"/>
          <a:ext cx="1546081" cy="1578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Flash Document" r:id="rId11" imgW="2132280" imgH="2588400" progId="Flash.Movie">
                  <p:embed/>
                </p:oleObj>
              </mc:Choice>
              <mc:Fallback>
                <p:oleObj name="Flash Document" r:id="rId11" imgW="2132280" imgH="2588400" progId="Flash.Movi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702" y="3815086"/>
                        <a:ext cx="1546081" cy="157879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796530"/>
              </p:ext>
            </p:extLst>
          </p:nvPr>
        </p:nvGraphicFramePr>
        <p:xfrm>
          <a:off x="817735" y="5448077"/>
          <a:ext cx="25828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Flash Document" r:id="rId13" imgW="2843640" imgH="1227960" progId="Flash.Movie">
                  <p:embed/>
                </p:oleObj>
              </mc:Choice>
              <mc:Fallback>
                <p:oleObj name="Flash Document" r:id="rId13" imgW="2843640" imgH="1227960" progId="Flash.Movi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735" y="5448077"/>
                        <a:ext cx="2582863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752685"/>
              </p:ext>
            </p:extLst>
          </p:nvPr>
        </p:nvGraphicFramePr>
        <p:xfrm>
          <a:off x="3419475" y="5292725"/>
          <a:ext cx="2133600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Flash Document" r:id="rId15" imgW="3175560" imgH="2770560" progId="Flash.Movie">
                  <p:embed/>
                </p:oleObj>
              </mc:Choice>
              <mc:Fallback>
                <p:oleObj name="Flash Document" r:id="rId15" imgW="3175560" imgH="2770560" progId="Flash.Movi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292725"/>
                        <a:ext cx="2133600" cy="15652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728483"/>
              </p:ext>
            </p:extLst>
          </p:nvPr>
        </p:nvGraphicFramePr>
        <p:xfrm>
          <a:off x="5553075" y="5441727"/>
          <a:ext cx="24923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Flash Document" r:id="rId17" imgW="2742480" imgH="1235880" progId="Flash.Movie">
                  <p:embed/>
                </p:oleObj>
              </mc:Choice>
              <mc:Fallback>
                <p:oleObj name="Flash Document" r:id="rId17" imgW="2742480" imgH="1235880" progId="Flash.Movi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075" y="5441727"/>
                        <a:ext cx="2492375" cy="946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38251" y="1158633"/>
            <a:ext cx="932452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1, 2, 3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i="1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i="1" cap="none" spc="0" dirty="0">
              <a:ln w="1143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00645" y="309499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May mua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5" y="2543629"/>
            <a:ext cx="8620196" cy="3477660"/>
          </a:xfrm>
          <a:prstGeom prst="rect">
            <a:avLst/>
          </a:prstGeom>
          <a:noFill/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205966" y="6021289"/>
            <a:ext cx="42116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1.Tôi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là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ở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sông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hồ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biển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…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Tôi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bay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hơi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vào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không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khí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211638" y="6031012"/>
            <a:ext cx="49323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2.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Lên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cao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gặp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lạnh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từ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hơi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tôi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lại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biến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thành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những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hạt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nhỏ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li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658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56084" y="1169405"/>
            <a:ext cx="932452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0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000" b="1" cap="none" spc="0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932" y="507686"/>
            <a:ext cx="9036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truongdinhi_Attachments_l2_1Autosave_1617338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0" y="2646733"/>
            <a:ext cx="8013799" cy="487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57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May mua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 t="-9731" r="24074"/>
          <a:stretch>
            <a:fillRect/>
          </a:stretch>
        </p:blipFill>
        <p:spPr bwMode="auto">
          <a:xfrm>
            <a:off x="1676400" y="4724400"/>
            <a:ext cx="4800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3" name="Picture 3" descr="Dam may mang hoi nu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6324600" cy="160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4" name="AutoShape 4"/>
          <p:cNvSpPr>
            <a:spLocks noChangeArrowheads="1"/>
          </p:cNvSpPr>
          <p:nvPr/>
        </p:nvSpPr>
        <p:spPr bwMode="auto">
          <a:xfrm rot="10800000">
            <a:off x="8229600" y="2286000"/>
            <a:ext cx="609600" cy="2895600"/>
          </a:xfrm>
          <a:prstGeom prst="curvedRightArrow">
            <a:avLst>
              <a:gd name="adj1" fmla="val 95000"/>
              <a:gd name="adj2" fmla="val 19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209800" y="3048000"/>
            <a:ext cx="1768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vi-VN" sz="1800">
              <a:latin typeface="Arial" panose="020B0604020202020204" pitchFamily="34" charset="0"/>
            </a:endParaRPr>
          </a:p>
        </p:txBody>
      </p:sp>
      <p:sp>
        <p:nvSpPr>
          <p:cNvPr id="66566" name="AutoShape 6"/>
          <p:cNvSpPr>
            <a:spLocks noChangeArrowheads="1"/>
          </p:cNvSpPr>
          <p:nvPr/>
        </p:nvSpPr>
        <p:spPr bwMode="auto">
          <a:xfrm>
            <a:off x="139700" y="3962400"/>
            <a:ext cx="1890713" cy="914400"/>
          </a:xfrm>
          <a:prstGeom prst="octagon">
            <a:avLst>
              <a:gd name="adj" fmla="val 29287"/>
            </a:avLst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</a:p>
          <a:p>
            <a:pPr algn="ctr"/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 rot="10820685" flipV="1">
            <a:off x="6553200" y="3886200"/>
            <a:ext cx="1733550" cy="993775"/>
          </a:xfrm>
          <a:prstGeom prst="octagon">
            <a:avLst>
              <a:gd name="adj" fmla="val 29287"/>
            </a:avLst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endParaRPr 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8" name="AutoShape 8"/>
          <p:cNvSpPr>
            <a:spLocks noChangeArrowheads="1"/>
          </p:cNvSpPr>
          <p:nvPr/>
        </p:nvSpPr>
        <p:spPr bwMode="auto">
          <a:xfrm>
            <a:off x="3632200" y="3810000"/>
            <a:ext cx="1371600" cy="1066800"/>
          </a:xfrm>
          <a:prstGeom prst="octagon">
            <a:avLst>
              <a:gd name="adj" fmla="val 29287"/>
            </a:avLst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6569" name="AutoShape 9"/>
          <p:cNvSpPr>
            <a:spLocks noChangeArrowheads="1"/>
          </p:cNvSpPr>
          <p:nvPr/>
        </p:nvSpPr>
        <p:spPr bwMode="auto">
          <a:xfrm>
            <a:off x="4267200" y="2133600"/>
            <a:ext cx="1066800" cy="914400"/>
          </a:xfrm>
          <a:prstGeom prst="octagon">
            <a:avLst>
              <a:gd name="adj" fmla="val 29287"/>
            </a:avLst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570" name="Picture 10" descr="May mua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41" r="82408"/>
          <a:stretch>
            <a:fillRect/>
          </a:stretch>
        </p:blipFill>
        <p:spPr bwMode="auto">
          <a:xfrm>
            <a:off x="304800" y="4724400"/>
            <a:ext cx="1447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1" name="Picture 11" descr="May mua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0" t="2814"/>
          <a:stretch>
            <a:fillRect/>
          </a:stretch>
        </p:blipFill>
        <p:spPr bwMode="auto">
          <a:xfrm>
            <a:off x="6477000" y="4876800"/>
            <a:ext cx="2057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72" name="Line 12"/>
          <p:cNvSpPr>
            <a:spLocks noChangeShapeType="1"/>
          </p:cNvSpPr>
          <p:nvPr/>
        </p:nvSpPr>
        <p:spPr bwMode="auto">
          <a:xfrm flipV="1">
            <a:off x="1835150" y="4365625"/>
            <a:ext cx="1752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>
            <a:off x="5029200" y="4419600"/>
            <a:ext cx="152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 flipH="1" flipV="1">
            <a:off x="5364163" y="2565400"/>
            <a:ext cx="1981200" cy="1295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0" y="1450975"/>
            <a:ext cx="32143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115887" y="482530"/>
            <a:ext cx="90043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eaLnBrk="1" hangingPunct="1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63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nimBg="1"/>
      <p:bldP spid="66567" grpId="0" animBg="1"/>
      <p:bldP spid="66568" grpId="0" animBg="1"/>
      <p:bldP spid="66569" grpId="0" animBg="1"/>
      <p:bldP spid="66572" grpId="0" animBg="1"/>
      <p:bldP spid="66573" grpId="0" animBg="1"/>
      <p:bldP spid="665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53677" y="1556792"/>
            <a:ext cx="93245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4, 5 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cap="none" spc="0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339" y="387971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May m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41" y="2708920"/>
            <a:ext cx="9144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0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53677" y="1556792"/>
            <a:ext cx="932452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2800" b="1" cap="none" spc="0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339" y="387971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May m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77" y="2981344"/>
            <a:ext cx="9144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57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16"/>
            <a:ext cx="4248416" cy="3182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7" y="3481578"/>
            <a:ext cx="4235840" cy="3109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61" y="64077"/>
            <a:ext cx="4679373" cy="3138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60" y="3478799"/>
            <a:ext cx="4783225" cy="3183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914</Words>
  <Application>Microsoft Office PowerPoint</Application>
  <PresentationFormat>On-screen Show (4:3)</PresentationFormat>
  <Paragraphs>108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.VnArial</vt:lpstr>
      <vt:lpstr>.VnTime</vt:lpstr>
      <vt:lpstr>Arial</vt:lpstr>
      <vt:lpstr>Calibri</vt:lpstr>
      <vt:lpstr>Times New Roman</vt:lpstr>
      <vt:lpstr>Verdana</vt:lpstr>
      <vt:lpstr>Office Theme</vt:lpstr>
      <vt:lpstr>Flash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Khoa học: Mây được hình thành như thế nào? Mưa từ đâu ra? * Tại sao lại có hiện tượng mưa đá?</vt:lpstr>
      <vt:lpstr>Khoa học: Mây được hình thành như thế nào? Mưa từ đâu ra? * Tại sao lại có hiện tượng tuyết rơi?</vt:lpstr>
      <vt:lpstr>PowerPoint Presentation</vt:lpstr>
      <vt:lpstr>Tuyết ở Sa Pa –Lµo Cai</vt:lpstr>
      <vt:lpstr>TuyÕt ë MÉu S¬n – L¹ng S¬n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106</cp:revision>
  <dcterms:created xsi:type="dcterms:W3CDTF">2017-10-06T17:44:49Z</dcterms:created>
  <dcterms:modified xsi:type="dcterms:W3CDTF">2022-11-21T14:36:32Z</dcterms:modified>
</cp:coreProperties>
</file>