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93" r:id="rId2"/>
    <p:sldId id="294" r:id="rId3"/>
    <p:sldId id="295" r:id="rId4"/>
    <p:sldId id="296" r:id="rId5"/>
    <p:sldId id="298" r:id="rId6"/>
    <p:sldId id="299" r:id="rId7"/>
    <p:sldId id="297" r:id="rId8"/>
    <p:sldId id="301" r:id="rId9"/>
    <p:sldId id="302" r:id="rId10"/>
    <p:sldId id="303" r:id="rId11"/>
    <p:sldId id="304" r:id="rId12"/>
    <p:sldId id="306" r:id="rId13"/>
    <p:sldId id="305" r:id="rId14"/>
    <p:sldId id="270" r:id="rId15"/>
    <p:sldId id="290" r:id="rId16"/>
    <p:sldId id="291" r:id="rId17"/>
    <p:sldId id="265" r:id="rId18"/>
    <p:sldId id="271" r:id="rId19"/>
    <p:sldId id="268" r:id="rId20"/>
    <p:sldId id="300" r:id="rId21"/>
    <p:sldId id="307" r:id="rId22"/>
    <p:sldId id="292" r:id="rId23"/>
    <p:sldId id="308" r:id="rId24"/>
    <p:sldId id="309" r:id="rId2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41" autoAdjust="0"/>
    <p:restoredTop sz="94660"/>
  </p:normalViewPr>
  <p:slideViewPr>
    <p:cSldViewPr>
      <p:cViewPr varScale="1">
        <p:scale>
          <a:sx n="83" d="100"/>
          <a:sy n="83" d="100"/>
        </p:scale>
        <p:origin x="667" y="67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EEE69E-4224-4632-B945-23FBDBA51442}" type="datetimeFigureOut">
              <a:rPr lang="en-US" smtClean="0"/>
              <a:pPr/>
              <a:t>12/29/2021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D93FE3-78C3-4610-9060-985E99DACA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2767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99728-54FF-4DAE-9B8A-8B397AC9F448}" type="datetimeFigureOut">
              <a:rPr lang="en-US" smtClean="0"/>
              <a:pPr/>
              <a:t>12/29/2021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D2DED-C9C7-4B7F-8A2B-7F2D8B342B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99728-54FF-4DAE-9B8A-8B397AC9F448}" type="datetimeFigureOut">
              <a:rPr lang="en-US" smtClean="0"/>
              <a:pPr/>
              <a:t>12/29/2021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D2DED-C9C7-4B7F-8A2B-7F2D8B342B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99728-54FF-4DAE-9B8A-8B397AC9F448}" type="datetimeFigureOut">
              <a:rPr lang="en-US" smtClean="0"/>
              <a:pPr/>
              <a:t>12/29/2021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D2DED-C9C7-4B7F-8A2B-7F2D8B342B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99728-54FF-4DAE-9B8A-8B397AC9F448}" type="datetimeFigureOut">
              <a:rPr lang="en-US" smtClean="0"/>
              <a:pPr/>
              <a:t>12/29/2021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D2DED-C9C7-4B7F-8A2B-7F2D8B342B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99728-54FF-4DAE-9B8A-8B397AC9F448}" type="datetimeFigureOut">
              <a:rPr lang="en-US" smtClean="0"/>
              <a:pPr/>
              <a:t>12/29/2021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D2DED-C9C7-4B7F-8A2B-7F2D8B342B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99728-54FF-4DAE-9B8A-8B397AC9F448}" type="datetimeFigureOut">
              <a:rPr lang="en-US" smtClean="0"/>
              <a:pPr/>
              <a:t>12/29/2021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D2DED-C9C7-4B7F-8A2B-7F2D8B342B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99728-54FF-4DAE-9B8A-8B397AC9F448}" type="datetimeFigureOut">
              <a:rPr lang="en-US" smtClean="0"/>
              <a:pPr/>
              <a:t>12/29/2021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D2DED-C9C7-4B7F-8A2B-7F2D8B342B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99728-54FF-4DAE-9B8A-8B397AC9F448}" type="datetimeFigureOut">
              <a:rPr lang="en-US" smtClean="0"/>
              <a:pPr/>
              <a:t>12/29/2021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D2DED-C9C7-4B7F-8A2B-7F2D8B342B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99728-54FF-4DAE-9B8A-8B397AC9F448}" type="datetimeFigureOut">
              <a:rPr lang="en-US" smtClean="0"/>
              <a:pPr/>
              <a:t>12/29/2021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D2DED-C9C7-4B7F-8A2B-7F2D8B342B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99728-54FF-4DAE-9B8A-8B397AC9F448}" type="datetimeFigureOut">
              <a:rPr lang="en-US" smtClean="0"/>
              <a:pPr/>
              <a:t>12/29/2021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D2DED-C9C7-4B7F-8A2B-7F2D8B342B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99728-54FF-4DAE-9B8A-8B397AC9F448}" type="datetimeFigureOut">
              <a:rPr lang="en-US" smtClean="0"/>
              <a:pPr/>
              <a:t>12/29/2021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D2DED-C9C7-4B7F-8A2B-7F2D8B342B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299728-54FF-4DAE-9B8A-8B397AC9F448}" type="datetimeFigureOut">
              <a:rPr lang="en-US" smtClean="0"/>
              <a:pPr/>
              <a:t>12/29/2021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AD2DED-C9C7-4B7F-8A2B-7F2D8B342BE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  <p:sp>
        <p:nvSpPr>
          <p:cNvPr id="7" name="Rounded Rectangle 6"/>
          <p:cNvSpPr/>
          <p:nvPr/>
        </p:nvSpPr>
        <p:spPr>
          <a:xfrm>
            <a:off x="2514600" y="2045732"/>
            <a:ext cx="9525000" cy="1676400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3400" b="1" dirty="0" smtClean="0">
                <a:solidFill>
                  <a:schemeClr val="tx1"/>
                </a:solidFill>
                <a:latin typeface="+mj-lt"/>
              </a:rPr>
              <a:t>CHÀO MỪNG CÁC CON ĐẾN VỚI TIẾT HỌC </a:t>
            </a:r>
          </a:p>
          <a:p>
            <a:pPr algn="ctr"/>
            <a:r>
              <a:rPr lang="vi-VN" sz="3400" b="1" dirty="0" smtClean="0">
                <a:solidFill>
                  <a:schemeClr val="tx1"/>
                </a:solidFill>
                <a:latin typeface="+mj-lt"/>
              </a:rPr>
              <a:t>MÔN TOÁN – LỚP 4</a:t>
            </a:r>
            <a:endParaRPr lang="en-US" sz="3400" b="1" dirty="0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70206091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9879"/>
            <a:ext cx="12192000" cy="6858000"/>
          </a:xfrm>
          <a:prstGeom prst="rect">
            <a:avLst/>
          </a:prstGeom>
        </p:spPr>
      </p:pic>
      <p:sp>
        <p:nvSpPr>
          <p:cNvPr id="3" name="Title 1"/>
          <p:cNvSpPr txBox="1">
            <a:spLocks/>
          </p:cNvSpPr>
          <p:nvPr/>
        </p:nvSpPr>
        <p:spPr>
          <a:xfrm>
            <a:off x="914400" y="928390"/>
            <a:ext cx="10972800" cy="10103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Sư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̣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khác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giữa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hình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bình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hành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v</a:t>
            </a:r>
            <a:r>
              <a:rPr lang="vi-VN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à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hình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c</a:t>
            </a:r>
            <a:r>
              <a:rPr lang="vi-VN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hữ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nhật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Parallelogram 4"/>
          <p:cNvSpPr/>
          <p:nvPr/>
        </p:nvSpPr>
        <p:spPr>
          <a:xfrm>
            <a:off x="2194207" y="2114436"/>
            <a:ext cx="3359727" cy="1648805"/>
          </a:xfrm>
          <a:prstGeom prst="parallelogram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Hình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bình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hành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010401" y="1998512"/>
            <a:ext cx="3047999" cy="170584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vi-V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Hình chữ nhật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010401" y="3538099"/>
            <a:ext cx="152400" cy="166254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37A18BE5-98B2-4E45-A962-D934996833A3}"/>
              </a:ext>
            </a:extLst>
          </p:cNvPr>
          <p:cNvSpPr txBox="1">
            <a:spLocks/>
          </p:cNvSpPr>
          <p:nvPr/>
        </p:nvSpPr>
        <p:spPr>
          <a:xfrm>
            <a:off x="228600" y="3763241"/>
            <a:ext cx="752475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Giống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bình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hành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nhật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đều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cặp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cạnh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diện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song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song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nhau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14106D76-57A6-45D8-93AF-0337FA2E99A0}"/>
              </a:ext>
            </a:extLst>
          </p:cNvPr>
          <p:cNvSpPr txBox="1">
            <a:spLocks/>
          </p:cNvSpPr>
          <p:nvPr/>
        </p:nvSpPr>
        <p:spPr>
          <a:xfrm>
            <a:off x="4572000" y="4789340"/>
            <a:ext cx="7467600" cy="909199"/>
          </a:xfrm>
          <a:prstGeom prst="rect">
            <a:avLst/>
          </a:prstGeom>
        </p:spPr>
        <p:txBody>
          <a:bodyPr anchor="b">
            <a:normAutofit fontScale="97500" lnSpcReduction="10000"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300" kern="1200">
                <a:solidFill>
                  <a:srgbClr val="495A74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495A74"/>
                </a:solidFill>
                <a:latin typeface="Gill Sans MT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495A74"/>
                </a:solidFill>
                <a:latin typeface="Gill Sans MT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495A74"/>
                </a:solidFill>
                <a:latin typeface="Gill Sans MT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495A74"/>
                </a:solidFill>
                <a:latin typeface="Gill Sans MT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495A74"/>
                </a:solidFill>
                <a:latin typeface="Gill Sans MT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495A74"/>
                </a:solidFill>
                <a:latin typeface="Gill Sans MT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495A74"/>
                </a:solidFill>
                <a:latin typeface="Gill Sans MT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495A74"/>
                </a:solidFill>
                <a:latin typeface="Gill Sans MT" pitchFamily="34" charset="0"/>
              </a:defRPr>
            </a:lvl9pPr>
            <a:extLst/>
          </a:lstStyle>
          <a:p>
            <a:r>
              <a:rPr lang="en-US" sz="29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en-US" sz="29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9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29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9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bình</a:t>
            </a:r>
            <a:r>
              <a:rPr lang="en-US" sz="29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hành</a:t>
            </a:r>
            <a:r>
              <a:rPr lang="en-US" sz="29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9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9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29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vuông</a:t>
            </a:r>
            <a:r>
              <a:rPr lang="en-US" sz="2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vi-VN" sz="29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2900" dirty="0" err="1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Hình</a:t>
            </a:r>
            <a:r>
              <a:rPr lang="en-US" sz="29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2900" dirty="0" err="1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chữ</a:t>
            </a:r>
            <a:r>
              <a:rPr lang="en-US" sz="29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2900" dirty="0" err="1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nhật</a:t>
            </a:r>
            <a:r>
              <a:rPr lang="en-US" sz="29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2900" dirty="0" err="1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có</a:t>
            </a:r>
            <a:r>
              <a:rPr lang="en-US" sz="29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2900" dirty="0" err="1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bốn</a:t>
            </a:r>
            <a:r>
              <a:rPr lang="en-US" sz="29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2900" dirty="0" err="1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góc</a:t>
            </a:r>
            <a:r>
              <a:rPr lang="en-US" sz="29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2900" dirty="0" err="1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vuông</a:t>
            </a:r>
            <a:r>
              <a:rPr lang="en-US" sz="29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.</a:t>
            </a:r>
            <a:r>
              <a:rPr lang="en-US" sz="29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29917718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 2.22222E-6 L 0 -0.07222 " pathEditMode="relative" rAng="0" ptsTypes="AA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611"/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 animBg="1"/>
      <p:bldP spid="6" grpId="0" animBg="1"/>
      <p:bldP spid="7" grpId="0" animBg="1"/>
      <p:bldP spid="8" grpId="0"/>
      <p:bldP spid="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52" y="0"/>
            <a:ext cx="12192000" cy="6858000"/>
          </a:xfrm>
          <a:prstGeom prst="rect">
            <a:avLst/>
          </a:prstGeom>
        </p:spPr>
      </p:pic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1981200" y="1371601"/>
            <a:ext cx="8229600" cy="30479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                                          </a:t>
            </a:r>
          </a:p>
          <a:p>
            <a:endParaRPr lang="en-US" dirty="0"/>
          </a:p>
          <a:p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   			         </a:t>
            </a:r>
            <a:endParaRPr lang="en-US" b="1" dirty="0"/>
          </a:p>
          <a:p>
            <a:pPr>
              <a:buNone/>
            </a:pPr>
            <a:endParaRPr lang="en-US" dirty="0"/>
          </a:p>
        </p:txBody>
      </p:sp>
      <p:sp>
        <p:nvSpPr>
          <p:cNvPr id="6" name="Parallelogram 5"/>
          <p:cNvSpPr/>
          <p:nvPr/>
        </p:nvSpPr>
        <p:spPr>
          <a:xfrm>
            <a:off x="967101" y="2038529"/>
            <a:ext cx="3505200" cy="1905000"/>
          </a:xfrm>
          <a:prstGeom prst="parallelogram">
            <a:avLst/>
          </a:prstGeom>
          <a:solidFill>
            <a:schemeClr val="accent6">
              <a:lumMod val="75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57200" y="5069710"/>
            <a:ext cx="1173480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Ghi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nhớ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Hình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bình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hành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có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cặp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cạnh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đối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diện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song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song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vi-VN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à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bằng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031483" y="1597237"/>
            <a:ext cx="38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449808" y="1646238"/>
            <a:ext cx="3567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B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004752" y="3820649"/>
            <a:ext cx="3671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C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33201" y="3896380"/>
            <a:ext cx="38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D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445235" y="4197988"/>
            <a:ext cx="3962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 = DC </a:t>
            </a:r>
            <a:r>
              <a:rPr lang="vi-VN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 = BC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638800" y="2890391"/>
            <a:ext cx="61431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Cạnh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AB song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song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với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cạnh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DC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Cạnh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AD song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song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với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cạnh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BC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883179" y="1219630"/>
            <a:ext cx="508651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Hình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bình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hành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ABCD có :</a:t>
            </a:r>
          </a:p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AB </a:t>
            </a:r>
            <a:r>
              <a:rPr lang="vi-VN" sz="3200" dirty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DC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là 2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cạnh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đối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diện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AD </a:t>
            </a:r>
            <a:r>
              <a:rPr lang="vi-VN" sz="3200" dirty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BC là 2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cạnh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đối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diện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525024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4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 animBg="1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1" descr="Hướng dẫn học toán lớp 3 ôn tập hình học">
            <a:extLst>
              <a:ext uri="{FF2B5EF4-FFF2-40B4-BE49-F238E27FC236}">
                <a16:creationId xmlns:a16="http://schemas.microsoft.com/office/drawing/2014/main" id="{56A809C9-D6AF-47F2-80E4-8FAF4FED87BD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219200"/>
            <a:ext cx="4953000" cy="20002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Box 8">
            <a:extLst>
              <a:ext uri="{FF2B5EF4-FFF2-40B4-BE49-F238E27FC236}">
                <a16:creationId xmlns:a16="http://schemas.microsoft.com/office/drawing/2014/main" id="{96CD034D-7AC5-4439-8361-6BF7F1E26D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3501093"/>
            <a:ext cx="35814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b="1" dirty="0" err="1">
                <a:solidFill>
                  <a:srgbClr val="3333FF"/>
                </a:solidFill>
                <a:latin typeface="Times New Roman" pitchFamily="18" charset="0"/>
                <a:cs typeface="+mn-cs"/>
              </a:rPr>
              <a:t>Hình</a:t>
            </a:r>
            <a:r>
              <a:rPr lang="en-US" altLang="en-US" sz="2800" b="1" dirty="0">
                <a:solidFill>
                  <a:srgbClr val="3333FF"/>
                </a:solidFill>
                <a:latin typeface="Times New Roman" pitchFamily="18" charset="0"/>
                <a:cs typeface="+mn-cs"/>
              </a:rPr>
              <a:t> </a:t>
            </a:r>
            <a:r>
              <a:rPr lang="en-US" altLang="en-US" sz="2800" b="1" dirty="0" err="1">
                <a:solidFill>
                  <a:srgbClr val="3333FF"/>
                </a:solidFill>
                <a:latin typeface="Times New Roman" pitchFamily="18" charset="0"/>
                <a:cs typeface="+mn-cs"/>
              </a:rPr>
              <a:t>mái</a:t>
            </a:r>
            <a:r>
              <a:rPr lang="en-US" altLang="en-US" sz="2800" b="1" dirty="0">
                <a:solidFill>
                  <a:srgbClr val="3333FF"/>
                </a:solidFill>
                <a:latin typeface="Times New Roman" pitchFamily="18" charset="0"/>
                <a:cs typeface="+mn-cs"/>
              </a:rPr>
              <a:t> </a:t>
            </a:r>
            <a:r>
              <a:rPr lang="en-US" altLang="en-US" sz="2800" b="1" dirty="0" err="1">
                <a:solidFill>
                  <a:srgbClr val="3333FF"/>
                </a:solidFill>
                <a:latin typeface="Times New Roman" pitchFamily="18" charset="0"/>
                <a:cs typeface="+mn-cs"/>
              </a:rPr>
              <a:t>nhà</a:t>
            </a:r>
            <a:endParaRPr lang="en-US" altLang="en-US" sz="2800" b="1" dirty="0">
              <a:solidFill>
                <a:srgbClr val="3333FF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6" name="Text Box 60">
            <a:extLst>
              <a:ext uri="{FF2B5EF4-FFF2-40B4-BE49-F238E27FC236}">
                <a16:creationId xmlns:a16="http://schemas.microsoft.com/office/drawing/2014/main" id="{9E7F37A2-4AED-4A9F-822A-828DD6BF37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152400"/>
            <a:ext cx="99822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800" dirty="0">
                <a:solidFill>
                  <a:srgbClr val="3333FF"/>
                </a:solidFill>
                <a:latin typeface="Times New Roman" panose="02020603050405020304" pitchFamily="18" charset="0"/>
              </a:rPr>
              <a:t> 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Nêu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các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đồ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vật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trong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thực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tiễn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có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hình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dạng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là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hình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bình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vi-VN" altLang="en-US" sz="2800" b="1" dirty="0">
                <a:latin typeface="Times New Roman" panose="02020603050405020304" pitchFamily="18" charset="0"/>
              </a:rPr>
              <a:t>hành?</a:t>
            </a:r>
            <a:endParaRPr lang="en-US" altLang="en-US" sz="2800" b="1" dirty="0">
              <a:latin typeface="Times New Roman" panose="02020603050405020304" pitchFamily="18" charset="0"/>
            </a:endParaRPr>
          </a:p>
        </p:txBody>
      </p:sp>
      <p:pic>
        <p:nvPicPr>
          <p:cNvPr id="7" name="Picture 9" descr="hbh">
            <a:extLst>
              <a:ext uri="{FF2B5EF4-FFF2-40B4-BE49-F238E27FC236}">
                <a16:creationId xmlns:a16="http://schemas.microsoft.com/office/drawing/2014/main" id="{7356239E-D1CF-4CB4-9D0E-67729B57DE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1014" y="914854"/>
            <a:ext cx="5192800" cy="27663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 Box 11">
            <a:extLst>
              <a:ext uri="{FF2B5EF4-FFF2-40B4-BE49-F238E27FC236}">
                <a16:creationId xmlns:a16="http://schemas.microsoft.com/office/drawing/2014/main" id="{C13B6358-3D05-4874-A6D9-56DD704215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10200" y="3807191"/>
            <a:ext cx="611013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dirty="0" err="1">
                <a:solidFill>
                  <a:srgbClr val="3333FF"/>
                </a:solidFill>
                <a:latin typeface="Times New Roman" pitchFamily="18" charset="0"/>
                <a:cs typeface="+mn-cs"/>
              </a:rPr>
              <a:t>Tạo</a:t>
            </a:r>
            <a:r>
              <a:rPr lang="en-US" sz="2800" b="1" dirty="0">
                <a:solidFill>
                  <a:srgbClr val="3333FF"/>
                </a:solidFill>
                <a:latin typeface="Times New Roman" pitchFamily="18" charset="0"/>
                <a:cs typeface="+mn-cs"/>
              </a:rPr>
              <a:t> </a:t>
            </a:r>
            <a:r>
              <a:rPr lang="en-US" sz="2800" b="1" dirty="0" err="1">
                <a:solidFill>
                  <a:srgbClr val="3333FF"/>
                </a:solidFill>
                <a:latin typeface="Times New Roman" pitchFamily="18" charset="0"/>
                <a:cs typeface="+mn-cs"/>
              </a:rPr>
              <a:t>kiến</a:t>
            </a:r>
            <a:r>
              <a:rPr lang="en-US" sz="2800" b="1" dirty="0">
                <a:solidFill>
                  <a:srgbClr val="3333FF"/>
                </a:solidFill>
                <a:latin typeface="Times New Roman" pitchFamily="18" charset="0"/>
                <a:cs typeface="+mn-cs"/>
              </a:rPr>
              <a:t> </a:t>
            </a:r>
            <a:r>
              <a:rPr lang="en-US" sz="2800" b="1" dirty="0" err="1">
                <a:solidFill>
                  <a:srgbClr val="3333FF"/>
                </a:solidFill>
                <a:latin typeface="Times New Roman" pitchFamily="18" charset="0"/>
                <a:cs typeface="+mn-cs"/>
              </a:rPr>
              <a:t>trúc</a:t>
            </a:r>
            <a:r>
              <a:rPr lang="en-US" sz="2800" b="1" dirty="0">
                <a:solidFill>
                  <a:srgbClr val="3333FF"/>
                </a:solidFill>
                <a:latin typeface="Times New Roman" pitchFamily="18" charset="0"/>
                <a:cs typeface="+mn-cs"/>
              </a:rPr>
              <a:t> </a:t>
            </a:r>
            <a:r>
              <a:rPr lang="en-US" sz="2800" b="1" dirty="0" err="1">
                <a:solidFill>
                  <a:srgbClr val="3333FF"/>
                </a:solidFill>
                <a:latin typeface="Times New Roman" pitchFamily="18" charset="0"/>
                <a:cs typeface="+mn-cs"/>
              </a:rPr>
              <a:t>độc</a:t>
            </a:r>
            <a:r>
              <a:rPr lang="en-US" sz="2800" b="1" dirty="0">
                <a:solidFill>
                  <a:srgbClr val="3333FF"/>
                </a:solidFill>
                <a:latin typeface="Times New Roman" pitchFamily="18" charset="0"/>
                <a:cs typeface="+mn-cs"/>
              </a:rPr>
              <a:t> </a:t>
            </a:r>
            <a:r>
              <a:rPr lang="en-US" sz="2800" b="1" dirty="0" err="1">
                <a:solidFill>
                  <a:srgbClr val="3333FF"/>
                </a:solidFill>
                <a:latin typeface="Times New Roman" pitchFamily="18" charset="0"/>
                <a:cs typeface="+mn-cs"/>
              </a:rPr>
              <a:t>đáo</a:t>
            </a:r>
            <a:r>
              <a:rPr lang="en-US" sz="2800" b="1" dirty="0">
                <a:solidFill>
                  <a:srgbClr val="3333FF"/>
                </a:solidFill>
                <a:latin typeface="Times New Roman" pitchFamily="18" charset="0"/>
                <a:cs typeface="+mn-cs"/>
              </a:rPr>
              <a:t> </a:t>
            </a:r>
            <a:r>
              <a:rPr lang="en-US" sz="2800" b="1" dirty="0" err="1">
                <a:solidFill>
                  <a:srgbClr val="3333FF"/>
                </a:solidFill>
                <a:latin typeface="Times New Roman" pitchFamily="18" charset="0"/>
                <a:cs typeface="+mn-cs"/>
              </a:rPr>
              <a:t>cho</a:t>
            </a:r>
            <a:r>
              <a:rPr lang="en-US" sz="2800" b="1" dirty="0">
                <a:solidFill>
                  <a:srgbClr val="3333FF"/>
                </a:solidFill>
                <a:latin typeface="Times New Roman" pitchFamily="18" charset="0"/>
                <a:cs typeface="+mn-cs"/>
              </a:rPr>
              <a:t> </a:t>
            </a:r>
            <a:r>
              <a:rPr lang="en-US" sz="2800" b="1" dirty="0" err="1">
                <a:solidFill>
                  <a:srgbClr val="3333FF"/>
                </a:solidFill>
                <a:latin typeface="Times New Roman" pitchFamily="18" charset="0"/>
                <a:cs typeface="+mn-cs"/>
              </a:rPr>
              <a:t>các</a:t>
            </a:r>
            <a:r>
              <a:rPr lang="en-US" sz="2800" b="1" dirty="0">
                <a:solidFill>
                  <a:srgbClr val="3333FF"/>
                </a:solidFill>
                <a:latin typeface="Times New Roman" pitchFamily="18" charset="0"/>
                <a:cs typeface="+mn-cs"/>
              </a:rPr>
              <a:t> </a:t>
            </a:r>
            <a:r>
              <a:rPr lang="en-US" sz="2800" b="1" dirty="0" err="1">
                <a:solidFill>
                  <a:srgbClr val="3333FF"/>
                </a:solidFill>
                <a:latin typeface="Times New Roman" pitchFamily="18" charset="0"/>
                <a:cs typeface="+mn-cs"/>
              </a:rPr>
              <a:t>tòa</a:t>
            </a:r>
            <a:r>
              <a:rPr lang="en-US" sz="2800" b="1" dirty="0">
                <a:solidFill>
                  <a:srgbClr val="3333FF"/>
                </a:solidFill>
                <a:latin typeface="Times New Roman" pitchFamily="18" charset="0"/>
                <a:cs typeface="+mn-cs"/>
              </a:rPr>
              <a:t> </a:t>
            </a:r>
            <a:r>
              <a:rPr lang="en-US" sz="2800" b="1" dirty="0" err="1">
                <a:solidFill>
                  <a:srgbClr val="3333FF"/>
                </a:solidFill>
                <a:latin typeface="Times New Roman" pitchFamily="18" charset="0"/>
                <a:cs typeface="+mn-cs"/>
              </a:rPr>
              <a:t>nhà</a:t>
            </a:r>
            <a:endParaRPr lang="en-US" sz="2800" b="1" dirty="0">
              <a:solidFill>
                <a:srgbClr val="3333FF"/>
              </a:solidFill>
              <a:latin typeface="Times New Roman" pitchFamily="18" charset="0"/>
              <a:cs typeface="+mn-cs"/>
            </a:endParaRPr>
          </a:p>
        </p:txBody>
      </p:sp>
      <p:pic>
        <p:nvPicPr>
          <p:cNvPr id="9" name="Picture 9" descr="duong diem">
            <a:extLst>
              <a:ext uri="{FF2B5EF4-FFF2-40B4-BE49-F238E27FC236}">
                <a16:creationId xmlns:a16="http://schemas.microsoft.com/office/drawing/2014/main" id="{0CEF6CA7-FE74-40D3-A279-7062330FA9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4338122"/>
            <a:ext cx="6248400" cy="2374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 Box 12">
            <a:extLst>
              <a:ext uri="{FF2B5EF4-FFF2-40B4-BE49-F238E27FC236}">
                <a16:creationId xmlns:a16="http://schemas.microsoft.com/office/drawing/2014/main" id="{62221D20-082C-43AA-A947-0EBF1BAE06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5189526"/>
            <a:ext cx="57150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dirty="0" err="1">
                <a:solidFill>
                  <a:srgbClr val="3333FF"/>
                </a:solidFill>
                <a:latin typeface="Times New Roman" pitchFamily="18" charset="0"/>
                <a:cs typeface="+mn-cs"/>
              </a:rPr>
              <a:t>Dùng</a:t>
            </a:r>
            <a:r>
              <a:rPr lang="en-US" sz="2800" b="1" dirty="0">
                <a:solidFill>
                  <a:srgbClr val="3333FF"/>
                </a:solidFill>
                <a:latin typeface="Times New Roman" pitchFamily="18" charset="0"/>
                <a:cs typeface="+mn-cs"/>
              </a:rPr>
              <a:t> </a:t>
            </a:r>
            <a:r>
              <a:rPr lang="en-US" sz="2800" b="1" dirty="0" err="1">
                <a:solidFill>
                  <a:srgbClr val="3333FF"/>
                </a:solidFill>
                <a:latin typeface="Times New Roman" pitchFamily="18" charset="0"/>
                <a:cs typeface="+mn-cs"/>
              </a:rPr>
              <a:t>trang</a:t>
            </a:r>
            <a:r>
              <a:rPr lang="en-US" sz="2800" b="1" dirty="0">
                <a:solidFill>
                  <a:srgbClr val="3333FF"/>
                </a:solidFill>
                <a:latin typeface="Times New Roman" pitchFamily="18" charset="0"/>
                <a:cs typeface="+mn-cs"/>
              </a:rPr>
              <a:t> </a:t>
            </a:r>
            <a:r>
              <a:rPr lang="en-US" sz="2800" b="1" dirty="0" err="1">
                <a:solidFill>
                  <a:srgbClr val="3333FF"/>
                </a:solidFill>
                <a:latin typeface="Times New Roman" pitchFamily="18" charset="0"/>
                <a:cs typeface="+mn-cs"/>
              </a:rPr>
              <a:t>trí</a:t>
            </a:r>
            <a:r>
              <a:rPr lang="en-US" sz="2800" b="1" dirty="0">
                <a:solidFill>
                  <a:srgbClr val="3333FF"/>
                </a:solidFill>
                <a:latin typeface="Times New Roman" pitchFamily="18" charset="0"/>
                <a:cs typeface="+mn-cs"/>
              </a:rPr>
              <a:t> </a:t>
            </a:r>
            <a:r>
              <a:rPr lang="en-US" sz="2800" b="1" dirty="0" err="1">
                <a:solidFill>
                  <a:srgbClr val="3333FF"/>
                </a:solidFill>
                <a:latin typeface="Times New Roman" pitchFamily="18" charset="0"/>
                <a:cs typeface="+mn-cs"/>
              </a:rPr>
              <a:t>đường</a:t>
            </a:r>
            <a:r>
              <a:rPr lang="en-US" sz="2800" b="1" dirty="0">
                <a:solidFill>
                  <a:srgbClr val="3333FF"/>
                </a:solidFill>
                <a:latin typeface="Times New Roman" pitchFamily="18" charset="0"/>
                <a:cs typeface="+mn-cs"/>
              </a:rPr>
              <a:t> </a:t>
            </a:r>
            <a:r>
              <a:rPr lang="en-US" sz="2800" b="1" dirty="0" err="1">
                <a:solidFill>
                  <a:srgbClr val="3333FF"/>
                </a:solidFill>
                <a:latin typeface="Times New Roman" pitchFamily="18" charset="0"/>
                <a:cs typeface="+mn-cs"/>
              </a:rPr>
              <a:t>diềm</a:t>
            </a:r>
            <a:endParaRPr lang="en-US" sz="2800" b="1" dirty="0">
              <a:solidFill>
                <a:srgbClr val="3333FF"/>
              </a:solidFill>
              <a:latin typeface="Times New Roman" pitchFamily="18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2187225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8" grpId="0"/>
      <p:bldP spid="1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192594" y="127819"/>
            <a:ext cx="7559966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Thứ     ngày     tháng 1 năm 2022</a:t>
            </a:r>
          </a:p>
          <a:p>
            <a:pPr algn="ctr"/>
            <a:r>
              <a:rPr lang="vi-VN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</a:p>
          <a:p>
            <a:pPr algn="ctr"/>
            <a:r>
              <a:rPr lang="vi-VN" sz="3200" b="1" dirty="0">
                <a:latin typeface="+mj-lt"/>
              </a:rPr>
              <a:t>HÌNH 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vi-VN" sz="3200" b="1" dirty="0">
                <a:latin typeface="+mj-lt"/>
              </a:rPr>
              <a:t>ÌNH HÀNH </a:t>
            </a:r>
            <a:endParaRPr lang="en-US" sz="3200" b="1" dirty="0">
              <a:latin typeface="+mj-lt"/>
            </a:endParaRPr>
          </a:p>
          <a:p>
            <a:pPr algn="ctr"/>
            <a:endParaRPr lang="vi-VN" sz="3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917290" y="2300748"/>
            <a:ext cx="5099216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00050" indent="-400050">
              <a:buAutoNum type="romanUcPeriod"/>
            </a:pP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vi-VN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ài học (SGK)</a:t>
            </a:r>
          </a:p>
          <a:p>
            <a:pPr marL="400050" indent="-400050">
              <a:buAutoNum type="romanUcPeriod"/>
            </a:pPr>
            <a:r>
              <a:rPr lang="vi-VN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Thực hành</a:t>
            </a:r>
          </a:p>
          <a:p>
            <a:pPr marL="285750" indent="-285750">
              <a:buFontTx/>
              <a:buChar char="-"/>
            </a:pP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vi-VN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ài 1: làm miệng</a:t>
            </a:r>
          </a:p>
          <a:p>
            <a:pPr marL="285750" indent="-285750">
              <a:buFontTx/>
              <a:buChar char="-"/>
            </a:pP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vi-VN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ài 2: làm miệng</a:t>
            </a:r>
          </a:p>
          <a:p>
            <a:pPr marL="285750" indent="-285750">
              <a:buFontTx/>
              <a:buChar char="-"/>
            </a:pP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vi-VN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ài 3: làm vở 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vi-VN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ài tập Toán</a:t>
            </a:r>
          </a:p>
          <a:p>
            <a:r>
              <a:rPr lang="vi-VN" sz="3200" dirty="0" smtClean="0"/>
              <a:t>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84877265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8000" b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6"/>
          <p:cNvSpPr>
            <a:spLocks noChangeArrowheads="1"/>
          </p:cNvSpPr>
          <p:nvPr/>
        </p:nvSpPr>
        <p:spPr bwMode="auto">
          <a:xfrm>
            <a:off x="723900" y="597568"/>
            <a:ext cx="8763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Bài</a:t>
            </a:r>
            <a:r>
              <a:rPr lang="en-US" sz="36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các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hình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hình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nào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là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hình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bình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hành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?</a:t>
            </a:r>
          </a:p>
        </p:txBody>
      </p:sp>
      <p:grpSp>
        <p:nvGrpSpPr>
          <p:cNvPr id="2" name="Group 39"/>
          <p:cNvGrpSpPr>
            <a:grpSpLocks/>
          </p:cNvGrpSpPr>
          <p:nvPr/>
        </p:nvGrpSpPr>
        <p:grpSpPr bwMode="auto">
          <a:xfrm>
            <a:off x="1897986" y="4926924"/>
            <a:ext cx="3474219" cy="1964516"/>
            <a:chOff x="384" y="3072"/>
            <a:chExt cx="1872" cy="1127"/>
          </a:xfrm>
        </p:grpSpPr>
        <p:grpSp>
          <p:nvGrpSpPr>
            <p:cNvPr id="3" name="Group 19"/>
            <p:cNvGrpSpPr>
              <a:grpSpLocks/>
            </p:cNvGrpSpPr>
            <p:nvPr/>
          </p:nvGrpSpPr>
          <p:grpSpPr bwMode="auto">
            <a:xfrm>
              <a:off x="384" y="3072"/>
              <a:ext cx="1872" cy="672"/>
              <a:chOff x="432" y="2832"/>
              <a:chExt cx="1872" cy="672"/>
            </a:xfrm>
          </p:grpSpPr>
          <p:sp>
            <p:nvSpPr>
              <p:cNvPr id="9230" name="Line 14"/>
              <p:cNvSpPr>
                <a:spLocks noChangeShapeType="1"/>
              </p:cNvSpPr>
              <p:nvPr/>
            </p:nvSpPr>
            <p:spPr bwMode="auto">
              <a:xfrm flipH="1">
                <a:off x="432" y="2832"/>
                <a:ext cx="240" cy="672"/>
              </a:xfrm>
              <a:prstGeom prst="line">
                <a:avLst/>
              </a:prstGeom>
              <a:ln w="28575">
                <a:headEnd/>
                <a:tailE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/>
              <a:lstStyle/>
              <a:p>
                <a:endParaRPr lang="en-US" sz="2000"/>
              </a:p>
            </p:txBody>
          </p:sp>
          <p:sp>
            <p:nvSpPr>
              <p:cNvPr id="9231" name="Line 15"/>
              <p:cNvSpPr>
                <a:spLocks noChangeShapeType="1"/>
              </p:cNvSpPr>
              <p:nvPr/>
            </p:nvSpPr>
            <p:spPr bwMode="auto">
              <a:xfrm>
                <a:off x="672" y="2832"/>
                <a:ext cx="1632" cy="0"/>
              </a:xfrm>
              <a:prstGeom prst="line">
                <a:avLst/>
              </a:prstGeom>
              <a:ln w="28575">
                <a:headEnd/>
                <a:tailE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/>
              <a:lstStyle/>
              <a:p>
                <a:endParaRPr lang="en-US" sz="2000"/>
              </a:p>
            </p:txBody>
          </p:sp>
          <p:sp>
            <p:nvSpPr>
              <p:cNvPr id="9233" name="Line 17"/>
              <p:cNvSpPr>
                <a:spLocks noChangeShapeType="1"/>
              </p:cNvSpPr>
              <p:nvPr/>
            </p:nvSpPr>
            <p:spPr bwMode="auto">
              <a:xfrm>
                <a:off x="432" y="3504"/>
                <a:ext cx="1200" cy="0"/>
              </a:xfrm>
              <a:prstGeom prst="line">
                <a:avLst/>
              </a:prstGeom>
              <a:ln w="28575">
                <a:headEnd/>
                <a:tailE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/>
              <a:lstStyle/>
              <a:p>
                <a:endParaRPr lang="en-US" sz="2000"/>
              </a:p>
            </p:txBody>
          </p:sp>
          <p:sp>
            <p:nvSpPr>
              <p:cNvPr id="9234" name="Line 18"/>
              <p:cNvSpPr>
                <a:spLocks noChangeShapeType="1"/>
              </p:cNvSpPr>
              <p:nvPr/>
            </p:nvSpPr>
            <p:spPr bwMode="auto">
              <a:xfrm flipV="1">
                <a:off x="1632" y="2832"/>
                <a:ext cx="672" cy="672"/>
              </a:xfrm>
              <a:prstGeom prst="line">
                <a:avLst/>
              </a:prstGeom>
              <a:ln w="28575">
                <a:headEnd/>
                <a:tailE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/>
              <a:lstStyle/>
              <a:p>
                <a:endParaRPr lang="en-US" sz="2000"/>
              </a:p>
            </p:txBody>
          </p:sp>
        </p:grpSp>
        <p:sp>
          <p:nvSpPr>
            <p:cNvPr id="9237" name="Rectangle 21"/>
            <p:cNvSpPr>
              <a:spLocks noChangeArrowheads="1"/>
            </p:cNvSpPr>
            <p:nvPr/>
          </p:nvSpPr>
          <p:spPr bwMode="auto">
            <a:xfrm>
              <a:off x="654" y="3767"/>
              <a:ext cx="1056" cy="4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sz="36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Hình</a:t>
              </a:r>
              <a:r>
                <a:rPr lang="en-US" sz="3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4</a:t>
              </a:r>
            </a:p>
          </p:txBody>
        </p:sp>
      </p:grpSp>
      <p:grpSp>
        <p:nvGrpSpPr>
          <p:cNvPr id="4" name="Group 38"/>
          <p:cNvGrpSpPr>
            <a:grpSpLocks/>
          </p:cNvGrpSpPr>
          <p:nvPr/>
        </p:nvGrpSpPr>
        <p:grpSpPr bwMode="auto">
          <a:xfrm>
            <a:off x="6833651" y="4860661"/>
            <a:ext cx="4032849" cy="2005584"/>
            <a:chOff x="2880" y="3120"/>
            <a:chExt cx="2155" cy="1128"/>
          </a:xfrm>
        </p:grpSpPr>
        <p:sp>
          <p:nvSpPr>
            <p:cNvPr id="9236" name="AutoShape 20"/>
            <p:cNvSpPr>
              <a:spLocks noChangeArrowheads="1"/>
            </p:cNvSpPr>
            <p:nvPr/>
          </p:nvSpPr>
          <p:spPr bwMode="auto">
            <a:xfrm rot="9005680">
              <a:off x="2880" y="3120"/>
              <a:ext cx="1885" cy="672"/>
            </a:xfrm>
            <a:prstGeom prst="flowChartInputOutput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US" sz="2000"/>
            </a:p>
          </p:txBody>
        </p:sp>
        <p:sp>
          <p:nvSpPr>
            <p:cNvPr id="9238" name="Rectangle 22"/>
            <p:cNvSpPr>
              <a:spLocks noChangeArrowheads="1"/>
            </p:cNvSpPr>
            <p:nvPr/>
          </p:nvSpPr>
          <p:spPr bwMode="auto">
            <a:xfrm>
              <a:off x="3979" y="3816"/>
              <a:ext cx="1056" cy="4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sz="36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Hình</a:t>
              </a:r>
              <a:r>
                <a:rPr lang="en-US" sz="3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5</a:t>
              </a:r>
            </a:p>
          </p:txBody>
        </p:sp>
      </p:grpSp>
      <p:grpSp>
        <p:nvGrpSpPr>
          <p:cNvPr id="5" name="Group 36"/>
          <p:cNvGrpSpPr>
            <a:grpSpLocks/>
          </p:cNvGrpSpPr>
          <p:nvPr/>
        </p:nvGrpSpPr>
        <p:grpSpPr bwMode="auto">
          <a:xfrm>
            <a:off x="4997709" y="1135308"/>
            <a:ext cx="2239963" cy="3717926"/>
            <a:chOff x="1972" y="1112"/>
            <a:chExt cx="1411" cy="2342"/>
          </a:xfrm>
        </p:grpSpPr>
        <p:sp>
          <p:nvSpPr>
            <p:cNvPr id="9224" name="AutoShape 8"/>
            <p:cNvSpPr>
              <a:spLocks noChangeArrowheads="1"/>
            </p:cNvSpPr>
            <p:nvPr/>
          </p:nvSpPr>
          <p:spPr bwMode="auto">
            <a:xfrm rot="3213752">
              <a:off x="1804" y="1875"/>
              <a:ext cx="2342" cy="816"/>
            </a:xfrm>
            <a:prstGeom prst="flowChartInputOutput">
              <a:avLst/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US" sz="2000"/>
            </a:p>
          </p:txBody>
        </p:sp>
        <p:sp>
          <p:nvSpPr>
            <p:cNvPr id="9241" name="Rectangle 25"/>
            <p:cNvSpPr>
              <a:spLocks noChangeArrowheads="1"/>
            </p:cNvSpPr>
            <p:nvPr/>
          </p:nvSpPr>
          <p:spPr bwMode="auto">
            <a:xfrm>
              <a:off x="1972" y="2648"/>
              <a:ext cx="1056" cy="4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sz="36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Hình</a:t>
              </a:r>
              <a:r>
                <a:rPr lang="en-US" sz="3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2</a:t>
              </a:r>
            </a:p>
          </p:txBody>
        </p:sp>
      </p:grpSp>
      <p:grpSp>
        <p:nvGrpSpPr>
          <p:cNvPr id="6" name="Group 35"/>
          <p:cNvGrpSpPr>
            <a:grpSpLocks/>
          </p:cNvGrpSpPr>
          <p:nvPr/>
        </p:nvGrpSpPr>
        <p:grpSpPr bwMode="auto">
          <a:xfrm>
            <a:off x="782636" y="2133600"/>
            <a:ext cx="3610635" cy="2133600"/>
            <a:chOff x="144" y="1392"/>
            <a:chExt cx="1872" cy="1344"/>
          </a:xfrm>
        </p:grpSpPr>
        <p:sp>
          <p:nvSpPr>
            <p:cNvPr id="9223" name="AutoShape 7"/>
            <p:cNvSpPr>
              <a:spLocks noChangeArrowheads="1"/>
            </p:cNvSpPr>
            <p:nvPr/>
          </p:nvSpPr>
          <p:spPr bwMode="auto">
            <a:xfrm>
              <a:off x="144" y="1392"/>
              <a:ext cx="1872" cy="816"/>
            </a:xfrm>
            <a:prstGeom prst="flowChartInputOutput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US" sz="2000"/>
            </a:p>
          </p:txBody>
        </p:sp>
        <p:sp>
          <p:nvSpPr>
            <p:cNvPr id="9242" name="Rectangle 26"/>
            <p:cNvSpPr>
              <a:spLocks noChangeArrowheads="1"/>
            </p:cNvSpPr>
            <p:nvPr/>
          </p:nvSpPr>
          <p:spPr bwMode="auto">
            <a:xfrm>
              <a:off x="288" y="2304"/>
              <a:ext cx="1056" cy="4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sz="36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Hình</a:t>
              </a:r>
              <a:r>
                <a:rPr lang="en-US" sz="3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1</a:t>
              </a:r>
            </a:p>
          </p:txBody>
        </p:sp>
      </p:grpSp>
      <p:grpSp>
        <p:nvGrpSpPr>
          <p:cNvPr id="7" name="Group 37"/>
          <p:cNvGrpSpPr>
            <a:grpSpLocks/>
          </p:cNvGrpSpPr>
          <p:nvPr/>
        </p:nvGrpSpPr>
        <p:grpSpPr bwMode="auto">
          <a:xfrm>
            <a:off x="8395753" y="2133600"/>
            <a:ext cx="3200400" cy="2057400"/>
            <a:chOff x="3552" y="1344"/>
            <a:chExt cx="2016" cy="1296"/>
          </a:xfrm>
        </p:grpSpPr>
        <p:grpSp>
          <p:nvGrpSpPr>
            <p:cNvPr id="8" name="Group 13"/>
            <p:cNvGrpSpPr>
              <a:grpSpLocks/>
            </p:cNvGrpSpPr>
            <p:nvPr/>
          </p:nvGrpSpPr>
          <p:grpSpPr bwMode="auto">
            <a:xfrm>
              <a:off x="3552" y="1344"/>
              <a:ext cx="2016" cy="672"/>
              <a:chOff x="3504" y="1584"/>
              <a:chExt cx="2016" cy="672"/>
            </a:xfrm>
          </p:grpSpPr>
          <p:sp>
            <p:nvSpPr>
              <p:cNvPr id="9225" name="Line 9"/>
              <p:cNvSpPr>
                <a:spLocks noChangeShapeType="1"/>
              </p:cNvSpPr>
              <p:nvPr/>
            </p:nvSpPr>
            <p:spPr bwMode="auto">
              <a:xfrm>
                <a:off x="4128" y="1584"/>
                <a:ext cx="1056" cy="0"/>
              </a:xfrm>
              <a:prstGeom prst="line">
                <a:avLst/>
              </a:prstGeom>
              <a:ln w="28575">
                <a:headEnd/>
                <a:tailE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/>
              <a:lstStyle/>
              <a:p>
                <a:endParaRPr lang="en-US" sz="2000"/>
              </a:p>
            </p:txBody>
          </p:sp>
          <p:sp>
            <p:nvSpPr>
              <p:cNvPr id="9226" name="Line 10"/>
              <p:cNvSpPr>
                <a:spLocks noChangeShapeType="1"/>
              </p:cNvSpPr>
              <p:nvPr/>
            </p:nvSpPr>
            <p:spPr bwMode="auto">
              <a:xfrm>
                <a:off x="3504" y="2256"/>
                <a:ext cx="2016" cy="0"/>
              </a:xfrm>
              <a:prstGeom prst="line">
                <a:avLst/>
              </a:prstGeom>
              <a:ln w="28575">
                <a:headEnd/>
                <a:tailE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/>
              <a:lstStyle/>
              <a:p>
                <a:endParaRPr lang="en-US" sz="2000"/>
              </a:p>
            </p:txBody>
          </p:sp>
          <p:sp>
            <p:nvSpPr>
              <p:cNvPr id="9227" name="Line 11"/>
              <p:cNvSpPr>
                <a:spLocks noChangeShapeType="1"/>
              </p:cNvSpPr>
              <p:nvPr/>
            </p:nvSpPr>
            <p:spPr bwMode="auto">
              <a:xfrm flipH="1">
                <a:off x="3504" y="1584"/>
                <a:ext cx="624" cy="672"/>
              </a:xfrm>
              <a:prstGeom prst="line">
                <a:avLst/>
              </a:prstGeom>
              <a:ln w="28575">
                <a:headEnd/>
                <a:tailE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/>
              <a:lstStyle/>
              <a:p>
                <a:endParaRPr lang="en-US" sz="2000"/>
              </a:p>
            </p:txBody>
          </p:sp>
          <p:sp>
            <p:nvSpPr>
              <p:cNvPr id="9228" name="Line 12"/>
              <p:cNvSpPr>
                <a:spLocks noChangeShapeType="1"/>
              </p:cNvSpPr>
              <p:nvPr/>
            </p:nvSpPr>
            <p:spPr bwMode="auto">
              <a:xfrm>
                <a:off x="5184" y="1584"/>
                <a:ext cx="336" cy="672"/>
              </a:xfrm>
              <a:prstGeom prst="line">
                <a:avLst/>
              </a:prstGeom>
              <a:ln w="28575">
                <a:headEnd/>
                <a:tailE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/>
              <a:lstStyle/>
              <a:p>
                <a:endParaRPr lang="en-US" sz="2000"/>
              </a:p>
            </p:txBody>
          </p:sp>
        </p:grpSp>
        <p:sp>
          <p:nvSpPr>
            <p:cNvPr id="9243" name="Rectangle 27"/>
            <p:cNvSpPr>
              <a:spLocks noChangeArrowheads="1"/>
            </p:cNvSpPr>
            <p:nvPr/>
          </p:nvSpPr>
          <p:spPr bwMode="auto">
            <a:xfrm>
              <a:off x="4224" y="2016"/>
              <a:ext cx="1056" cy="6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sz="36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Hình</a:t>
              </a:r>
              <a:r>
                <a:rPr lang="en-US" sz="36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3</a:t>
              </a:r>
              <a:endParaRPr lang="en-US" sz="36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9245" name="Rectangle 29"/>
          <p:cNvSpPr>
            <a:spLocks noChangeArrowheads="1"/>
          </p:cNvSpPr>
          <p:nvPr/>
        </p:nvSpPr>
        <p:spPr bwMode="auto">
          <a:xfrm>
            <a:off x="1219200" y="2438400"/>
            <a:ext cx="533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Hình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bình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hành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246" name="Rectangle 30"/>
          <p:cNvSpPr>
            <a:spLocks noChangeArrowheads="1"/>
          </p:cNvSpPr>
          <p:nvPr/>
        </p:nvSpPr>
        <p:spPr bwMode="auto">
          <a:xfrm rot="3259124">
            <a:off x="5512016" y="2086564"/>
            <a:ext cx="1161051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Hình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bình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hành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247" name="Rectangle 31"/>
          <p:cNvSpPr>
            <a:spLocks noChangeArrowheads="1"/>
          </p:cNvSpPr>
          <p:nvPr/>
        </p:nvSpPr>
        <p:spPr bwMode="auto">
          <a:xfrm>
            <a:off x="9060916" y="2438400"/>
            <a:ext cx="2001837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tứ giác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9248" name="Rectangle 32"/>
          <p:cNvSpPr>
            <a:spLocks noChangeArrowheads="1"/>
          </p:cNvSpPr>
          <p:nvPr/>
        </p:nvSpPr>
        <p:spPr bwMode="auto">
          <a:xfrm rot="-2771909">
            <a:off x="7542638" y="5834952"/>
            <a:ext cx="1527761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Hình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bình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hành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3600" dirty="0"/>
          </a:p>
        </p:txBody>
      </p:sp>
      <p:sp>
        <p:nvSpPr>
          <p:cNvPr id="9249" name="Rectangle 33"/>
          <p:cNvSpPr>
            <a:spLocks noChangeArrowheads="1"/>
          </p:cNvSpPr>
          <p:nvPr/>
        </p:nvSpPr>
        <p:spPr bwMode="auto">
          <a:xfrm>
            <a:off x="2400247" y="5130800"/>
            <a:ext cx="914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tứ giác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9272053" y="226451"/>
            <a:ext cx="1905000" cy="58461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400" b="1" dirty="0" smtClean="0">
                <a:solidFill>
                  <a:schemeClr val="tx1"/>
                </a:solidFill>
                <a:latin typeface="+mj-lt"/>
              </a:rPr>
              <a:t>Làm miệng</a:t>
            </a:r>
            <a:endParaRPr lang="en-US" sz="2400" b="1" dirty="0">
              <a:solidFill>
                <a:schemeClr val="tx1"/>
              </a:solidFill>
              <a:latin typeface="+mj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9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2" dur="2000"/>
                                        <p:tgtEl>
                                          <p:spTgt spid="9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9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2" dur="2000"/>
                                        <p:tgtEl>
                                          <p:spTgt spid="9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7" dur="2000"/>
                                        <p:tgtEl>
                                          <p:spTgt spid="9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2" grpId="0"/>
      <p:bldP spid="9245" grpId="0"/>
      <p:bldP spid="9246" grpId="0"/>
      <p:bldP spid="9247" grpId="0"/>
      <p:bldP spid="9248" grpId="0"/>
      <p:bldP spid="9249" grpId="0"/>
      <p:bldP spid="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5A929FD-9ED8-4CF5-9086-3BAC4CE51031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457200" y="372689"/>
            <a:ext cx="2133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vi-VN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1439910-6B64-471D-B878-12C3D551F0D4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653955" y="1062515"/>
            <a:ext cx="112776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Cho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tứ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ABCD:</a:t>
            </a:r>
          </a:p>
          <a:p>
            <a:pPr algn="just"/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AB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DC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cạnh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diện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AD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BC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cạnh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diện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en-US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tứ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ABCD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bình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hành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MNPQ,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cặp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cạnh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diện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song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song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EB3B79D9-ADC8-4162-94DE-29C81CD0D1B5}"/>
              </a:ext>
            </a:extLst>
          </p:cNvPr>
          <p:cNvGrpSpPr/>
          <p:nvPr/>
        </p:nvGrpSpPr>
        <p:grpSpPr>
          <a:xfrm rot="888964">
            <a:off x="7264535" y="645491"/>
            <a:ext cx="3721788" cy="2471536"/>
            <a:chOff x="5027396" y="330243"/>
            <a:chExt cx="3721788" cy="2471536"/>
          </a:xfrm>
        </p:grpSpPr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364B7DB0-D07B-4BF6-8F75-9BDC0DE3C2CA}"/>
                </a:ext>
              </a:extLst>
            </p:cNvPr>
            <p:cNvGrpSpPr/>
            <p:nvPr/>
          </p:nvGrpSpPr>
          <p:grpSpPr>
            <a:xfrm rot="21167888" flipH="1">
              <a:off x="5271962" y="851097"/>
              <a:ext cx="2895600" cy="1501914"/>
              <a:chOff x="4953000" y="838200"/>
              <a:chExt cx="2895600" cy="1501914"/>
            </a:xfrm>
          </p:grpSpPr>
          <p:grpSp>
            <p:nvGrpSpPr>
              <p:cNvPr id="13" name="Group 12">
                <a:extLst>
                  <a:ext uri="{FF2B5EF4-FFF2-40B4-BE49-F238E27FC236}">
                    <a16:creationId xmlns:a16="http://schemas.microsoft.com/office/drawing/2014/main" id="{0F5ED5AB-9485-428E-A6E0-A552403CEBAE}"/>
                  </a:ext>
                </a:extLst>
              </p:cNvPr>
              <p:cNvGrpSpPr/>
              <p:nvPr/>
            </p:nvGrpSpPr>
            <p:grpSpPr>
              <a:xfrm flipH="1">
                <a:off x="4953000" y="838200"/>
                <a:ext cx="2514600" cy="1501914"/>
                <a:chOff x="4953000" y="838200"/>
                <a:chExt cx="2514600" cy="1501914"/>
              </a:xfrm>
            </p:grpSpPr>
            <p:sp>
              <p:nvSpPr>
                <p:cNvPr id="15" name="Flowchart: Manual Input 14">
                  <a:extLst>
                    <a:ext uri="{FF2B5EF4-FFF2-40B4-BE49-F238E27FC236}">
                      <a16:creationId xmlns:a16="http://schemas.microsoft.com/office/drawing/2014/main" id="{45C81432-7297-4C41-A07F-08078E8AFF10}"/>
                    </a:ext>
                  </a:extLst>
                </p:cNvPr>
                <p:cNvSpPr/>
                <p:nvPr/>
              </p:nvSpPr>
              <p:spPr>
                <a:xfrm>
                  <a:off x="4953000" y="838200"/>
                  <a:ext cx="1981200" cy="1501914"/>
                </a:xfrm>
                <a:prstGeom prst="flowChartManualInput">
                  <a:avLst/>
                </a:prstGeom>
                <a:solidFill>
                  <a:srgbClr val="FF33CC"/>
                </a:solidFill>
                <a:ln>
                  <a:solidFill>
                    <a:srgbClr val="FF33CC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" name="Right Triangle 15">
                  <a:extLst>
                    <a:ext uri="{FF2B5EF4-FFF2-40B4-BE49-F238E27FC236}">
                      <a16:creationId xmlns:a16="http://schemas.microsoft.com/office/drawing/2014/main" id="{0FBEA58B-56FF-41FC-90A0-A4B126E24C6A}"/>
                    </a:ext>
                  </a:extLst>
                </p:cNvPr>
                <p:cNvSpPr/>
                <p:nvPr/>
              </p:nvSpPr>
              <p:spPr>
                <a:xfrm>
                  <a:off x="6934200" y="838200"/>
                  <a:ext cx="533400" cy="1501914"/>
                </a:xfrm>
                <a:prstGeom prst="rtTriangle">
                  <a:avLst/>
                </a:prstGeom>
                <a:solidFill>
                  <a:srgbClr val="FF33CC"/>
                </a:solidFill>
                <a:ln>
                  <a:solidFill>
                    <a:srgbClr val="FF33CC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4" name="Right Triangle 13">
                <a:extLst>
                  <a:ext uri="{FF2B5EF4-FFF2-40B4-BE49-F238E27FC236}">
                    <a16:creationId xmlns:a16="http://schemas.microsoft.com/office/drawing/2014/main" id="{85277861-56CE-4281-83C7-23081BA8A82F}"/>
                  </a:ext>
                </a:extLst>
              </p:cNvPr>
              <p:cNvSpPr/>
              <p:nvPr/>
            </p:nvSpPr>
            <p:spPr>
              <a:xfrm>
                <a:off x="7467600" y="1164546"/>
                <a:ext cx="381000" cy="1175568"/>
              </a:xfrm>
              <a:prstGeom prst="rtTriangle">
                <a:avLst/>
              </a:prstGeom>
              <a:solidFill>
                <a:srgbClr val="FF33CC"/>
              </a:solidFill>
              <a:ln>
                <a:solidFill>
                  <a:srgbClr val="FF33C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A41F406D-4E0A-4772-A4BE-40B97E63AFF3}"/>
                </a:ext>
              </a:extLst>
            </p:cNvPr>
            <p:cNvGrpSpPr/>
            <p:nvPr/>
          </p:nvGrpSpPr>
          <p:grpSpPr>
            <a:xfrm>
              <a:off x="5027396" y="330243"/>
              <a:ext cx="3721788" cy="2471536"/>
              <a:chOff x="5027396" y="330243"/>
              <a:chExt cx="3721788" cy="2471536"/>
            </a:xfrm>
          </p:grpSpPr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40C49096-F4AC-417D-8B1E-E88C56EDCBCF}"/>
                  </a:ext>
                </a:extLst>
              </p:cNvPr>
              <p:cNvSpPr txBox="1"/>
              <p:nvPr/>
            </p:nvSpPr>
            <p:spPr>
              <a:xfrm>
                <a:off x="5189240" y="929601"/>
                <a:ext cx="53219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</a:p>
            </p:txBody>
          </p:sp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1B2F5C92-7479-492C-807E-BD82FAE69781}"/>
                  </a:ext>
                </a:extLst>
              </p:cNvPr>
              <p:cNvSpPr txBox="1"/>
              <p:nvPr/>
            </p:nvSpPr>
            <p:spPr>
              <a:xfrm>
                <a:off x="7496276" y="330243"/>
                <a:ext cx="53219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</a:t>
                </a:r>
              </a:p>
            </p:txBody>
          </p:sp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32F8C49D-200F-4F63-9000-18961700037A}"/>
                  </a:ext>
                </a:extLst>
              </p:cNvPr>
              <p:cNvSpPr txBox="1"/>
              <p:nvPr/>
            </p:nvSpPr>
            <p:spPr>
              <a:xfrm>
                <a:off x="8216987" y="1957502"/>
                <a:ext cx="53219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</a:t>
                </a:r>
              </a:p>
            </p:txBody>
          </p:sp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7E78420C-0D8A-4BF0-9819-008A6F84EF73}"/>
                  </a:ext>
                </a:extLst>
              </p:cNvPr>
              <p:cNvSpPr txBox="1"/>
              <p:nvPr/>
            </p:nvSpPr>
            <p:spPr>
              <a:xfrm>
                <a:off x="5027396" y="2340114"/>
                <a:ext cx="53219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</a:t>
                </a:r>
              </a:p>
            </p:txBody>
          </p:sp>
        </p:grp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EFC68196-EE7B-427B-B763-91CCF915F102}"/>
              </a:ext>
            </a:extLst>
          </p:cNvPr>
          <p:cNvGrpSpPr/>
          <p:nvPr/>
        </p:nvGrpSpPr>
        <p:grpSpPr>
          <a:xfrm>
            <a:off x="4385781" y="4573893"/>
            <a:ext cx="3531381" cy="2256398"/>
            <a:chOff x="5354033" y="3137389"/>
            <a:chExt cx="3531381" cy="2256398"/>
          </a:xfrm>
        </p:grpSpPr>
        <p:sp>
          <p:nvSpPr>
            <p:cNvPr id="18" name="Parallelogram 17">
              <a:extLst>
                <a:ext uri="{FF2B5EF4-FFF2-40B4-BE49-F238E27FC236}">
                  <a16:creationId xmlns:a16="http://schemas.microsoft.com/office/drawing/2014/main" id="{6D45AB94-8C61-4DB4-9B43-FEC741B7A5A1}"/>
                </a:ext>
              </a:extLst>
            </p:cNvPr>
            <p:cNvSpPr/>
            <p:nvPr/>
          </p:nvSpPr>
          <p:spPr>
            <a:xfrm>
              <a:off x="5584136" y="3539014"/>
              <a:ext cx="2943018" cy="1447800"/>
            </a:xfrm>
            <a:prstGeom prst="parallelogram">
              <a:avLst>
                <a:gd name="adj" fmla="val 41000"/>
              </a:avLst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F1B44634-99C6-4267-A8E3-098F5C41369E}"/>
                </a:ext>
              </a:extLst>
            </p:cNvPr>
            <p:cNvSpPr txBox="1"/>
            <p:nvPr/>
          </p:nvSpPr>
          <p:spPr>
            <a:xfrm>
              <a:off x="5712293" y="3170862"/>
              <a:ext cx="46020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M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2D90C557-E91F-494A-AE38-CD3AEBCCF2AA}"/>
                </a:ext>
              </a:extLst>
            </p:cNvPr>
            <p:cNvSpPr txBox="1"/>
            <p:nvPr/>
          </p:nvSpPr>
          <p:spPr>
            <a:xfrm>
              <a:off x="8425207" y="3137389"/>
              <a:ext cx="46020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N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EA716C71-7355-47B7-AE69-D3FA8893692D}"/>
                </a:ext>
              </a:extLst>
            </p:cNvPr>
            <p:cNvSpPr txBox="1"/>
            <p:nvPr/>
          </p:nvSpPr>
          <p:spPr>
            <a:xfrm>
              <a:off x="7883903" y="4926774"/>
              <a:ext cx="46020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P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2B2A1EB4-9973-4ACC-8474-B4F895C52EB4}"/>
                </a:ext>
              </a:extLst>
            </p:cNvPr>
            <p:cNvSpPr txBox="1"/>
            <p:nvPr/>
          </p:nvSpPr>
          <p:spPr>
            <a:xfrm>
              <a:off x="5354033" y="4932122"/>
              <a:ext cx="46020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Q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65846029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08AAF3F0-5288-452A-9991-815582ADF433}"/>
              </a:ext>
            </a:extLst>
          </p:cNvPr>
          <p:cNvGrpSpPr/>
          <p:nvPr/>
        </p:nvGrpSpPr>
        <p:grpSpPr>
          <a:xfrm>
            <a:off x="4648200" y="516211"/>
            <a:ext cx="3531381" cy="2256398"/>
            <a:chOff x="5354033" y="3137389"/>
            <a:chExt cx="3531381" cy="2256398"/>
          </a:xfrm>
        </p:grpSpPr>
        <p:sp>
          <p:nvSpPr>
            <p:cNvPr id="6" name="Parallelogram 5">
              <a:extLst>
                <a:ext uri="{FF2B5EF4-FFF2-40B4-BE49-F238E27FC236}">
                  <a16:creationId xmlns:a16="http://schemas.microsoft.com/office/drawing/2014/main" id="{558B895E-4F0A-4F2E-98A7-43217E6A8AB6}"/>
                </a:ext>
              </a:extLst>
            </p:cNvPr>
            <p:cNvSpPr/>
            <p:nvPr/>
          </p:nvSpPr>
          <p:spPr>
            <a:xfrm>
              <a:off x="5584136" y="3539014"/>
              <a:ext cx="2943018" cy="1447800"/>
            </a:xfrm>
            <a:prstGeom prst="parallelogram">
              <a:avLst>
                <a:gd name="adj" fmla="val 41000"/>
              </a:avLst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F54FB9FE-DC68-4177-9954-F60C3C72864F}"/>
                </a:ext>
              </a:extLst>
            </p:cNvPr>
            <p:cNvSpPr txBox="1"/>
            <p:nvPr/>
          </p:nvSpPr>
          <p:spPr>
            <a:xfrm>
              <a:off x="5712293" y="3170862"/>
              <a:ext cx="46020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solidFill>
                    <a:prstClr val="black"/>
                  </a:solidFill>
                </a:rPr>
                <a:t>M</a:t>
              </a: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91132D32-58AD-4FD7-B4BC-12A735B169E2}"/>
                </a:ext>
              </a:extLst>
            </p:cNvPr>
            <p:cNvSpPr txBox="1"/>
            <p:nvPr/>
          </p:nvSpPr>
          <p:spPr>
            <a:xfrm>
              <a:off x="8425207" y="3137389"/>
              <a:ext cx="46020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solidFill>
                    <a:prstClr val="black"/>
                  </a:solidFill>
                </a:rPr>
                <a:t>N</a:t>
              </a: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D5729E20-24C8-4003-8920-E6D6C867E72A}"/>
                </a:ext>
              </a:extLst>
            </p:cNvPr>
            <p:cNvSpPr txBox="1"/>
            <p:nvPr/>
          </p:nvSpPr>
          <p:spPr>
            <a:xfrm>
              <a:off x="7883903" y="4926774"/>
              <a:ext cx="46020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solidFill>
                    <a:prstClr val="black"/>
                  </a:solidFill>
                </a:rPr>
                <a:t>P</a:t>
              </a: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C55A668E-61BD-4E0D-B39F-FF7201A7BA48}"/>
                </a:ext>
              </a:extLst>
            </p:cNvPr>
            <p:cNvSpPr txBox="1"/>
            <p:nvPr/>
          </p:nvSpPr>
          <p:spPr>
            <a:xfrm>
              <a:off x="5354033" y="4932122"/>
              <a:ext cx="46020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solidFill>
                    <a:prstClr val="black"/>
                  </a:solidFill>
                </a:rPr>
                <a:t>Q</a:t>
              </a:r>
            </a:p>
          </p:txBody>
        </p:sp>
      </p:grp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873C9ACB-83D1-4CB7-94E9-073F17F1ABEA}"/>
              </a:ext>
            </a:extLst>
          </p:cNvPr>
          <p:cNvCxnSpPr/>
          <p:nvPr/>
        </p:nvCxnSpPr>
        <p:spPr>
          <a:xfrm>
            <a:off x="5466667" y="917836"/>
            <a:ext cx="2354654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7323A829-4538-404B-BF94-89ADE3ADD5AF}"/>
              </a:ext>
            </a:extLst>
          </p:cNvPr>
          <p:cNvCxnSpPr/>
          <p:nvPr/>
        </p:nvCxnSpPr>
        <p:spPr>
          <a:xfrm>
            <a:off x="4878303" y="2358055"/>
            <a:ext cx="2354654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862E1EC5-3068-4351-B1DC-DC0B5878D8EE}"/>
              </a:ext>
            </a:extLst>
          </p:cNvPr>
          <p:cNvCxnSpPr/>
          <p:nvPr/>
        </p:nvCxnSpPr>
        <p:spPr>
          <a:xfrm flipH="1">
            <a:off x="4890583" y="884026"/>
            <a:ext cx="588365" cy="1447800"/>
          </a:xfrm>
          <a:prstGeom prst="line">
            <a:avLst/>
          </a:prstGeom>
          <a:ln w="57150">
            <a:solidFill>
              <a:srgbClr val="0033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32024FC9-83DA-485C-BD2F-DE10FAD9C8D6}"/>
              </a:ext>
            </a:extLst>
          </p:cNvPr>
          <p:cNvCxnSpPr/>
          <p:nvPr/>
        </p:nvCxnSpPr>
        <p:spPr>
          <a:xfrm flipH="1">
            <a:off x="7210600" y="902675"/>
            <a:ext cx="588365" cy="1447800"/>
          </a:xfrm>
          <a:prstGeom prst="line">
            <a:avLst/>
          </a:prstGeom>
          <a:ln w="57150">
            <a:solidFill>
              <a:srgbClr val="0033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ontent Placeholder 14">
            <a:extLst>
              <a:ext uri="{FF2B5EF4-FFF2-40B4-BE49-F238E27FC236}">
                <a16:creationId xmlns:a16="http://schemas.microsoft.com/office/drawing/2014/main" id="{870DEEF0-712D-49A3-843D-58FFBE8E7068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602974" y="3048000"/>
            <a:ext cx="10972800" cy="45259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	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tứ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ABCD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bình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hành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MNPQ,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bình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hành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MNPQ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cặp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cạnh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diện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song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song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en-US" sz="3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282980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các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hình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hình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nào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có 2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cặp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cạnh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đối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diện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song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song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va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̀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bằng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</p:txBody>
      </p:sp>
      <p:sp>
        <p:nvSpPr>
          <p:cNvPr id="4" name="Parallelogram 3"/>
          <p:cNvSpPr/>
          <p:nvPr/>
        </p:nvSpPr>
        <p:spPr>
          <a:xfrm>
            <a:off x="2438400" y="2286000"/>
            <a:ext cx="2971800" cy="1676400"/>
          </a:xfrm>
          <a:prstGeom prst="parallelogram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rapezoid 4"/>
          <p:cNvSpPr/>
          <p:nvPr/>
        </p:nvSpPr>
        <p:spPr>
          <a:xfrm>
            <a:off x="6553200" y="2362200"/>
            <a:ext cx="2743200" cy="1600200"/>
          </a:xfrm>
          <a:prstGeom prst="trapezoid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200401" y="4038601"/>
            <a:ext cx="11002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Hình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1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391400" y="4038601"/>
            <a:ext cx="1752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Hình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2</a:t>
            </a:r>
          </a:p>
        </p:txBody>
      </p:sp>
      <p:sp>
        <p:nvSpPr>
          <p:cNvPr id="8" name="Oval 7"/>
          <p:cNvSpPr/>
          <p:nvPr/>
        </p:nvSpPr>
        <p:spPr>
          <a:xfrm>
            <a:off x="3039847" y="4038601"/>
            <a:ext cx="1371600" cy="461665"/>
          </a:xfrm>
          <a:prstGeom prst="ellipse">
            <a:avLst/>
          </a:prstGeom>
          <a:solidFill>
            <a:schemeClr val="lt1">
              <a:alpha val="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 animBg="1"/>
      <p:bldP spid="6" grpId="0"/>
      <p:bldP spid="7" grpId="0"/>
      <p:bldP spid="8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0" b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6"/>
          <p:cNvSpPr>
            <a:spLocks noChangeArrowheads="1"/>
          </p:cNvSpPr>
          <p:nvPr/>
        </p:nvSpPr>
        <p:spPr bwMode="auto">
          <a:xfrm>
            <a:off x="1524000" y="1066800"/>
            <a:ext cx="9180286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các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hình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hình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nào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là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hình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bình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hành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grpSp>
        <p:nvGrpSpPr>
          <p:cNvPr id="6" name="Group 35"/>
          <p:cNvGrpSpPr>
            <a:grpSpLocks/>
          </p:cNvGrpSpPr>
          <p:nvPr/>
        </p:nvGrpSpPr>
        <p:grpSpPr bwMode="auto">
          <a:xfrm>
            <a:off x="1752600" y="2133600"/>
            <a:ext cx="3113314" cy="2057400"/>
            <a:chOff x="144" y="1392"/>
            <a:chExt cx="1872" cy="1296"/>
          </a:xfrm>
        </p:grpSpPr>
        <p:sp>
          <p:nvSpPr>
            <p:cNvPr id="9223" name="AutoShape 7"/>
            <p:cNvSpPr>
              <a:spLocks noChangeArrowheads="1"/>
            </p:cNvSpPr>
            <p:nvPr/>
          </p:nvSpPr>
          <p:spPr bwMode="auto">
            <a:xfrm>
              <a:off x="144" y="1392"/>
              <a:ext cx="1872" cy="816"/>
            </a:xfrm>
            <a:prstGeom prst="flowChartInputOutput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US" sz="2000"/>
            </a:p>
          </p:txBody>
        </p:sp>
        <p:sp>
          <p:nvSpPr>
            <p:cNvPr id="9242" name="Rectangle 26"/>
            <p:cNvSpPr>
              <a:spLocks noChangeArrowheads="1"/>
            </p:cNvSpPr>
            <p:nvPr/>
          </p:nvSpPr>
          <p:spPr bwMode="auto">
            <a:xfrm>
              <a:off x="288" y="2256"/>
              <a:ext cx="1056" cy="4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sz="3600" dirty="0">
                  <a:latin typeface="Times New Roman" pitchFamily="18" charset="0"/>
                  <a:cs typeface="Times New Roman" pitchFamily="18" charset="0"/>
                </a:rPr>
                <a:t>   </a:t>
              </a:r>
              <a:r>
                <a:rPr lang="en-US" sz="3600" dirty="0" err="1">
                  <a:latin typeface="Times New Roman" pitchFamily="18" charset="0"/>
                  <a:cs typeface="Times New Roman" pitchFamily="18" charset="0"/>
                </a:rPr>
                <a:t>Hình</a:t>
              </a:r>
              <a:r>
                <a:rPr lang="en-US" sz="3600" dirty="0">
                  <a:latin typeface="Times New Roman" pitchFamily="18" charset="0"/>
                  <a:cs typeface="Times New Roman" pitchFamily="18" charset="0"/>
                </a:rPr>
                <a:t> 1</a:t>
              </a:r>
            </a:p>
          </p:txBody>
        </p:sp>
      </p:grpSp>
      <p:grpSp>
        <p:nvGrpSpPr>
          <p:cNvPr id="7" name="Group 37"/>
          <p:cNvGrpSpPr>
            <a:grpSpLocks/>
          </p:cNvGrpSpPr>
          <p:nvPr/>
        </p:nvGrpSpPr>
        <p:grpSpPr bwMode="auto">
          <a:xfrm>
            <a:off x="7390652" y="2138496"/>
            <a:ext cx="3810000" cy="1828800"/>
            <a:chOff x="3552" y="1344"/>
            <a:chExt cx="2016" cy="1152"/>
          </a:xfrm>
        </p:grpSpPr>
        <p:grpSp>
          <p:nvGrpSpPr>
            <p:cNvPr id="8" name="Group 13"/>
            <p:cNvGrpSpPr>
              <a:grpSpLocks/>
            </p:cNvGrpSpPr>
            <p:nvPr/>
          </p:nvGrpSpPr>
          <p:grpSpPr bwMode="auto">
            <a:xfrm>
              <a:off x="3552" y="1344"/>
              <a:ext cx="2016" cy="672"/>
              <a:chOff x="3504" y="1584"/>
              <a:chExt cx="2016" cy="672"/>
            </a:xfrm>
          </p:grpSpPr>
          <p:sp>
            <p:nvSpPr>
              <p:cNvPr id="9225" name="Line 9"/>
              <p:cNvSpPr>
                <a:spLocks noChangeShapeType="1"/>
              </p:cNvSpPr>
              <p:nvPr/>
            </p:nvSpPr>
            <p:spPr bwMode="auto">
              <a:xfrm>
                <a:off x="4128" y="1584"/>
                <a:ext cx="1056" cy="0"/>
              </a:xfrm>
              <a:prstGeom prst="line">
                <a:avLst/>
              </a:prstGeom>
              <a:ln>
                <a:headEnd/>
                <a:tailE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/>
              <a:lstStyle/>
              <a:p>
                <a:endParaRPr lang="en-US" sz="2000"/>
              </a:p>
            </p:txBody>
          </p:sp>
          <p:sp>
            <p:nvSpPr>
              <p:cNvPr id="9226" name="Line 10"/>
              <p:cNvSpPr>
                <a:spLocks noChangeShapeType="1"/>
              </p:cNvSpPr>
              <p:nvPr/>
            </p:nvSpPr>
            <p:spPr bwMode="auto">
              <a:xfrm>
                <a:off x="3504" y="2256"/>
                <a:ext cx="2016" cy="0"/>
              </a:xfrm>
              <a:prstGeom prst="line">
                <a:avLst/>
              </a:prstGeom>
              <a:ln>
                <a:headEnd/>
                <a:tailE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/>
              <a:lstStyle/>
              <a:p>
                <a:endParaRPr lang="en-US" sz="2000"/>
              </a:p>
            </p:txBody>
          </p:sp>
          <p:sp>
            <p:nvSpPr>
              <p:cNvPr id="9227" name="Line 11"/>
              <p:cNvSpPr>
                <a:spLocks noChangeShapeType="1"/>
              </p:cNvSpPr>
              <p:nvPr/>
            </p:nvSpPr>
            <p:spPr bwMode="auto">
              <a:xfrm flipH="1">
                <a:off x="3504" y="1584"/>
                <a:ext cx="624" cy="672"/>
              </a:xfrm>
              <a:prstGeom prst="line">
                <a:avLst/>
              </a:prstGeom>
              <a:ln>
                <a:headEnd/>
                <a:tailE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/>
              <a:lstStyle/>
              <a:p>
                <a:endParaRPr lang="en-US" sz="2000"/>
              </a:p>
            </p:txBody>
          </p:sp>
          <p:sp>
            <p:nvSpPr>
              <p:cNvPr id="9228" name="Line 12"/>
              <p:cNvSpPr>
                <a:spLocks noChangeShapeType="1"/>
              </p:cNvSpPr>
              <p:nvPr/>
            </p:nvSpPr>
            <p:spPr bwMode="auto">
              <a:xfrm>
                <a:off x="5184" y="1584"/>
                <a:ext cx="336" cy="672"/>
              </a:xfrm>
              <a:prstGeom prst="line">
                <a:avLst/>
              </a:prstGeom>
              <a:ln>
                <a:headEnd/>
                <a:tailE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/>
              <a:lstStyle/>
              <a:p>
                <a:endParaRPr lang="en-US" sz="2000"/>
              </a:p>
            </p:txBody>
          </p:sp>
        </p:grpSp>
        <p:sp>
          <p:nvSpPr>
            <p:cNvPr id="9243" name="Rectangle 27"/>
            <p:cNvSpPr>
              <a:spLocks noChangeArrowheads="1"/>
            </p:cNvSpPr>
            <p:nvPr/>
          </p:nvSpPr>
          <p:spPr bwMode="auto">
            <a:xfrm>
              <a:off x="4176" y="1872"/>
              <a:ext cx="1056" cy="6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sz="3600" dirty="0" err="1">
                  <a:latin typeface="Times New Roman" pitchFamily="18" charset="0"/>
                  <a:cs typeface="Times New Roman" pitchFamily="18" charset="0"/>
                </a:rPr>
                <a:t>Hình</a:t>
              </a:r>
              <a:r>
                <a:rPr lang="en-US" sz="3600" dirty="0">
                  <a:latin typeface="Times New Roman" pitchFamily="18" charset="0"/>
                  <a:cs typeface="Times New Roman" pitchFamily="18" charset="0"/>
                </a:rPr>
                <a:t> 3</a:t>
              </a:r>
            </a:p>
          </p:txBody>
        </p:sp>
      </p:grpSp>
      <p:sp>
        <p:nvSpPr>
          <p:cNvPr id="9245" name="Rectangle 29"/>
          <p:cNvSpPr>
            <a:spLocks noChangeArrowheads="1"/>
          </p:cNvSpPr>
          <p:nvPr/>
        </p:nvSpPr>
        <p:spPr bwMode="auto">
          <a:xfrm>
            <a:off x="1981200" y="2514600"/>
            <a:ext cx="558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Hình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bình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hành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46" name="Rectangle 30"/>
          <p:cNvSpPr>
            <a:spLocks noChangeArrowheads="1"/>
          </p:cNvSpPr>
          <p:nvPr/>
        </p:nvSpPr>
        <p:spPr bwMode="auto">
          <a:xfrm rot="3259124">
            <a:off x="4861831" y="2626299"/>
            <a:ext cx="1161051" cy="55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3200" dirty="0"/>
          </a:p>
        </p:txBody>
      </p:sp>
      <p:sp>
        <p:nvSpPr>
          <p:cNvPr id="9247" name="Rectangle 31"/>
          <p:cNvSpPr>
            <a:spLocks noChangeArrowheads="1"/>
          </p:cNvSpPr>
          <p:nvPr/>
        </p:nvSpPr>
        <p:spPr bwMode="auto">
          <a:xfrm>
            <a:off x="8483599" y="2438400"/>
            <a:ext cx="1037771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9248" name="Rectangle 32"/>
          <p:cNvSpPr>
            <a:spLocks noChangeArrowheads="1"/>
          </p:cNvSpPr>
          <p:nvPr/>
        </p:nvSpPr>
        <p:spPr bwMode="auto">
          <a:xfrm rot="-2771909">
            <a:off x="6626772" y="5723113"/>
            <a:ext cx="1527761" cy="55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3600" dirty="0"/>
          </a:p>
          <a:p>
            <a:endParaRPr lang="en-US" sz="3600" dirty="0"/>
          </a:p>
        </p:txBody>
      </p:sp>
      <p:sp>
        <p:nvSpPr>
          <p:cNvPr id="9249" name="Rectangle 33"/>
          <p:cNvSpPr>
            <a:spLocks noChangeArrowheads="1"/>
          </p:cNvSpPr>
          <p:nvPr/>
        </p:nvSpPr>
        <p:spPr bwMode="auto">
          <a:xfrm>
            <a:off x="2666999" y="5105400"/>
            <a:ext cx="957943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3200" dirty="0"/>
          </a:p>
        </p:txBody>
      </p:sp>
      <p:sp>
        <p:nvSpPr>
          <p:cNvPr id="32" name="Rectangle 31"/>
          <p:cNvSpPr/>
          <p:nvPr/>
        </p:nvSpPr>
        <p:spPr>
          <a:xfrm>
            <a:off x="5029200" y="2590800"/>
            <a:ext cx="1915886" cy="16764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2286000" y="4724400"/>
            <a:ext cx="2474686" cy="12954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3200" dirty="0"/>
          </a:p>
        </p:txBody>
      </p:sp>
      <p:sp>
        <p:nvSpPr>
          <p:cNvPr id="35" name="TextBox 34"/>
          <p:cNvSpPr txBox="1"/>
          <p:nvPr/>
        </p:nvSpPr>
        <p:spPr>
          <a:xfrm>
            <a:off x="5257800" y="4419601"/>
            <a:ext cx="15234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Hình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2</a:t>
            </a:r>
          </a:p>
        </p:txBody>
      </p:sp>
      <p:sp>
        <p:nvSpPr>
          <p:cNvPr id="37" name="Oval 36"/>
          <p:cNvSpPr/>
          <p:nvPr/>
        </p:nvSpPr>
        <p:spPr>
          <a:xfrm>
            <a:off x="7391399" y="4038600"/>
            <a:ext cx="2394857" cy="2133600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2743200" y="6096001"/>
            <a:ext cx="15234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Hình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4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7924799" y="6172201"/>
            <a:ext cx="15965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Hình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5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392057" y="3048000"/>
            <a:ext cx="207554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Hình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vuông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endParaRPr lang="en-US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2542309" y="4955370"/>
            <a:ext cx="19158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Hình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chư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̃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nhật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786255" y="4864269"/>
            <a:ext cx="208280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Hình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tròn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92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92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9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92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2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92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2" grpId="0"/>
      <p:bldP spid="9245" grpId="0"/>
      <p:bldP spid="9247" grpId="0"/>
      <p:bldP spid="32" grpId="0" animBg="1"/>
      <p:bldP spid="34" grpId="0" animBg="1"/>
      <p:bldP spid="37" grpId="0" animBg="1"/>
      <p:bldP spid="2" grpId="0"/>
      <p:bldP spid="3" grpId="0"/>
      <p:bldP spid="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12039600" cy="1143000"/>
          </a:xfrm>
        </p:spPr>
        <p:txBody>
          <a:bodyPr>
            <a:normAutofit/>
          </a:bodyPr>
          <a:lstStyle/>
          <a:p>
            <a:pPr algn="l"/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Hình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bình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hành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là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hình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thê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́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nào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?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Điền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Đúng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(Đ,S)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17637"/>
            <a:ext cx="9982200" cy="4525963"/>
          </a:xfrm>
        </p:spPr>
        <p:txBody>
          <a:bodyPr/>
          <a:lstStyle/>
          <a:p>
            <a:pPr>
              <a:buNone/>
            </a:pP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Hình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có 2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cạnh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song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̀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bằng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Hình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có 2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cặp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cạnh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đối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diện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song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̀</a:t>
            </a:r>
            <a:r>
              <a:rPr lang="vi-VN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bằng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Hình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có 2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cạnh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song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bằng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Hình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có 2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cạnh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đối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diện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bằng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363200" y="1352983"/>
            <a:ext cx="609600" cy="6096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S</a:t>
            </a:r>
          </a:p>
        </p:txBody>
      </p:sp>
      <p:sp>
        <p:nvSpPr>
          <p:cNvPr id="5" name="Rectangle 4"/>
          <p:cNvSpPr/>
          <p:nvPr/>
        </p:nvSpPr>
        <p:spPr>
          <a:xfrm>
            <a:off x="10363200" y="2133600"/>
            <a:ext cx="609600" cy="6096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Đ</a:t>
            </a:r>
          </a:p>
        </p:txBody>
      </p:sp>
      <p:sp>
        <p:nvSpPr>
          <p:cNvPr id="6" name="Rectangle 5"/>
          <p:cNvSpPr/>
          <p:nvPr/>
        </p:nvSpPr>
        <p:spPr>
          <a:xfrm>
            <a:off x="10363200" y="2852845"/>
            <a:ext cx="609600" cy="6858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S</a:t>
            </a:r>
          </a:p>
        </p:txBody>
      </p:sp>
      <p:sp>
        <p:nvSpPr>
          <p:cNvPr id="7" name="Rectangle 6"/>
          <p:cNvSpPr/>
          <p:nvPr/>
        </p:nvSpPr>
        <p:spPr>
          <a:xfrm>
            <a:off x="10363200" y="3645981"/>
            <a:ext cx="609600" cy="6096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animBg="1"/>
      <p:bldP spid="5" grpId="0" animBg="1"/>
      <p:bldP spid="6" grpId="0" animBg="1"/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758"/>
            <a:ext cx="12191999" cy="6861757"/>
          </a:xfrm>
          <a:prstGeom prst="rect">
            <a:avLst/>
          </a:prstGeom>
        </p:spPr>
      </p:pic>
      <p:sp>
        <p:nvSpPr>
          <p:cNvPr id="5" name="Cloud 4"/>
          <p:cNvSpPr/>
          <p:nvPr/>
        </p:nvSpPr>
        <p:spPr>
          <a:xfrm>
            <a:off x="3429000" y="1295400"/>
            <a:ext cx="5029200" cy="2743200"/>
          </a:xfrm>
          <a:prstGeom prst="cloud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4000" b="1" dirty="0" smtClean="0">
                <a:solidFill>
                  <a:schemeClr val="tx1"/>
                </a:solidFill>
                <a:latin typeface="+mj-lt"/>
              </a:rPr>
              <a:t>KHỞI ĐỘNG</a:t>
            </a:r>
            <a:endParaRPr lang="en-US" sz="4000" b="1" dirty="0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92849855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758"/>
            <a:ext cx="12191999" cy="6861757"/>
          </a:xfrm>
          <a:prstGeom prst="rect">
            <a:avLst/>
          </a:prstGeom>
        </p:spPr>
      </p:pic>
      <p:sp>
        <p:nvSpPr>
          <p:cNvPr id="5" name="Cloud 4"/>
          <p:cNvSpPr/>
          <p:nvPr/>
        </p:nvSpPr>
        <p:spPr>
          <a:xfrm>
            <a:off x="3429000" y="1295400"/>
            <a:ext cx="5029200" cy="2743200"/>
          </a:xfrm>
          <a:prstGeom prst="cloud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4000" b="1" dirty="0" smtClean="0">
                <a:solidFill>
                  <a:schemeClr val="tx1"/>
                </a:solidFill>
                <a:latin typeface="+mj-lt"/>
              </a:rPr>
              <a:t>VẬN DỤNG</a:t>
            </a:r>
            <a:endParaRPr lang="en-US" sz="4000" b="1" dirty="0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56453526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201344" y="2796524"/>
            <a:ext cx="778931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3600" b="1" dirty="0" smtClean="0">
                <a:latin typeface="+mj-lt"/>
              </a:rPr>
              <a:t>Nêu lại đặc điểm của hình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bình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hành</a:t>
            </a:r>
            <a:r>
              <a:rPr lang="vi-VN" sz="3600" b="1" dirty="0" smtClean="0">
                <a:latin typeface="Times New Roman" pitchFamily="18" charset="0"/>
                <a:cs typeface="Times New Roman" pitchFamily="18" charset="0"/>
              </a:rPr>
              <a:t>?</a:t>
            </a:r>
            <a:r>
              <a:rPr lang="vi-VN" sz="3600" b="1" dirty="0" smtClean="0"/>
              <a:t> 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123282951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6F584B93-9C10-4C20-BFA7-88641039B549}"/>
              </a:ext>
            </a:extLst>
          </p:cNvPr>
          <p:cNvGraphicFramePr>
            <a:graphicFrameLocks noGrp="1"/>
          </p:cNvGraphicFramePr>
          <p:nvPr/>
        </p:nvGraphicFramePr>
        <p:xfrm>
          <a:off x="457200" y="716280"/>
          <a:ext cx="4648200" cy="2560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73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73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73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873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873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873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8735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8735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8735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0005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7465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8735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34398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3989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3989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3989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3989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3989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3989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7" name="Parallelogram 6">
            <a:extLst>
              <a:ext uri="{FF2B5EF4-FFF2-40B4-BE49-F238E27FC236}">
                <a16:creationId xmlns:a16="http://schemas.microsoft.com/office/drawing/2014/main" id="{A98A5E93-3BAC-49FF-BEB9-E68B35B5F6AB}"/>
              </a:ext>
            </a:extLst>
          </p:cNvPr>
          <p:cNvSpPr/>
          <p:nvPr/>
        </p:nvSpPr>
        <p:spPr>
          <a:xfrm>
            <a:off x="1219200" y="1447799"/>
            <a:ext cx="3095244" cy="1066801"/>
          </a:xfrm>
          <a:prstGeom prst="parallelogram">
            <a:avLst>
              <a:gd name="adj" fmla="val 70429"/>
            </a:avLst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3A1760A-4910-4236-A126-3B3F3E5A0AB6}"/>
              </a:ext>
            </a:extLst>
          </p:cNvPr>
          <p:cNvSpPr txBox="1"/>
          <p:nvPr/>
        </p:nvSpPr>
        <p:spPr>
          <a:xfrm>
            <a:off x="1629156" y="1030223"/>
            <a:ext cx="30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prstClr val="black"/>
                </a:solidFill>
              </a:rPr>
              <a:t>A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3DF33E1-6EDE-4E15-9558-41E99B7765CA}"/>
              </a:ext>
            </a:extLst>
          </p:cNvPr>
          <p:cNvSpPr txBox="1"/>
          <p:nvPr/>
        </p:nvSpPr>
        <p:spPr>
          <a:xfrm>
            <a:off x="4448556" y="1030223"/>
            <a:ext cx="30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prstClr val="black"/>
                </a:solidFill>
              </a:rPr>
              <a:t>B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F5B7EA9-DC5C-48D4-97BC-8E2EFD6F4EF6}"/>
              </a:ext>
            </a:extLst>
          </p:cNvPr>
          <p:cNvSpPr txBox="1"/>
          <p:nvPr/>
        </p:nvSpPr>
        <p:spPr>
          <a:xfrm>
            <a:off x="699516" y="2438400"/>
            <a:ext cx="30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prstClr val="black"/>
                </a:solidFill>
              </a:rPr>
              <a:t>D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ECC645A-2F36-4BDD-BE72-5ABEC29B869A}"/>
              </a:ext>
            </a:extLst>
          </p:cNvPr>
          <p:cNvSpPr txBox="1"/>
          <p:nvPr/>
        </p:nvSpPr>
        <p:spPr>
          <a:xfrm>
            <a:off x="3505200" y="2438400"/>
            <a:ext cx="30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prstClr val="black"/>
                </a:solidFill>
              </a:rPr>
              <a:t>C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8DCB9B6E-8229-4845-A7ED-FA7DAE051826}"/>
              </a:ext>
            </a:extLst>
          </p:cNvPr>
          <p:cNvGrpSpPr/>
          <p:nvPr/>
        </p:nvGrpSpPr>
        <p:grpSpPr>
          <a:xfrm>
            <a:off x="526977" y="986146"/>
            <a:ext cx="4648200" cy="1981199"/>
            <a:chOff x="533400" y="990600"/>
            <a:chExt cx="4648200" cy="1981199"/>
          </a:xfrm>
        </p:grpSpPr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B9CBB68B-7106-40AA-818F-8CF2379FDCBA}"/>
                </a:ext>
              </a:extLst>
            </p:cNvPr>
            <p:cNvGrpSpPr/>
            <p:nvPr/>
          </p:nvGrpSpPr>
          <p:grpSpPr>
            <a:xfrm>
              <a:off x="1371600" y="1447800"/>
              <a:ext cx="3810000" cy="0"/>
              <a:chOff x="914400" y="1447800"/>
              <a:chExt cx="3810000" cy="0"/>
            </a:xfrm>
          </p:grpSpPr>
          <p:cxnSp>
            <p:nvCxnSpPr>
              <p:cNvPr id="25" name="Straight Connector 24">
                <a:extLst>
                  <a:ext uri="{FF2B5EF4-FFF2-40B4-BE49-F238E27FC236}">
                    <a16:creationId xmlns:a16="http://schemas.microsoft.com/office/drawing/2014/main" id="{42106B8D-F18C-4556-86D0-70111A836F7D}"/>
                  </a:ext>
                </a:extLst>
              </p:cNvPr>
              <p:cNvCxnSpPr/>
              <p:nvPr/>
            </p:nvCxnSpPr>
            <p:spPr>
              <a:xfrm>
                <a:off x="1600200" y="1447800"/>
                <a:ext cx="23622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>
                <a:extLst>
                  <a:ext uri="{FF2B5EF4-FFF2-40B4-BE49-F238E27FC236}">
                    <a16:creationId xmlns:a16="http://schemas.microsoft.com/office/drawing/2014/main" id="{C1364C83-DD0F-4A8B-9950-0A4A4FF0FA48}"/>
                  </a:ext>
                </a:extLst>
              </p:cNvPr>
              <p:cNvCxnSpPr/>
              <p:nvPr/>
            </p:nvCxnSpPr>
            <p:spPr>
              <a:xfrm>
                <a:off x="3962400" y="1447800"/>
                <a:ext cx="7620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>
                <a:extLst>
                  <a:ext uri="{FF2B5EF4-FFF2-40B4-BE49-F238E27FC236}">
                    <a16:creationId xmlns:a16="http://schemas.microsoft.com/office/drawing/2014/main" id="{3AEDDF2F-1710-4EF8-8ADB-0246D80C0D9F}"/>
                  </a:ext>
                </a:extLst>
              </p:cNvPr>
              <p:cNvCxnSpPr/>
              <p:nvPr/>
            </p:nvCxnSpPr>
            <p:spPr>
              <a:xfrm>
                <a:off x="914400" y="1447800"/>
                <a:ext cx="7620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C1E31578-CC00-4E07-BF81-84672D8051F5}"/>
                </a:ext>
              </a:extLst>
            </p:cNvPr>
            <p:cNvGrpSpPr/>
            <p:nvPr/>
          </p:nvGrpSpPr>
          <p:grpSpPr>
            <a:xfrm>
              <a:off x="533400" y="2514600"/>
              <a:ext cx="3810000" cy="0"/>
              <a:chOff x="914400" y="1447800"/>
              <a:chExt cx="3810000" cy="0"/>
            </a:xfrm>
          </p:grpSpPr>
          <p:cxnSp>
            <p:nvCxnSpPr>
              <p:cNvPr id="22" name="Straight Connector 21">
                <a:extLst>
                  <a:ext uri="{FF2B5EF4-FFF2-40B4-BE49-F238E27FC236}">
                    <a16:creationId xmlns:a16="http://schemas.microsoft.com/office/drawing/2014/main" id="{3FF40D15-CF3B-459F-8688-3C5459C0C7D7}"/>
                  </a:ext>
                </a:extLst>
              </p:cNvPr>
              <p:cNvCxnSpPr/>
              <p:nvPr/>
            </p:nvCxnSpPr>
            <p:spPr>
              <a:xfrm>
                <a:off x="1600200" y="1447800"/>
                <a:ext cx="23622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22">
                <a:extLst>
                  <a:ext uri="{FF2B5EF4-FFF2-40B4-BE49-F238E27FC236}">
                    <a16:creationId xmlns:a16="http://schemas.microsoft.com/office/drawing/2014/main" id="{7B992F09-3168-48C2-93A9-771A937C40DD}"/>
                  </a:ext>
                </a:extLst>
              </p:cNvPr>
              <p:cNvCxnSpPr/>
              <p:nvPr/>
            </p:nvCxnSpPr>
            <p:spPr>
              <a:xfrm>
                <a:off x="3962400" y="1447800"/>
                <a:ext cx="7620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Connector 23">
                <a:extLst>
                  <a:ext uri="{FF2B5EF4-FFF2-40B4-BE49-F238E27FC236}">
                    <a16:creationId xmlns:a16="http://schemas.microsoft.com/office/drawing/2014/main" id="{0D8E6E60-7E37-4712-AB35-60455D2CA3A3}"/>
                  </a:ext>
                </a:extLst>
              </p:cNvPr>
              <p:cNvCxnSpPr/>
              <p:nvPr/>
            </p:nvCxnSpPr>
            <p:spPr>
              <a:xfrm>
                <a:off x="914400" y="1447800"/>
                <a:ext cx="7620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E8B62013-511B-486F-9FA1-EDE3690B369C}"/>
                </a:ext>
              </a:extLst>
            </p:cNvPr>
            <p:cNvGrpSpPr/>
            <p:nvPr/>
          </p:nvGrpSpPr>
          <p:grpSpPr>
            <a:xfrm>
              <a:off x="914400" y="990600"/>
              <a:ext cx="1371600" cy="1981199"/>
              <a:chOff x="914400" y="990600"/>
              <a:chExt cx="1371600" cy="1981199"/>
            </a:xfrm>
          </p:grpSpPr>
          <p:cxnSp>
            <p:nvCxnSpPr>
              <p:cNvPr id="19" name="Straight Connector 18">
                <a:extLst>
                  <a:ext uri="{FF2B5EF4-FFF2-40B4-BE49-F238E27FC236}">
                    <a16:creationId xmlns:a16="http://schemas.microsoft.com/office/drawing/2014/main" id="{A21F2FFE-E8C1-4199-B1A0-4F0EAD9423C0}"/>
                  </a:ext>
                </a:extLst>
              </p:cNvPr>
              <p:cNvCxnSpPr/>
              <p:nvPr/>
            </p:nvCxnSpPr>
            <p:spPr>
              <a:xfrm flipH="1">
                <a:off x="1219200" y="1447800"/>
                <a:ext cx="762000" cy="106680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Connector 19">
                <a:extLst>
                  <a:ext uri="{FF2B5EF4-FFF2-40B4-BE49-F238E27FC236}">
                    <a16:creationId xmlns:a16="http://schemas.microsoft.com/office/drawing/2014/main" id="{EA0E0E03-E12B-4CA6-BCE0-41CD64D92CA6}"/>
                  </a:ext>
                </a:extLst>
              </p:cNvPr>
              <p:cNvCxnSpPr/>
              <p:nvPr/>
            </p:nvCxnSpPr>
            <p:spPr>
              <a:xfrm flipH="1">
                <a:off x="1981200" y="990600"/>
                <a:ext cx="304800" cy="457199"/>
              </a:xfrm>
              <a:prstGeom prst="line">
                <a:avLst/>
              </a:prstGeom>
              <a:ln w="28575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Straight Connector 20">
                <a:extLst>
                  <a:ext uri="{FF2B5EF4-FFF2-40B4-BE49-F238E27FC236}">
                    <a16:creationId xmlns:a16="http://schemas.microsoft.com/office/drawing/2014/main" id="{762A3066-115C-482A-8292-D16F93B0F7AF}"/>
                  </a:ext>
                </a:extLst>
              </p:cNvPr>
              <p:cNvCxnSpPr/>
              <p:nvPr/>
            </p:nvCxnSpPr>
            <p:spPr>
              <a:xfrm flipH="1">
                <a:off x="914400" y="2514600"/>
                <a:ext cx="304800" cy="457199"/>
              </a:xfrm>
              <a:prstGeom prst="line">
                <a:avLst/>
              </a:prstGeom>
              <a:ln w="28575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2A078C89-AB20-405D-9AD6-F9ECB8B28E70}"/>
                </a:ext>
              </a:extLst>
            </p:cNvPr>
            <p:cNvGrpSpPr/>
            <p:nvPr/>
          </p:nvGrpSpPr>
          <p:grpSpPr>
            <a:xfrm>
              <a:off x="3276600" y="990600"/>
              <a:ext cx="1371600" cy="1981199"/>
              <a:chOff x="914400" y="990600"/>
              <a:chExt cx="1371600" cy="1981199"/>
            </a:xfrm>
          </p:grpSpPr>
          <p:cxnSp>
            <p:nvCxnSpPr>
              <p:cNvPr id="17" name="Straight Connector 16">
                <a:extLst>
                  <a:ext uri="{FF2B5EF4-FFF2-40B4-BE49-F238E27FC236}">
                    <a16:creationId xmlns:a16="http://schemas.microsoft.com/office/drawing/2014/main" id="{EA4BA664-79EA-4B2B-B971-FD7161AF1D31}"/>
                  </a:ext>
                </a:extLst>
              </p:cNvPr>
              <p:cNvCxnSpPr/>
              <p:nvPr/>
            </p:nvCxnSpPr>
            <p:spPr>
              <a:xfrm flipH="1">
                <a:off x="1981200" y="990600"/>
                <a:ext cx="304800" cy="457199"/>
              </a:xfrm>
              <a:prstGeom prst="line">
                <a:avLst/>
              </a:prstGeom>
              <a:ln w="28575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>
                <a:extLst>
                  <a:ext uri="{FF2B5EF4-FFF2-40B4-BE49-F238E27FC236}">
                    <a16:creationId xmlns:a16="http://schemas.microsoft.com/office/drawing/2014/main" id="{2F64E2C5-89B2-4035-98D2-ECEF17B61FEE}"/>
                  </a:ext>
                </a:extLst>
              </p:cNvPr>
              <p:cNvCxnSpPr/>
              <p:nvPr/>
            </p:nvCxnSpPr>
            <p:spPr>
              <a:xfrm flipH="1">
                <a:off x="914400" y="2514600"/>
                <a:ext cx="304800" cy="457199"/>
              </a:xfrm>
              <a:prstGeom prst="line">
                <a:avLst/>
              </a:prstGeom>
              <a:ln w="28575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D3E7BD76-76FC-4CF1-8D70-ECBDB5DB35B1}"/>
              </a:ext>
            </a:extLst>
          </p:cNvPr>
          <p:cNvGrpSpPr/>
          <p:nvPr/>
        </p:nvGrpSpPr>
        <p:grpSpPr>
          <a:xfrm>
            <a:off x="7132320" y="990600"/>
            <a:ext cx="3840480" cy="2321328"/>
            <a:chOff x="5257800" y="1097490"/>
            <a:chExt cx="3840480" cy="2321328"/>
          </a:xfrm>
        </p:grpSpPr>
        <p:grpSp>
          <p:nvGrpSpPr>
            <p:cNvPr id="29" name="Group 28">
              <a:extLst>
                <a:ext uri="{FF2B5EF4-FFF2-40B4-BE49-F238E27FC236}">
                  <a16:creationId xmlns:a16="http://schemas.microsoft.com/office/drawing/2014/main" id="{A892A374-7CEF-4672-AF32-C71B8B26D534}"/>
                </a:ext>
              </a:extLst>
            </p:cNvPr>
            <p:cNvGrpSpPr/>
            <p:nvPr/>
          </p:nvGrpSpPr>
          <p:grpSpPr>
            <a:xfrm>
              <a:off x="5466588" y="1097490"/>
              <a:ext cx="3631692" cy="1852973"/>
              <a:chOff x="947928" y="1025756"/>
              <a:chExt cx="3631692" cy="1852973"/>
            </a:xfrm>
          </p:grpSpPr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26A760E5-9B60-4D38-8ABC-99BD4CA3F3C1}"/>
                  </a:ext>
                </a:extLst>
              </p:cNvPr>
              <p:cNvSpPr txBox="1"/>
              <p:nvPr/>
            </p:nvSpPr>
            <p:spPr>
              <a:xfrm>
                <a:off x="1629156" y="1030223"/>
                <a:ext cx="304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solidFill>
                      <a:prstClr val="black"/>
                    </a:solidFill>
                    <a:latin typeface="Times New Roman" pitchFamily="18" charset="0"/>
                    <a:cs typeface="Times New Roman" pitchFamily="18" charset="0"/>
                  </a:rPr>
                  <a:t>A</a:t>
                </a:r>
              </a:p>
            </p:txBody>
          </p:sp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FABE034F-BA78-47EA-8E9C-5CC31F40FE59}"/>
                  </a:ext>
                </a:extLst>
              </p:cNvPr>
              <p:cNvSpPr txBox="1"/>
              <p:nvPr/>
            </p:nvSpPr>
            <p:spPr>
              <a:xfrm>
                <a:off x="4274820" y="1025756"/>
                <a:ext cx="304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solidFill>
                      <a:prstClr val="black"/>
                    </a:solidFill>
                    <a:latin typeface="Times New Roman" pitchFamily="18" charset="0"/>
                    <a:cs typeface="Times New Roman" pitchFamily="18" charset="0"/>
                  </a:rPr>
                  <a:t>B</a:t>
                </a:r>
              </a:p>
            </p:txBody>
          </p:sp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68661DEC-C362-46AD-837A-2A21A07D7C03}"/>
                  </a:ext>
                </a:extLst>
              </p:cNvPr>
              <p:cNvSpPr txBox="1"/>
              <p:nvPr/>
            </p:nvSpPr>
            <p:spPr>
              <a:xfrm>
                <a:off x="3482340" y="2366665"/>
                <a:ext cx="304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solidFill>
                      <a:prstClr val="black"/>
                    </a:solidFill>
                    <a:latin typeface="Times New Roman" pitchFamily="18" charset="0"/>
                    <a:cs typeface="Times New Roman" pitchFamily="18" charset="0"/>
                  </a:rPr>
                  <a:t>C</a:t>
                </a:r>
              </a:p>
            </p:txBody>
          </p:sp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0F27ED52-65DB-449E-AB0F-AC07EC427768}"/>
                  </a:ext>
                </a:extLst>
              </p:cNvPr>
              <p:cNvSpPr txBox="1"/>
              <p:nvPr/>
            </p:nvSpPr>
            <p:spPr>
              <a:xfrm>
                <a:off x="947928" y="2417064"/>
                <a:ext cx="304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solidFill>
                      <a:prstClr val="black"/>
                    </a:solidFill>
                    <a:latin typeface="Times New Roman" pitchFamily="18" charset="0"/>
                    <a:cs typeface="Times New Roman" pitchFamily="18" charset="0"/>
                  </a:rPr>
                  <a:t>D</a:t>
                </a:r>
              </a:p>
            </p:txBody>
          </p:sp>
        </p:grpSp>
        <p:grpSp>
          <p:nvGrpSpPr>
            <p:cNvPr id="30" name="Group 29">
              <a:extLst>
                <a:ext uri="{FF2B5EF4-FFF2-40B4-BE49-F238E27FC236}">
                  <a16:creationId xmlns:a16="http://schemas.microsoft.com/office/drawing/2014/main" id="{6AE9EAD7-5DE9-4C1B-90B2-F742AEA07E78}"/>
                </a:ext>
              </a:extLst>
            </p:cNvPr>
            <p:cNvGrpSpPr/>
            <p:nvPr/>
          </p:nvGrpSpPr>
          <p:grpSpPr>
            <a:xfrm>
              <a:off x="5257800" y="1447799"/>
              <a:ext cx="3688080" cy="1971019"/>
              <a:chOff x="5257800" y="1447799"/>
              <a:chExt cx="3688080" cy="1971019"/>
            </a:xfrm>
          </p:grpSpPr>
          <p:sp>
            <p:nvSpPr>
              <p:cNvPr id="31" name="Parallelogram 30">
                <a:extLst>
                  <a:ext uri="{FF2B5EF4-FFF2-40B4-BE49-F238E27FC236}">
                    <a16:creationId xmlns:a16="http://schemas.microsoft.com/office/drawing/2014/main" id="{E0182C04-0848-4DBB-AD46-334CE43E1907}"/>
                  </a:ext>
                </a:extLst>
              </p:cNvPr>
              <p:cNvSpPr/>
              <p:nvPr/>
            </p:nvSpPr>
            <p:spPr>
              <a:xfrm>
                <a:off x="5739384" y="1447799"/>
                <a:ext cx="3095244" cy="1066801"/>
              </a:xfrm>
              <a:prstGeom prst="parallelogram">
                <a:avLst>
                  <a:gd name="adj" fmla="val 70429"/>
                </a:avLst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EA2774AA-FCC6-48E4-9470-494D413A27F2}"/>
                  </a:ext>
                </a:extLst>
              </p:cNvPr>
              <p:cNvSpPr txBox="1"/>
              <p:nvPr/>
            </p:nvSpPr>
            <p:spPr>
              <a:xfrm>
                <a:off x="5257800" y="2895598"/>
                <a:ext cx="368808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err="1">
                    <a:solidFill>
                      <a:sysClr val="windowText" lastClr="000000"/>
                    </a:solidFill>
                    <a:latin typeface="Times New Roman" pitchFamily="18" charset="0"/>
                    <a:cs typeface="Times New Roman" pitchFamily="18" charset="0"/>
                  </a:rPr>
                  <a:t>Hình</a:t>
                </a:r>
                <a:r>
                  <a:rPr lang="en-US" sz="2800" dirty="0">
                    <a:solidFill>
                      <a:sysClr val="windowText" lastClr="00000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>
                    <a:solidFill>
                      <a:sysClr val="windowText" lastClr="000000"/>
                    </a:solidFill>
                    <a:latin typeface="Times New Roman" pitchFamily="18" charset="0"/>
                    <a:cs typeface="Times New Roman" pitchFamily="18" charset="0"/>
                  </a:rPr>
                  <a:t>bình</a:t>
                </a:r>
                <a:r>
                  <a:rPr lang="en-US" sz="2800" dirty="0">
                    <a:solidFill>
                      <a:sysClr val="windowText" lastClr="00000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>
                    <a:solidFill>
                      <a:sysClr val="windowText" lastClr="000000"/>
                    </a:solidFill>
                    <a:latin typeface="Times New Roman" pitchFamily="18" charset="0"/>
                    <a:cs typeface="Times New Roman" pitchFamily="18" charset="0"/>
                  </a:rPr>
                  <a:t>hành</a:t>
                </a:r>
                <a:r>
                  <a:rPr lang="en-US" sz="2800" dirty="0">
                    <a:solidFill>
                      <a:sysClr val="windowText" lastClr="000000"/>
                    </a:solidFill>
                    <a:latin typeface="Times New Roman" pitchFamily="18" charset="0"/>
                    <a:cs typeface="Times New Roman" pitchFamily="18" charset="0"/>
                  </a:rPr>
                  <a:t> ABCD</a:t>
                </a:r>
              </a:p>
            </p:txBody>
          </p:sp>
        </p:grpSp>
      </p:grpSp>
      <p:sp>
        <p:nvSpPr>
          <p:cNvPr id="37" name="TextBox 36">
            <a:extLst>
              <a:ext uri="{FF2B5EF4-FFF2-40B4-BE49-F238E27FC236}">
                <a16:creationId xmlns:a16="http://schemas.microsoft.com/office/drawing/2014/main" id="{DCC3D53B-B2B2-460E-9CA1-BB4A6BF7C137}"/>
              </a:ext>
            </a:extLst>
          </p:cNvPr>
          <p:cNvSpPr txBox="1"/>
          <p:nvPr/>
        </p:nvSpPr>
        <p:spPr>
          <a:xfrm>
            <a:off x="396240" y="3642007"/>
            <a:ext cx="850392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400" b="1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4400" b="1" dirty="0" err="1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4400" b="1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bình</a:t>
            </a:r>
            <a:r>
              <a:rPr lang="en-US" sz="4400" b="1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hành</a:t>
            </a:r>
            <a:r>
              <a:rPr lang="en-US" sz="4400" b="1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4400" b="1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đặc</a:t>
            </a:r>
            <a:r>
              <a:rPr lang="en-US" sz="4400" b="1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4400" b="1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4400" b="1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05948F06-8640-449B-9F90-848F0EB02BB4}"/>
              </a:ext>
            </a:extLst>
          </p:cNvPr>
          <p:cNvSpPr txBox="1"/>
          <p:nvPr/>
        </p:nvSpPr>
        <p:spPr>
          <a:xfrm>
            <a:off x="1524000" y="4631395"/>
            <a:ext cx="96012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4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4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bình</a:t>
            </a:r>
            <a:r>
              <a:rPr lang="en-US" sz="4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hành</a:t>
            </a:r>
            <a:r>
              <a:rPr lang="en-US" sz="4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4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4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cặp</a:t>
            </a:r>
            <a:r>
              <a:rPr lang="en-US" sz="4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cạnh</a:t>
            </a:r>
            <a:r>
              <a:rPr lang="en-US" sz="4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4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diện</a:t>
            </a:r>
            <a:r>
              <a:rPr lang="en-US" sz="4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song </a:t>
            </a:r>
            <a:r>
              <a:rPr lang="en-US" sz="44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song</a:t>
            </a:r>
            <a:r>
              <a:rPr lang="en-US" sz="4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4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4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4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4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418159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  <p:bldP spid="37" grpId="1"/>
      <p:bldP spid="38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2192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099573" y="1676400"/>
            <a:ext cx="199285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3600" b="1" dirty="0" smtClean="0">
                <a:latin typeface="+mj-lt"/>
              </a:rPr>
              <a:t>DẶN DÒ</a:t>
            </a:r>
            <a:endParaRPr lang="en-US" sz="3600" b="1" dirty="0">
              <a:latin typeface="+mj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06278" y="2667000"/>
            <a:ext cx="4728121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vi-VN" sz="2800" b="1" dirty="0" smtClean="0">
                <a:latin typeface="+mj-lt"/>
              </a:rPr>
              <a:t>Hoàn thành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vi-VN" sz="2800" b="1" dirty="0" smtClean="0">
                <a:latin typeface="+mj-lt"/>
                <a:cs typeface="Times New Roman" panose="02020603050405020304" pitchFamily="18" charset="0"/>
              </a:rPr>
              <a:t>ài 3 vào vở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vi-VN" sz="2800" b="1" dirty="0" smtClean="0">
                <a:latin typeface="+mj-lt"/>
                <a:cs typeface="Times New Roman" panose="02020603050405020304" pitchFamily="18" charset="0"/>
              </a:rPr>
              <a:t>ài tập Toán</a:t>
            </a:r>
          </a:p>
          <a:p>
            <a:pPr marL="342900" indent="-342900">
              <a:buAutoNum type="arabicPeriod"/>
            </a:pPr>
            <a:r>
              <a:rPr lang="vi-VN" sz="2800" b="1" dirty="0" smtClean="0">
                <a:latin typeface="+mj-lt"/>
                <a:cs typeface="Times New Roman" panose="02020603050405020304" pitchFamily="18" charset="0"/>
              </a:rPr>
              <a:t>Chuẩn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vi-VN" sz="2800" b="1" dirty="0" smtClean="0">
                <a:latin typeface="+mj-lt"/>
                <a:cs typeface="Times New Roman" panose="02020603050405020304" pitchFamily="18" charset="0"/>
              </a:rPr>
              <a:t>ị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vi-VN" sz="2800" b="1" dirty="0" smtClean="0">
                <a:latin typeface="+mj-lt"/>
                <a:cs typeface="Times New Roman" panose="02020603050405020304" pitchFamily="18" charset="0"/>
              </a:rPr>
              <a:t>ài sau: </a:t>
            </a:r>
          </a:p>
          <a:p>
            <a:r>
              <a:rPr lang="vi-VN" sz="2800" b="1" dirty="0" smtClean="0">
                <a:latin typeface="+mj-lt"/>
                <a:cs typeface="Times New Roman" panose="02020603050405020304" pitchFamily="18" charset="0"/>
              </a:rPr>
              <a:t>“Diện tích hình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vi-VN" sz="2800" b="1" dirty="0" smtClean="0">
                <a:latin typeface="+mj-lt"/>
                <a:cs typeface="Times New Roman" panose="02020603050405020304" pitchFamily="18" charset="0"/>
              </a:rPr>
              <a:t>ình hành”</a:t>
            </a:r>
            <a:r>
              <a:rPr lang="vi-VN" sz="2800" b="1" dirty="0" smtClean="0">
                <a:latin typeface="+mj-lt"/>
              </a:rPr>
              <a:t> </a:t>
            </a:r>
            <a:endParaRPr lang="en-US" sz="24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76625502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  <p:sp>
        <p:nvSpPr>
          <p:cNvPr id="5" name="Cloud 4"/>
          <p:cNvSpPr/>
          <p:nvPr/>
        </p:nvSpPr>
        <p:spPr>
          <a:xfrm>
            <a:off x="2590800" y="533400"/>
            <a:ext cx="9144000" cy="4191000"/>
          </a:xfrm>
          <a:prstGeom prst="cloud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5400" b="1" i="1" dirty="0" smtClean="0">
                <a:latin typeface="+mj-lt"/>
              </a:rPr>
              <a:t>Chúc các con chăm ngoan, học giỏi</a:t>
            </a:r>
            <a:endParaRPr lang="en-US" sz="5400" b="1" i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6406774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0"/>
            <a:ext cx="12192000" cy="6858000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5" name="Rectangle 4"/>
          <p:cNvSpPr/>
          <p:nvPr/>
        </p:nvSpPr>
        <p:spPr>
          <a:xfrm>
            <a:off x="1905000" y="225109"/>
            <a:ext cx="83058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en-US" sz="3600" b="1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Hãy</a:t>
            </a:r>
            <a:r>
              <a:rPr lang="en-US" sz="3600" b="1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nêu</a:t>
            </a:r>
            <a:r>
              <a:rPr lang="en-US" sz="3600" b="1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những</a:t>
            </a:r>
            <a:r>
              <a:rPr lang="en-US" sz="3600" b="1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hình</a:t>
            </a:r>
            <a:r>
              <a:rPr lang="en-US" sz="3600" b="1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mà </a:t>
            </a:r>
            <a:r>
              <a:rPr lang="en-US" sz="3600" b="1" dirty="0" err="1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các</a:t>
            </a:r>
            <a:r>
              <a:rPr lang="vi-VN" sz="3600" b="1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con đã </a:t>
            </a:r>
            <a:r>
              <a:rPr lang="en-US" sz="3600" b="1" dirty="0" err="1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học</a:t>
            </a:r>
            <a:r>
              <a:rPr lang="en-US" sz="3600" b="1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.</a:t>
            </a:r>
          </a:p>
          <a:p>
            <a:pPr algn="ctr">
              <a:buNone/>
            </a:pPr>
            <a:endParaRPr lang="en-US" sz="2800" dirty="0"/>
          </a:p>
        </p:txBody>
      </p:sp>
      <p:sp>
        <p:nvSpPr>
          <p:cNvPr id="6" name="Rectangle 5"/>
          <p:cNvSpPr/>
          <p:nvPr/>
        </p:nvSpPr>
        <p:spPr>
          <a:xfrm>
            <a:off x="838201" y="1260623"/>
            <a:ext cx="2019300" cy="1863436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36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0000"/>
              </a:solidFill>
            </a:endParaRPr>
          </a:p>
          <a:p>
            <a:pPr algn="ctr"/>
            <a:endParaRPr lang="en-US" sz="36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0000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8862580" y="1367854"/>
            <a:ext cx="1981200" cy="17526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3600" dirty="0">
              <a:solidFill>
                <a:srgbClr val="FF0000"/>
              </a:solidFill>
            </a:endParaRPr>
          </a:p>
          <a:p>
            <a:pPr algn="ctr"/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8" name="Isosceles Triangle 7"/>
          <p:cNvSpPr/>
          <p:nvPr/>
        </p:nvSpPr>
        <p:spPr>
          <a:xfrm>
            <a:off x="2550939" y="3301023"/>
            <a:ext cx="3276600" cy="2057400"/>
          </a:xfrm>
          <a:prstGeom prst="triangle">
            <a:avLst>
              <a:gd name="adj" fmla="val 48796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554104" y="1420281"/>
            <a:ext cx="3083792" cy="15240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3600" dirty="0">
              <a:solidFill>
                <a:srgbClr val="FF0000"/>
              </a:solidFill>
            </a:endParaRPr>
          </a:p>
          <a:p>
            <a:pPr algn="ctr"/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 flipH="1">
            <a:off x="1219200" y="1653732"/>
            <a:ext cx="1371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Hình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vuông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706505" y="1889893"/>
            <a:ext cx="27789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Hình chữ nhật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9334499" y="1705545"/>
            <a:ext cx="1143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Hình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tròn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312939" y="4094005"/>
            <a:ext cx="1752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Hình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tam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giác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4" name="Group 15"/>
          <p:cNvGrpSpPr>
            <a:grpSpLocks/>
          </p:cNvGrpSpPr>
          <p:nvPr/>
        </p:nvGrpSpPr>
        <p:grpSpPr bwMode="auto">
          <a:xfrm>
            <a:off x="6781800" y="3261725"/>
            <a:ext cx="2643821" cy="1727502"/>
            <a:chOff x="3678" y="768"/>
            <a:chExt cx="1639" cy="1056"/>
          </a:xfrm>
        </p:grpSpPr>
        <p:sp>
          <p:nvSpPr>
            <p:cNvPr id="15" name="Line 16"/>
            <p:cNvSpPr>
              <a:spLocks noChangeShapeType="1"/>
            </p:cNvSpPr>
            <p:nvPr/>
          </p:nvSpPr>
          <p:spPr bwMode="auto">
            <a:xfrm flipV="1">
              <a:off x="4032" y="768"/>
              <a:ext cx="886" cy="96"/>
            </a:xfrm>
            <a:prstGeom prst="line">
              <a:avLst/>
            </a:prstGeom>
            <a:noFill/>
            <a:ln w="2857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Line 17"/>
            <p:cNvSpPr>
              <a:spLocks noChangeShapeType="1"/>
            </p:cNvSpPr>
            <p:nvPr/>
          </p:nvSpPr>
          <p:spPr bwMode="auto">
            <a:xfrm>
              <a:off x="3678" y="1632"/>
              <a:ext cx="1639" cy="192"/>
            </a:xfrm>
            <a:prstGeom prst="line">
              <a:avLst/>
            </a:prstGeom>
            <a:noFill/>
            <a:ln w="2857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Line 18"/>
            <p:cNvSpPr>
              <a:spLocks noChangeShapeType="1"/>
            </p:cNvSpPr>
            <p:nvPr/>
          </p:nvSpPr>
          <p:spPr bwMode="auto">
            <a:xfrm flipH="1">
              <a:off x="3678" y="864"/>
              <a:ext cx="354" cy="768"/>
            </a:xfrm>
            <a:prstGeom prst="line">
              <a:avLst/>
            </a:prstGeom>
            <a:noFill/>
            <a:ln w="2857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Line 19"/>
            <p:cNvSpPr>
              <a:spLocks noChangeShapeType="1"/>
            </p:cNvSpPr>
            <p:nvPr/>
          </p:nvSpPr>
          <p:spPr bwMode="auto">
            <a:xfrm flipH="1" flipV="1">
              <a:off x="4918" y="768"/>
              <a:ext cx="399" cy="1056"/>
            </a:xfrm>
            <a:prstGeom prst="line">
              <a:avLst/>
            </a:prstGeom>
            <a:noFill/>
            <a:ln w="2857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7374741" y="3705790"/>
            <a:ext cx="1385351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tứ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giác</a:t>
            </a:r>
            <a:endParaRPr lang="en-US" alt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147902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45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/>
      <p:bldP spid="11" grpId="0"/>
      <p:bldP spid="12" grpId="0"/>
      <p:bldP spid="13" grpId="0"/>
      <p:bldP spid="1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514600" y="1828800"/>
            <a:ext cx="6397905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vi-VN" sz="5400" b="1" dirty="0" smtClean="0">
                <a:latin typeface="+mj-lt"/>
              </a:rPr>
              <a:t>TOÁN</a:t>
            </a:r>
          </a:p>
          <a:p>
            <a:pPr algn="ctr"/>
            <a:endParaRPr lang="vi-VN" sz="5400" b="1" dirty="0" smtClean="0">
              <a:latin typeface="+mj-lt"/>
            </a:endParaRPr>
          </a:p>
          <a:p>
            <a:pPr algn="ctr"/>
            <a:r>
              <a:rPr lang="vi-VN" sz="5400" b="1" dirty="0" smtClean="0">
                <a:latin typeface="+mj-lt"/>
              </a:rPr>
              <a:t>HÌNH </a:t>
            </a:r>
            <a:r>
              <a:rPr lang="en-US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vi-VN" sz="5400" b="1" dirty="0" smtClean="0">
                <a:latin typeface="+mj-lt"/>
              </a:rPr>
              <a:t>ÌNH HÀNH </a:t>
            </a:r>
            <a:endParaRPr lang="en-US" sz="54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65079069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629"/>
            <a:ext cx="12185556" cy="6861629"/>
          </a:xfrm>
          <a:prstGeom prst="rect">
            <a:avLst/>
          </a:prstGeom>
        </p:spPr>
      </p:pic>
      <p:sp>
        <p:nvSpPr>
          <p:cNvPr id="7" name="Text Box 1"/>
          <p:cNvSpPr txBox="1"/>
          <p:nvPr/>
        </p:nvSpPr>
        <p:spPr>
          <a:xfrm>
            <a:off x="4343400" y="95870"/>
            <a:ext cx="405591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Yêu</a:t>
            </a: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44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cầu</a:t>
            </a: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44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cần</a:t>
            </a: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44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đạt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Text Box 3"/>
          <p:cNvSpPr txBox="1"/>
          <p:nvPr/>
        </p:nvSpPr>
        <p:spPr>
          <a:xfrm>
            <a:off x="2830945" y="1170012"/>
            <a:ext cx="8835483" cy="1200329"/>
          </a:xfrm>
          <a:prstGeom prst="rect">
            <a:avLst/>
          </a:prstGeom>
          <a:solidFill>
            <a:srgbClr val="92D05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571500" lvl="0" indent="-5715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kumimoji="0" lang="vi-VN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cs typeface="UTM Deutsch Gothic" panose="02040603050506020204" charset="0"/>
              </a:rPr>
              <a:t>Nhận</a:t>
            </a:r>
            <a:r>
              <a:rPr kumimoji="0" lang="vi-VN" sz="36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UTM Deutsch Gothic" panose="02040603050506020204" charset="0"/>
                <a:cs typeface="UTM Deutsch Gothic" panose="02040603050506020204" charset="0"/>
              </a:rPr>
              <a:t> </a:t>
            </a:r>
            <a:r>
              <a:rPr lang="vi-VN" sz="3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biết được hình bình hành và một số đặc điểm của hình bình hành.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UTM Deutsch Gothic" panose="02040603050506020204" charset="0"/>
              <a:cs typeface="UTM Deutsch Gothic" panose="02040603050506020204" charset="0"/>
            </a:endParaRPr>
          </a:p>
        </p:txBody>
      </p:sp>
      <p:sp>
        <p:nvSpPr>
          <p:cNvPr id="9" name="Text Box 3">
            <a:extLst>
              <a:ext uri="{FF2B5EF4-FFF2-40B4-BE49-F238E27FC236}">
                <a16:creationId xmlns:a16="http://schemas.microsoft.com/office/drawing/2014/main" id="{2EEF7544-6605-45BE-8E7B-F62201E5384C}"/>
              </a:ext>
            </a:extLst>
          </p:cNvPr>
          <p:cNvSpPr txBox="1"/>
          <p:nvPr/>
        </p:nvSpPr>
        <p:spPr>
          <a:xfrm>
            <a:off x="2819400" y="3124200"/>
            <a:ext cx="7239000" cy="646331"/>
          </a:xfrm>
          <a:prstGeom prst="rect">
            <a:avLst/>
          </a:prstGeom>
          <a:solidFill>
            <a:srgbClr val="92D05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571500" lvl="0" indent="-5715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vi-VN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Vận dụng để </a:t>
            </a:r>
            <a:r>
              <a:rPr lang="vi-VN" sz="3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 tốt </a:t>
            </a:r>
            <a:r>
              <a:rPr lang="vi-VN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 </a:t>
            </a:r>
            <a:r>
              <a:rPr lang="vi-VN" sz="3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tập.</a:t>
            </a:r>
            <a:endParaRPr kumimoji="0" lang="en-US" sz="3600" b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UTM Deutsch Gothic" panose="02040603050506020204" charset="0"/>
              <a:cs typeface="UTM Deutsch Gothic" panose="02040603050506020204" charset="0"/>
            </a:endParaRPr>
          </a:p>
        </p:txBody>
      </p:sp>
      <p:sp>
        <p:nvSpPr>
          <p:cNvPr id="10" name="Text Box 3">
            <a:extLst>
              <a:ext uri="{FF2B5EF4-FFF2-40B4-BE49-F238E27FC236}">
                <a16:creationId xmlns:a16="http://schemas.microsoft.com/office/drawing/2014/main" id="{2EEF7544-6605-45BE-8E7B-F62201E5384C}"/>
              </a:ext>
            </a:extLst>
          </p:cNvPr>
          <p:cNvSpPr txBox="1"/>
          <p:nvPr/>
        </p:nvSpPr>
        <p:spPr>
          <a:xfrm>
            <a:off x="2864733" y="4524390"/>
            <a:ext cx="4545989" cy="646331"/>
          </a:xfrm>
          <a:prstGeom prst="rect">
            <a:avLst/>
          </a:prstGeom>
          <a:solidFill>
            <a:srgbClr val="92D05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571500" lvl="0" indent="-5715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vi-VN" sz="3600" b="1" noProof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Rèn tính cẩn thận.</a:t>
            </a:r>
            <a:endParaRPr kumimoji="0" lang="en-US" sz="3600" b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UTM Deutsch Gothic" panose="02040603050506020204" charset="0"/>
              <a:cs typeface="UTM Deutsch Gothic" panose="0204060305050602020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637346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animBg="1"/>
      <p:bldP spid="9" grpId="0" animBg="1"/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4618"/>
            <a:ext cx="12192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343400" y="1691842"/>
            <a:ext cx="4224618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2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Các hoạt động trong tiết học</a:t>
            </a:r>
            <a:endParaRPr lang="en-US" sz="2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3886200" y="2436014"/>
            <a:ext cx="2316284" cy="764386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400" b="1" dirty="0" smtClean="0">
                <a:latin typeface="+mj-lt"/>
              </a:rPr>
              <a:t>1. Khám phá</a:t>
            </a:r>
            <a:endParaRPr lang="en-US" sz="2400" b="1" dirty="0">
              <a:latin typeface="+mj-lt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5410200" y="3477529"/>
            <a:ext cx="2362200" cy="838200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400" b="1" dirty="0">
                <a:latin typeface="+mj-lt"/>
              </a:rPr>
              <a:t>2</a:t>
            </a:r>
            <a:r>
              <a:rPr lang="vi-VN" sz="2400" b="1" dirty="0" smtClean="0">
                <a:latin typeface="+mj-lt"/>
              </a:rPr>
              <a:t>. Thực hành</a:t>
            </a:r>
            <a:endParaRPr lang="en-US" sz="2400" b="1" dirty="0">
              <a:latin typeface="+mj-lt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4008316" y="4468244"/>
            <a:ext cx="2194168" cy="8382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400" b="1" dirty="0">
                <a:latin typeface="+mj-lt"/>
              </a:rPr>
              <a:t>3</a:t>
            </a:r>
            <a:r>
              <a:rPr lang="vi-VN" sz="2400" b="1" dirty="0" smtClean="0">
                <a:latin typeface="+mj-lt"/>
              </a:rPr>
              <a:t>. Vận dụng</a:t>
            </a:r>
            <a:endParaRPr lang="en-US" sz="24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67519254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758"/>
            <a:ext cx="12191999" cy="6861757"/>
          </a:xfrm>
          <a:prstGeom prst="rect">
            <a:avLst/>
          </a:prstGeom>
        </p:spPr>
      </p:pic>
      <p:sp>
        <p:nvSpPr>
          <p:cNvPr id="5" name="Cloud 4"/>
          <p:cNvSpPr/>
          <p:nvPr/>
        </p:nvSpPr>
        <p:spPr>
          <a:xfrm>
            <a:off x="3429000" y="1295400"/>
            <a:ext cx="5029200" cy="2743200"/>
          </a:xfrm>
          <a:prstGeom prst="cloud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4000" b="1" dirty="0" smtClean="0">
                <a:solidFill>
                  <a:schemeClr val="tx1"/>
                </a:solidFill>
                <a:latin typeface="+mj-lt"/>
              </a:rPr>
              <a:t>KHÁM PHÁ</a:t>
            </a:r>
            <a:endParaRPr lang="en-US" sz="4000" b="1" dirty="0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26064072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236" y="0"/>
            <a:ext cx="12192000" cy="6858000"/>
          </a:xfrm>
          <a:prstGeom prst="rect">
            <a:avLst/>
          </a:prstGeom>
        </p:spPr>
      </p:pic>
      <p:grpSp>
        <p:nvGrpSpPr>
          <p:cNvPr id="5" name="Group 76"/>
          <p:cNvGrpSpPr>
            <a:grpSpLocks/>
          </p:cNvGrpSpPr>
          <p:nvPr/>
        </p:nvGrpSpPr>
        <p:grpSpPr bwMode="auto">
          <a:xfrm>
            <a:off x="914400" y="2196830"/>
            <a:ext cx="4326587" cy="2727303"/>
            <a:chOff x="624" y="1197"/>
            <a:chExt cx="4320" cy="2595"/>
          </a:xfrm>
        </p:grpSpPr>
        <p:grpSp>
          <p:nvGrpSpPr>
            <p:cNvPr id="6" name="Group 14"/>
            <p:cNvGrpSpPr>
              <a:grpSpLocks/>
            </p:cNvGrpSpPr>
            <p:nvPr/>
          </p:nvGrpSpPr>
          <p:grpSpPr bwMode="auto">
            <a:xfrm>
              <a:off x="624" y="1197"/>
              <a:ext cx="4320" cy="435"/>
              <a:chOff x="624" y="1197"/>
              <a:chExt cx="4320" cy="435"/>
            </a:xfrm>
          </p:grpSpPr>
          <p:sp>
            <p:nvSpPr>
              <p:cNvPr id="62" name="Rectangle 4"/>
              <p:cNvSpPr>
                <a:spLocks noChangeArrowheads="1"/>
              </p:cNvSpPr>
              <p:nvPr/>
            </p:nvSpPr>
            <p:spPr bwMode="auto">
              <a:xfrm>
                <a:off x="624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 sz="2000">
                  <a:ln>
                    <a:solidFill>
                      <a:srgbClr val="C00000"/>
                    </a:solidFill>
                  </a:ln>
                  <a:solidFill>
                    <a:srgbClr val="FF0000"/>
                  </a:solidFill>
                </a:endParaRPr>
              </a:p>
            </p:txBody>
          </p:sp>
          <p:sp>
            <p:nvSpPr>
              <p:cNvPr id="63" name="Rectangle 5"/>
              <p:cNvSpPr>
                <a:spLocks noChangeArrowheads="1"/>
              </p:cNvSpPr>
              <p:nvPr/>
            </p:nvSpPr>
            <p:spPr bwMode="auto">
              <a:xfrm>
                <a:off x="1056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 sz="2000">
                  <a:ln>
                    <a:solidFill>
                      <a:srgbClr val="C00000"/>
                    </a:solidFill>
                  </a:ln>
                  <a:solidFill>
                    <a:srgbClr val="FF0000"/>
                  </a:solidFill>
                </a:endParaRPr>
              </a:p>
            </p:txBody>
          </p:sp>
          <p:sp>
            <p:nvSpPr>
              <p:cNvPr id="64" name="Rectangle 6"/>
              <p:cNvSpPr>
                <a:spLocks noChangeArrowheads="1"/>
              </p:cNvSpPr>
              <p:nvPr/>
            </p:nvSpPr>
            <p:spPr bwMode="auto">
              <a:xfrm>
                <a:off x="1488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r>
                  <a:rPr lang="en-US" sz="2000" dirty="0">
                    <a:ln>
                      <a:solidFill>
                        <a:srgbClr val="C00000"/>
                      </a:solidFill>
                    </a:ln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  </a:t>
                </a:r>
                <a:r>
                  <a:rPr lang="en-US" sz="2800" dirty="0">
                    <a:ln>
                      <a:solidFill>
                        <a:srgbClr val="C00000"/>
                      </a:solidFill>
                    </a:ln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A</a:t>
                </a:r>
              </a:p>
            </p:txBody>
          </p:sp>
          <p:sp>
            <p:nvSpPr>
              <p:cNvPr id="65" name="Rectangle 7"/>
              <p:cNvSpPr>
                <a:spLocks noChangeArrowheads="1"/>
              </p:cNvSpPr>
              <p:nvPr/>
            </p:nvSpPr>
            <p:spPr bwMode="auto">
              <a:xfrm>
                <a:off x="1920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 sz="2000">
                  <a:ln>
                    <a:solidFill>
                      <a:srgbClr val="C00000"/>
                    </a:solidFill>
                  </a:ln>
                  <a:solidFill>
                    <a:srgbClr val="FF0000"/>
                  </a:solidFill>
                </a:endParaRPr>
              </a:p>
            </p:txBody>
          </p:sp>
          <p:sp>
            <p:nvSpPr>
              <p:cNvPr id="66" name="Rectangle 8"/>
              <p:cNvSpPr>
                <a:spLocks noChangeArrowheads="1"/>
              </p:cNvSpPr>
              <p:nvPr/>
            </p:nvSpPr>
            <p:spPr bwMode="auto">
              <a:xfrm>
                <a:off x="2352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 sz="2000">
                  <a:ln>
                    <a:solidFill>
                      <a:srgbClr val="C00000"/>
                    </a:solidFill>
                  </a:ln>
                  <a:solidFill>
                    <a:srgbClr val="FF0000"/>
                  </a:solidFill>
                </a:endParaRPr>
              </a:p>
            </p:txBody>
          </p:sp>
          <p:sp>
            <p:nvSpPr>
              <p:cNvPr id="67" name="Rectangle 9"/>
              <p:cNvSpPr>
                <a:spLocks noChangeArrowheads="1"/>
              </p:cNvSpPr>
              <p:nvPr/>
            </p:nvSpPr>
            <p:spPr bwMode="auto">
              <a:xfrm>
                <a:off x="2784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 sz="2000">
                  <a:ln>
                    <a:solidFill>
                      <a:srgbClr val="C00000"/>
                    </a:solidFill>
                  </a:ln>
                  <a:solidFill>
                    <a:srgbClr val="FF0000"/>
                  </a:solidFill>
                </a:endParaRPr>
              </a:p>
            </p:txBody>
          </p:sp>
          <p:sp>
            <p:nvSpPr>
              <p:cNvPr id="68" name="Rectangle 10"/>
              <p:cNvSpPr>
                <a:spLocks noChangeArrowheads="1"/>
              </p:cNvSpPr>
              <p:nvPr/>
            </p:nvSpPr>
            <p:spPr bwMode="auto">
              <a:xfrm>
                <a:off x="3216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 sz="2000">
                  <a:ln>
                    <a:solidFill>
                      <a:srgbClr val="C00000"/>
                    </a:solidFill>
                  </a:ln>
                  <a:solidFill>
                    <a:srgbClr val="FF0000"/>
                  </a:solidFill>
                </a:endParaRPr>
              </a:p>
            </p:txBody>
          </p:sp>
          <p:sp>
            <p:nvSpPr>
              <p:cNvPr id="69" name="Rectangle 11"/>
              <p:cNvSpPr>
                <a:spLocks noChangeArrowheads="1"/>
              </p:cNvSpPr>
              <p:nvPr/>
            </p:nvSpPr>
            <p:spPr bwMode="auto">
              <a:xfrm>
                <a:off x="3648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 sz="2000">
                  <a:ln>
                    <a:solidFill>
                      <a:srgbClr val="C00000"/>
                    </a:solidFill>
                  </a:ln>
                  <a:solidFill>
                    <a:srgbClr val="FF0000"/>
                  </a:solidFill>
                </a:endParaRPr>
              </a:p>
            </p:txBody>
          </p:sp>
          <p:sp>
            <p:nvSpPr>
              <p:cNvPr id="70" name="Rectangle 12"/>
              <p:cNvSpPr>
                <a:spLocks noChangeArrowheads="1"/>
              </p:cNvSpPr>
              <p:nvPr/>
            </p:nvSpPr>
            <p:spPr bwMode="auto">
              <a:xfrm>
                <a:off x="4080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r>
                  <a:rPr lang="en-US" sz="2800" dirty="0">
                    <a:ln>
                      <a:solidFill>
                        <a:srgbClr val="C00000"/>
                      </a:solidFill>
                    </a:ln>
                    <a:solidFill>
                      <a:srgbClr val="FF0000"/>
                    </a:solidFill>
                  </a:rPr>
                  <a:t>   </a:t>
                </a:r>
              </a:p>
            </p:txBody>
          </p:sp>
          <p:sp>
            <p:nvSpPr>
              <p:cNvPr id="71" name="Rectangle 13"/>
              <p:cNvSpPr>
                <a:spLocks noChangeArrowheads="1"/>
              </p:cNvSpPr>
              <p:nvPr/>
            </p:nvSpPr>
            <p:spPr bwMode="auto">
              <a:xfrm>
                <a:off x="4512" y="1197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r>
                  <a:rPr lang="en-US" sz="2800" dirty="0">
                    <a:ln>
                      <a:solidFill>
                        <a:srgbClr val="C00000"/>
                      </a:solidFill>
                    </a:ln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</a:t>
                </a:r>
              </a:p>
            </p:txBody>
          </p:sp>
        </p:grpSp>
        <p:grpSp>
          <p:nvGrpSpPr>
            <p:cNvPr id="7" name="Group 15"/>
            <p:cNvGrpSpPr>
              <a:grpSpLocks/>
            </p:cNvGrpSpPr>
            <p:nvPr/>
          </p:nvGrpSpPr>
          <p:grpSpPr bwMode="auto">
            <a:xfrm>
              <a:off x="624" y="1632"/>
              <a:ext cx="4320" cy="432"/>
              <a:chOff x="624" y="1200"/>
              <a:chExt cx="4320" cy="432"/>
            </a:xfrm>
          </p:grpSpPr>
          <p:sp>
            <p:nvSpPr>
              <p:cNvPr id="52" name="Rectangle 16"/>
              <p:cNvSpPr>
                <a:spLocks noChangeArrowheads="1"/>
              </p:cNvSpPr>
              <p:nvPr/>
            </p:nvSpPr>
            <p:spPr bwMode="auto">
              <a:xfrm>
                <a:off x="624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 sz="2000" dirty="0">
                  <a:ln>
                    <a:solidFill>
                      <a:srgbClr val="C00000"/>
                    </a:solidFill>
                  </a:ln>
                  <a:solidFill>
                    <a:srgbClr val="FF0000"/>
                  </a:solidFill>
                </a:endParaRPr>
              </a:p>
            </p:txBody>
          </p:sp>
          <p:sp>
            <p:nvSpPr>
              <p:cNvPr id="53" name="Rectangle 17"/>
              <p:cNvSpPr>
                <a:spLocks noChangeArrowheads="1"/>
              </p:cNvSpPr>
              <p:nvPr/>
            </p:nvSpPr>
            <p:spPr bwMode="auto">
              <a:xfrm>
                <a:off x="1056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 sz="2000">
                  <a:ln>
                    <a:solidFill>
                      <a:srgbClr val="C00000"/>
                    </a:solidFill>
                  </a:ln>
                  <a:solidFill>
                    <a:srgbClr val="FF0000"/>
                  </a:solidFill>
                </a:endParaRPr>
              </a:p>
            </p:txBody>
          </p:sp>
          <p:sp>
            <p:nvSpPr>
              <p:cNvPr id="54" name="Rectangle 18"/>
              <p:cNvSpPr>
                <a:spLocks noChangeArrowheads="1"/>
              </p:cNvSpPr>
              <p:nvPr/>
            </p:nvSpPr>
            <p:spPr bwMode="auto">
              <a:xfrm>
                <a:off x="1488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 sz="2000">
                  <a:ln>
                    <a:solidFill>
                      <a:srgbClr val="C00000"/>
                    </a:solidFill>
                  </a:ln>
                  <a:solidFill>
                    <a:srgbClr val="FF0000"/>
                  </a:solidFill>
                </a:endParaRPr>
              </a:p>
            </p:txBody>
          </p:sp>
          <p:sp>
            <p:nvSpPr>
              <p:cNvPr id="55" name="Rectangle 19"/>
              <p:cNvSpPr>
                <a:spLocks noChangeArrowheads="1"/>
              </p:cNvSpPr>
              <p:nvPr/>
            </p:nvSpPr>
            <p:spPr bwMode="auto">
              <a:xfrm>
                <a:off x="1920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 sz="2000">
                  <a:ln>
                    <a:solidFill>
                      <a:srgbClr val="C00000"/>
                    </a:solidFill>
                  </a:ln>
                  <a:solidFill>
                    <a:srgbClr val="FF0000"/>
                  </a:solidFill>
                </a:endParaRPr>
              </a:p>
            </p:txBody>
          </p:sp>
          <p:sp>
            <p:nvSpPr>
              <p:cNvPr id="56" name="Rectangle 20"/>
              <p:cNvSpPr>
                <a:spLocks noChangeArrowheads="1"/>
              </p:cNvSpPr>
              <p:nvPr/>
            </p:nvSpPr>
            <p:spPr bwMode="auto">
              <a:xfrm>
                <a:off x="2352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 sz="2000">
                  <a:ln>
                    <a:solidFill>
                      <a:srgbClr val="C00000"/>
                    </a:solidFill>
                  </a:ln>
                  <a:solidFill>
                    <a:srgbClr val="FF0000"/>
                  </a:solidFill>
                </a:endParaRPr>
              </a:p>
            </p:txBody>
          </p:sp>
          <p:sp>
            <p:nvSpPr>
              <p:cNvPr id="57" name="Rectangle 21"/>
              <p:cNvSpPr>
                <a:spLocks noChangeArrowheads="1"/>
              </p:cNvSpPr>
              <p:nvPr/>
            </p:nvSpPr>
            <p:spPr bwMode="auto">
              <a:xfrm>
                <a:off x="2784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 sz="2000">
                  <a:ln>
                    <a:solidFill>
                      <a:srgbClr val="C00000"/>
                    </a:solidFill>
                  </a:ln>
                  <a:solidFill>
                    <a:srgbClr val="FF0000"/>
                  </a:solidFill>
                </a:endParaRPr>
              </a:p>
            </p:txBody>
          </p:sp>
          <p:sp>
            <p:nvSpPr>
              <p:cNvPr id="58" name="Rectangle 22"/>
              <p:cNvSpPr>
                <a:spLocks noChangeArrowheads="1"/>
              </p:cNvSpPr>
              <p:nvPr/>
            </p:nvSpPr>
            <p:spPr bwMode="auto">
              <a:xfrm>
                <a:off x="3216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 sz="2000">
                  <a:ln>
                    <a:solidFill>
                      <a:srgbClr val="C00000"/>
                    </a:solidFill>
                  </a:ln>
                  <a:solidFill>
                    <a:srgbClr val="FF0000"/>
                  </a:solidFill>
                </a:endParaRPr>
              </a:p>
            </p:txBody>
          </p:sp>
          <p:sp>
            <p:nvSpPr>
              <p:cNvPr id="59" name="Rectangle 23"/>
              <p:cNvSpPr>
                <a:spLocks noChangeArrowheads="1"/>
              </p:cNvSpPr>
              <p:nvPr/>
            </p:nvSpPr>
            <p:spPr bwMode="auto">
              <a:xfrm>
                <a:off x="3648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 sz="2000">
                  <a:ln>
                    <a:solidFill>
                      <a:srgbClr val="C00000"/>
                    </a:solidFill>
                  </a:ln>
                  <a:solidFill>
                    <a:srgbClr val="FF0000"/>
                  </a:solidFill>
                </a:endParaRPr>
              </a:p>
            </p:txBody>
          </p:sp>
          <p:sp>
            <p:nvSpPr>
              <p:cNvPr id="60" name="Rectangle 24"/>
              <p:cNvSpPr>
                <a:spLocks noChangeArrowheads="1"/>
              </p:cNvSpPr>
              <p:nvPr/>
            </p:nvSpPr>
            <p:spPr bwMode="auto">
              <a:xfrm>
                <a:off x="4080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 sz="2000">
                  <a:ln>
                    <a:solidFill>
                      <a:srgbClr val="C00000"/>
                    </a:solidFill>
                  </a:ln>
                  <a:solidFill>
                    <a:srgbClr val="FF0000"/>
                  </a:solidFill>
                </a:endParaRPr>
              </a:p>
            </p:txBody>
          </p:sp>
          <p:sp>
            <p:nvSpPr>
              <p:cNvPr id="61" name="Rectangle 25"/>
              <p:cNvSpPr>
                <a:spLocks noChangeArrowheads="1"/>
              </p:cNvSpPr>
              <p:nvPr/>
            </p:nvSpPr>
            <p:spPr bwMode="auto">
              <a:xfrm>
                <a:off x="4512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 sz="2000">
                  <a:ln>
                    <a:solidFill>
                      <a:srgbClr val="C00000"/>
                    </a:solidFill>
                  </a:ln>
                  <a:solidFill>
                    <a:srgbClr val="FF0000"/>
                  </a:solidFill>
                </a:endParaRPr>
              </a:p>
            </p:txBody>
          </p:sp>
        </p:grpSp>
        <p:grpSp>
          <p:nvGrpSpPr>
            <p:cNvPr id="8" name="Group 26"/>
            <p:cNvGrpSpPr>
              <a:grpSpLocks/>
            </p:cNvGrpSpPr>
            <p:nvPr/>
          </p:nvGrpSpPr>
          <p:grpSpPr bwMode="auto">
            <a:xfrm>
              <a:off x="624" y="2064"/>
              <a:ext cx="4320" cy="432"/>
              <a:chOff x="624" y="1200"/>
              <a:chExt cx="4320" cy="432"/>
            </a:xfrm>
          </p:grpSpPr>
          <p:sp>
            <p:nvSpPr>
              <p:cNvPr id="42" name="Rectangle 27"/>
              <p:cNvSpPr>
                <a:spLocks noChangeArrowheads="1"/>
              </p:cNvSpPr>
              <p:nvPr/>
            </p:nvSpPr>
            <p:spPr bwMode="auto">
              <a:xfrm>
                <a:off x="624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 sz="2000">
                  <a:ln>
                    <a:solidFill>
                      <a:srgbClr val="C00000"/>
                    </a:solidFill>
                  </a:ln>
                  <a:solidFill>
                    <a:srgbClr val="FF0000"/>
                  </a:solidFill>
                </a:endParaRPr>
              </a:p>
            </p:txBody>
          </p:sp>
          <p:sp>
            <p:nvSpPr>
              <p:cNvPr id="43" name="Rectangle 28"/>
              <p:cNvSpPr>
                <a:spLocks noChangeArrowheads="1"/>
              </p:cNvSpPr>
              <p:nvPr/>
            </p:nvSpPr>
            <p:spPr bwMode="auto">
              <a:xfrm>
                <a:off x="1056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 sz="2000">
                  <a:ln>
                    <a:solidFill>
                      <a:srgbClr val="C00000"/>
                    </a:solidFill>
                  </a:ln>
                  <a:solidFill>
                    <a:srgbClr val="FF0000"/>
                  </a:solidFill>
                </a:endParaRPr>
              </a:p>
            </p:txBody>
          </p:sp>
          <p:sp>
            <p:nvSpPr>
              <p:cNvPr id="44" name="Rectangle 29"/>
              <p:cNvSpPr>
                <a:spLocks noChangeArrowheads="1"/>
              </p:cNvSpPr>
              <p:nvPr/>
            </p:nvSpPr>
            <p:spPr bwMode="auto">
              <a:xfrm>
                <a:off x="1488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 sz="2000">
                  <a:ln>
                    <a:solidFill>
                      <a:srgbClr val="C00000"/>
                    </a:solidFill>
                  </a:ln>
                  <a:solidFill>
                    <a:srgbClr val="FF0000"/>
                  </a:solidFill>
                </a:endParaRPr>
              </a:p>
            </p:txBody>
          </p:sp>
          <p:sp>
            <p:nvSpPr>
              <p:cNvPr id="45" name="Rectangle 30"/>
              <p:cNvSpPr>
                <a:spLocks noChangeArrowheads="1"/>
              </p:cNvSpPr>
              <p:nvPr/>
            </p:nvSpPr>
            <p:spPr bwMode="auto">
              <a:xfrm>
                <a:off x="1920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 sz="2000">
                  <a:ln>
                    <a:solidFill>
                      <a:srgbClr val="C00000"/>
                    </a:solidFill>
                  </a:ln>
                  <a:solidFill>
                    <a:srgbClr val="FF0000"/>
                  </a:solidFill>
                </a:endParaRPr>
              </a:p>
            </p:txBody>
          </p:sp>
          <p:sp>
            <p:nvSpPr>
              <p:cNvPr id="46" name="Rectangle 31"/>
              <p:cNvSpPr>
                <a:spLocks noChangeArrowheads="1"/>
              </p:cNvSpPr>
              <p:nvPr/>
            </p:nvSpPr>
            <p:spPr bwMode="auto">
              <a:xfrm>
                <a:off x="2352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 sz="2000">
                  <a:ln>
                    <a:solidFill>
                      <a:srgbClr val="C00000"/>
                    </a:solidFill>
                  </a:ln>
                  <a:solidFill>
                    <a:srgbClr val="FF0000"/>
                  </a:solidFill>
                </a:endParaRPr>
              </a:p>
            </p:txBody>
          </p:sp>
          <p:sp>
            <p:nvSpPr>
              <p:cNvPr id="47" name="Rectangle 32"/>
              <p:cNvSpPr>
                <a:spLocks noChangeArrowheads="1"/>
              </p:cNvSpPr>
              <p:nvPr/>
            </p:nvSpPr>
            <p:spPr bwMode="auto">
              <a:xfrm>
                <a:off x="2784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 sz="2000">
                  <a:ln>
                    <a:solidFill>
                      <a:srgbClr val="C00000"/>
                    </a:solidFill>
                  </a:ln>
                  <a:solidFill>
                    <a:srgbClr val="FF0000"/>
                  </a:solidFill>
                </a:endParaRPr>
              </a:p>
            </p:txBody>
          </p:sp>
          <p:sp>
            <p:nvSpPr>
              <p:cNvPr id="48" name="Rectangle 33"/>
              <p:cNvSpPr>
                <a:spLocks noChangeArrowheads="1"/>
              </p:cNvSpPr>
              <p:nvPr/>
            </p:nvSpPr>
            <p:spPr bwMode="auto">
              <a:xfrm>
                <a:off x="3216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 sz="2000">
                  <a:ln>
                    <a:solidFill>
                      <a:srgbClr val="C00000"/>
                    </a:solidFill>
                  </a:ln>
                  <a:solidFill>
                    <a:srgbClr val="FF0000"/>
                  </a:solidFill>
                </a:endParaRPr>
              </a:p>
            </p:txBody>
          </p:sp>
          <p:sp>
            <p:nvSpPr>
              <p:cNvPr id="49" name="Rectangle 34"/>
              <p:cNvSpPr>
                <a:spLocks noChangeArrowheads="1"/>
              </p:cNvSpPr>
              <p:nvPr/>
            </p:nvSpPr>
            <p:spPr bwMode="auto">
              <a:xfrm>
                <a:off x="3648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 sz="2000">
                  <a:ln>
                    <a:solidFill>
                      <a:srgbClr val="C00000"/>
                    </a:solidFill>
                  </a:ln>
                  <a:solidFill>
                    <a:srgbClr val="FF0000"/>
                  </a:solidFill>
                </a:endParaRPr>
              </a:p>
            </p:txBody>
          </p:sp>
          <p:sp>
            <p:nvSpPr>
              <p:cNvPr id="50" name="Rectangle 35"/>
              <p:cNvSpPr>
                <a:spLocks noChangeArrowheads="1"/>
              </p:cNvSpPr>
              <p:nvPr/>
            </p:nvSpPr>
            <p:spPr bwMode="auto">
              <a:xfrm>
                <a:off x="4080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 sz="2000">
                  <a:ln>
                    <a:solidFill>
                      <a:srgbClr val="C00000"/>
                    </a:solidFill>
                  </a:ln>
                  <a:solidFill>
                    <a:srgbClr val="FF0000"/>
                  </a:solidFill>
                </a:endParaRPr>
              </a:p>
            </p:txBody>
          </p:sp>
          <p:sp>
            <p:nvSpPr>
              <p:cNvPr id="51" name="Rectangle 36"/>
              <p:cNvSpPr>
                <a:spLocks noChangeArrowheads="1"/>
              </p:cNvSpPr>
              <p:nvPr/>
            </p:nvSpPr>
            <p:spPr bwMode="auto">
              <a:xfrm>
                <a:off x="4512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 sz="2000">
                  <a:ln>
                    <a:solidFill>
                      <a:srgbClr val="C00000"/>
                    </a:solidFill>
                  </a:ln>
                  <a:solidFill>
                    <a:srgbClr val="FF0000"/>
                  </a:solidFill>
                </a:endParaRPr>
              </a:p>
            </p:txBody>
          </p:sp>
        </p:grpSp>
        <p:grpSp>
          <p:nvGrpSpPr>
            <p:cNvPr id="9" name="Group 37"/>
            <p:cNvGrpSpPr>
              <a:grpSpLocks/>
            </p:cNvGrpSpPr>
            <p:nvPr/>
          </p:nvGrpSpPr>
          <p:grpSpPr bwMode="auto">
            <a:xfrm>
              <a:off x="624" y="2496"/>
              <a:ext cx="4320" cy="432"/>
              <a:chOff x="624" y="1200"/>
              <a:chExt cx="4320" cy="432"/>
            </a:xfrm>
          </p:grpSpPr>
          <p:sp>
            <p:nvSpPr>
              <p:cNvPr id="32" name="Rectangle 38"/>
              <p:cNvSpPr>
                <a:spLocks noChangeArrowheads="1"/>
              </p:cNvSpPr>
              <p:nvPr/>
            </p:nvSpPr>
            <p:spPr bwMode="auto">
              <a:xfrm>
                <a:off x="624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 sz="2000">
                  <a:ln>
                    <a:solidFill>
                      <a:srgbClr val="C00000"/>
                    </a:solidFill>
                  </a:ln>
                  <a:solidFill>
                    <a:srgbClr val="FF0000"/>
                  </a:solidFill>
                </a:endParaRPr>
              </a:p>
            </p:txBody>
          </p:sp>
          <p:sp>
            <p:nvSpPr>
              <p:cNvPr id="33" name="Rectangle 39"/>
              <p:cNvSpPr>
                <a:spLocks noChangeArrowheads="1"/>
              </p:cNvSpPr>
              <p:nvPr/>
            </p:nvSpPr>
            <p:spPr bwMode="auto">
              <a:xfrm>
                <a:off x="1056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 sz="2000">
                  <a:ln>
                    <a:solidFill>
                      <a:srgbClr val="C00000"/>
                    </a:solidFill>
                  </a:ln>
                  <a:solidFill>
                    <a:srgbClr val="FF0000"/>
                  </a:solidFill>
                </a:endParaRPr>
              </a:p>
            </p:txBody>
          </p:sp>
          <p:sp>
            <p:nvSpPr>
              <p:cNvPr id="34" name="Rectangle 40"/>
              <p:cNvSpPr>
                <a:spLocks noChangeArrowheads="1"/>
              </p:cNvSpPr>
              <p:nvPr/>
            </p:nvSpPr>
            <p:spPr bwMode="auto">
              <a:xfrm>
                <a:off x="1488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 sz="2000">
                  <a:ln>
                    <a:solidFill>
                      <a:srgbClr val="C00000"/>
                    </a:solidFill>
                  </a:ln>
                  <a:solidFill>
                    <a:srgbClr val="FF0000"/>
                  </a:solidFill>
                </a:endParaRPr>
              </a:p>
            </p:txBody>
          </p:sp>
          <p:sp>
            <p:nvSpPr>
              <p:cNvPr id="35" name="Rectangle 41"/>
              <p:cNvSpPr>
                <a:spLocks noChangeArrowheads="1"/>
              </p:cNvSpPr>
              <p:nvPr/>
            </p:nvSpPr>
            <p:spPr bwMode="auto">
              <a:xfrm>
                <a:off x="1920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 sz="2000">
                  <a:ln>
                    <a:solidFill>
                      <a:srgbClr val="C00000"/>
                    </a:solidFill>
                  </a:ln>
                  <a:solidFill>
                    <a:srgbClr val="FF0000"/>
                  </a:solidFill>
                </a:endParaRPr>
              </a:p>
            </p:txBody>
          </p:sp>
          <p:sp>
            <p:nvSpPr>
              <p:cNvPr id="36" name="Rectangle 42"/>
              <p:cNvSpPr>
                <a:spLocks noChangeArrowheads="1"/>
              </p:cNvSpPr>
              <p:nvPr/>
            </p:nvSpPr>
            <p:spPr bwMode="auto">
              <a:xfrm>
                <a:off x="2352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 sz="2000">
                  <a:ln>
                    <a:solidFill>
                      <a:srgbClr val="C00000"/>
                    </a:solidFill>
                  </a:ln>
                  <a:solidFill>
                    <a:srgbClr val="FF0000"/>
                  </a:solidFill>
                </a:endParaRPr>
              </a:p>
            </p:txBody>
          </p:sp>
          <p:sp>
            <p:nvSpPr>
              <p:cNvPr id="37" name="Rectangle 43"/>
              <p:cNvSpPr>
                <a:spLocks noChangeArrowheads="1"/>
              </p:cNvSpPr>
              <p:nvPr/>
            </p:nvSpPr>
            <p:spPr bwMode="auto">
              <a:xfrm>
                <a:off x="2784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 sz="2000">
                  <a:ln>
                    <a:solidFill>
                      <a:srgbClr val="C00000"/>
                    </a:solidFill>
                  </a:ln>
                  <a:solidFill>
                    <a:srgbClr val="FF0000"/>
                  </a:solidFill>
                </a:endParaRPr>
              </a:p>
            </p:txBody>
          </p:sp>
          <p:sp>
            <p:nvSpPr>
              <p:cNvPr id="38" name="Rectangle 44"/>
              <p:cNvSpPr>
                <a:spLocks noChangeArrowheads="1"/>
              </p:cNvSpPr>
              <p:nvPr/>
            </p:nvSpPr>
            <p:spPr bwMode="auto">
              <a:xfrm>
                <a:off x="3216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 sz="2000">
                  <a:ln>
                    <a:solidFill>
                      <a:srgbClr val="C00000"/>
                    </a:solidFill>
                  </a:ln>
                  <a:solidFill>
                    <a:srgbClr val="FF0000"/>
                  </a:solidFill>
                </a:endParaRPr>
              </a:p>
            </p:txBody>
          </p:sp>
          <p:sp>
            <p:nvSpPr>
              <p:cNvPr id="39" name="Rectangle 45"/>
              <p:cNvSpPr>
                <a:spLocks noChangeArrowheads="1"/>
              </p:cNvSpPr>
              <p:nvPr/>
            </p:nvSpPr>
            <p:spPr bwMode="auto">
              <a:xfrm>
                <a:off x="3648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 sz="2000">
                  <a:ln>
                    <a:solidFill>
                      <a:srgbClr val="C00000"/>
                    </a:solidFill>
                  </a:ln>
                  <a:solidFill>
                    <a:srgbClr val="FF0000"/>
                  </a:solidFill>
                </a:endParaRPr>
              </a:p>
            </p:txBody>
          </p:sp>
          <p:sp>
            <p:nvSpPr>
              <p:cNvPr id="40" name="Rectangle 46"/>
              <p:cNvSpPr>
                <a:spLocks noChangeArrowheads="1"/>
              </p:cNvSpPr>
              <p:nvPr/>
            </p:nvSpPr>
            <p:spPr bwMode="auto">
              <a:xfrm>
                <a:off x="4080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 sz="2000">
                  <a:ln>
                    <a:solidFill>
                      <a:srgbClr val="C00000"/>
                    </a:solidFill>
                  </a:ln>
                  <a:solidFill>
                    <a:srgbClr val="FF0000"/>
                  </a:solidFill>
                </a:endParaRPr>
              </a:p>
            </p:txBody>
          </p:sp>
          <p:sp>
            <p:nvSpPr>
              <p:cNvPr id="41" name="Rectangle 47"/>
              <p:cNvSpPr>
                <a:spLocks noChangeArrowheads="1"/>
              </p:cNvSpPr>
              <p:nvPr/>
            </p:nvSpPr>
            <p:spPr bwMode="auto">
              <a:xfrm>
                <a:off x="4512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 sz="2000">
                  <a:ln>
                    <a:solidFill>
                      <a:srgbClr val="C00000"/>
                    </a:solidFill>
                  </a:ln>
                  <a:solidFill>
                    <a:srgbClr val="FF0000"/>
                  </a:solidFill>
                </a:endParaRPr>
              </a:p>
            </p:txBody>
          </p:sp>
        </p:grpSp>
        <p:grpSp>
          <p:nvGrpSpPr>
            <p:cNvPr id="10" name="Group 48"/>
            <p:cNvGrpSpPr>
              <a:grpSpLocks/>
            </p:cNvGrpSpPr>
            <p:nvPr/>
          </p:nvGrpSpPr>
          <p:grpSpPr bwMode="auto">
            <a:xfrm>
              <a:off x="624" y="2928"/>
              <a:ext cx="4320" cy="432"/>
              <a:chOff x="624" y="1200"/>
              <a:chExt cx="4320" cy="432"/>
            </a:xfrm>
          </p:grpSpPr>
          <p:sp>
            <p:nvSpPr>
              <p:cNvPr id="22" name="Rectangle 49"/>
              <p:cNvSpPr>
                <a:spLocks noChangeArrowheads="1"/>
              </p:cNvSpPr>
              <p:nvPr/>
            </p:nvSpPr>
            <p:spPr bwMode="auto">
              <a:xfrm>
                <a:off x="624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 sz="2000">
                  <a:ln>
                    <a:solidFill>
                      <a:srgbClr val="C00000"/>
                    </a:solidFill>
                  </a:ln>
                  <a:solidFill>
                    <a:srgbClr val="FF0000"/>
                  </a:solidFill>
                </a:endParaRPr>
              </a:p>
            </p:txBody>
          </p:sp>
          <p:sp>
            <p:nvSpPr>
              <p:cNvPr id="23" name="Rectangle 50"/>
              <p:cNvSpPr>
                <a:spLocks noChangeArrowheads="1"/>
              </p:cNvSpPr>
              <p:nvPr/>
            </p:nvSpPr>
            <p:spPr bwMode="auto">
              <a:xfrm>
                <a:off x="1056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 sz="2000">
                  <a:ln>
                    <a:solidFill>
                      <a:srgbClr val="C00000"/>
                    </a:solidFill>
                  </a:ln>
                  <a:solidFill>
                    <a:srgbClr val="FF0000"/>
                  </a:solidFill>
                </a:endParaRPr>
              </a:p>
            </p:txBody>
          </p:sp>
          <p:sp>
            <p:nvSpPr>
              <p:cNvPr id="24" name="Rectangle 51"/>
              <p:cNvSpPr>
                <a:spLocks noChangeArrowheads="1"/>
              </p:cNvSpPr>
              <p:nvPr/>
            </p:nvSpPr>
            <p:spPr bwMode="auto">
              <a:xfrm>
                <a:off x="1488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r>
                  <a:rPr lang="en-US" sz="2800" dirty="0">
                    <a:ln>
                      <a:solidFill>
                        <a:srgbClr val="C00000"/>
                      </a:solidFill>
                    </a:ln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</a:t>
                </a:r>
              </a:p>
            </p:txBody>
          </p:sp>
          <p:sp>
            <p:nvSpPr>
              <p:cNvPr id="25" name="Rectangle 52"/>
              <p:cNvSpPr>
                <a:spLocks noChangeArrowheads="1"/>
              </p:cNvSpPr>
              <p:nvPr/>
            </p:nvSpPr>
            <p:spPr bwMode="auto">
              <a:xfrm>
                <a:off x="1920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 sz="2000">
                  <a:ln>
                    <a:solidFill>
                      <a:srgbClr val="C00000"/>
                    </a:solidFill>
                  </a:ln>
                  <a:solidFill>
                    <a:srgbClr val="FF0000"/>
                  </a:solidFill>
                </a:endParaRPr>
              </a:p>
            </p:txBody>
          </p:sp>
          <p:sp>
            <p:nvSpPr>
              <p:cNvPr id="26" name="Rectangle 53"/>
              <p:cNvSpPr>
                <a:spLocks noChangeArrowheads="1"/>
              </p:cNvSpPr>
              <p:nvPr/>
            </p:nvSpPr>
            <p:spPr bwMode="auto">
              <a:xfrm>
                <a:off x="2352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 sz="2000">
                  <a:ln>
                    <a:solidFill>
                      <a:srgbClr val="C00000"/>
                    </a:solidFill>
                  </a:ln>
                  <a:solidFill>
                    <a:srgbClr val="FF0000"/>
                  </a:solidFill>
                </a:endParaRPr>
              </a:p>
            </p:txBody>
          </p:sp>
          <p:sp>
            <p:nvSpPr>
              <p:cNvPr id="27" name="Rectangle 54"/>
              <p:cNvSpPr>
                <a:spLocks noChangeArrowheads="1"/>
              </p:cNvSpPr>
              <p:nvPr/>
            </p:nvSpPr>
            <p:spPr bwMode="auto">
              <a:xfrm>
                <a:off x="2784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 sz="2000">
                  <a:ln>
                    <a:solidFill>
                      <a:srgbClr val="C00000"/>
                    </a:solidFill>
                  </a:ln>
                  <a:solidFill>
                    <a:srgbClr val="FF0000"/>
                  </a:solidFill>
                </a:endParaRPr>
              </a:p>
            </p:txBody>
          </p:sp>
          <p:sp>
            <p:nvSpPr>
              <p:cNvPr id="28" name="Rectangle 55"/>
              <p:cNvSpPr>
                <a:spLocks noChangeArrowheads="1"/>
              </p:cNvSpPr>
              <p:nvPr/>
            </p:nvSpPr>
            <p:spPr bwMode="auto">
              <a:xfrm>
                <a:off x="3216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 sz="2000">
                  <a:ln>
                    <a:solidFill>
                      <a:srgbClr val="C00000"/>
                    </a:solidFill>
                  </a:ln>
                  <a:solidFill>
                    <a:srgbClr val="FF0000"/>
                  </a:solidFill>
                </a:endParaRPr>
              </a:p>
            </p:txBody>
          </p:sp>
          <p:sp>
            <p:nvSpPr>
              <p:cNvPr id="29" name="Rectangle 56"/>
              <p:cNvSpPr>
                <a:spLocks noChangeArrowheads="1"/>
              </p:cNvSpPr>
              <p:nvPr/>
            </p:nvSpPr>
            <p:spPr bwMode="auto">
              <a:xfrm>
                <a:off x="3648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r>
                  <a:rPr lang="en-US" sz="2000" dirty="0">
                    <a:ln>
                      <a:solidFill>
                        <a:srgbClr val="C00000"/>
                      </a:solidFill>
                    </a:ln>
                    <a:solidFill>
                      <a:srgbClr val="FF0000"/>
                    </a:solidFill>
                  </a:rPr>
                  <a:t>    </a:t>
                </a:r>
                <a:endParaRPr lang="en-US" sz="2800" dirty="0">
                  <a:ln>
                    <a:solidFill>
                      <a:srgbClr val="C00000"/>
                    </a:solidFill>
                  </a:ln>
                  <a:solidFill>
                    <a:srgbClr val="FF0000"/>
                  </a:solidFill>
                </a:endParaRPr>
              </a:p>
            </p:txBody>
          </p:sp>
          <p:sp>
            <p:nvSpPr>
              <p:cNvPr id="30" name="Rectangle 57"/>
              <p:cNvSpPr>
                <a:spLocks noChangeArrowheads="1"/>
              </p:cNvSpPr>
              <p:nvPr/>
            </p:nvSpPr>
            <p:spPr bwMode="auto">
              <a:xfrm>
                <a:off x="4080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r>
                  <a:rPr lang="en-US" sz="2800" dirty="0">
                    <a:ln>
                      <a:solidFill>
                        <a:srgbClr val="C00000"/>
                      </a:solidFill>
                    </a:ln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C</a:t>
                </a:r>
              </a:p>
            </p:txBody>
          </p:sp>
          <p:sp>
            <p:nvSpPr>
              <p:cNvPr id="31" name="Rectangle 58"/>
              <p:cNvSpPr>
                <a:spLocks noChangeArrowheads="1"/>
              </p:cNvSpPr>
              <p:nvPr/>
            </p:nvSpPr>
            <p:spPr bwMode="auto">
              <a:xfrm>
                <a:off x="4512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 sz="2000">
                  <a:ln>
                    <a:solidFill>
                      <a:srgbClr val="C00000"/>
                    </a:solidFill>
                  </a:ln>
                  <a:solidFill>
                    <a:srgbClr val="FF0000"/>
                  </a:solidFill>
                </a:endParaRPr>
              </a:p>
            </p:txBody>
          </p:sp>
        </p:grpSp>
        <p:grpSp>
          <p:nvGrpSpPr>
            <p:cNvPr id="11" name="Group 59"/>
            <p:cNvGrpSpPr>
              <a:grpSpLocks/>
            </p:cNvGrpSpPr>
            <p:nvPr/>
          </p:nvGrpSpPr>
          <p:grpSpPr bwMode="auto">
            <a:xfrm>
              <a:off x="624" y="3360"/>
              <a:ext cx="4320" cy="432"/>
              <a:chOff x="624" y="1200"/>
              <a:chExt cx="4320" cy="432"/>
            </a:xfrm>
          </p:grpSpPr>
          <p:sp>
            <p:nvSpPr>
              <p:cNvPr id="12" name="Rectangle 60"/>
              <p:cNvSpPr>
                <a:spLocks noChangeArrowheads="1"/>
              </p:cNvSpPr>
              <p:nvPr/>
            </p:nvSpPr>
            <p:spPr bwMode="auto">
              <a:xfrm>
                <a:off x="624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 sz="2000">
                  <a:ln>
                    <a:solidFill>
                      <a:srgbClr val="C00000"/>
                    </a:solidFill>
                  </a:ln>
                  <a:solidFill>
                    <a:srgbClr val="FF0000"/>
                  </a:solidFill>
                </a:endParaRPr>
              </a:p>
            </p:txBody>
          </p:sp>
          <p:sp>
            <p:nvSpPr>
              <p:cNvPr id="13" name="Rectangle 61"/>
              <p:cNvSpPr>
                <a:spLocks noChangeArrowheads="1"/>
              </p:cNvSpPr>
              <p:nvPr/>
            </p:nvSpPr>
            <p:spPr bwMode="auto">
              <a:xfrm>
                <a:off x="1056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 sz="2000">
                  <a:ln>
                    <a:solidFill>
                      <a:srgbClr val="C00000"/>
                    </a:solidFill>
                  </a:ln>
                  <a:solidFill>
                    <a:srgbClr val="FF0000"/>
                  </a:solidFill>
                </a:endParaRPr>
              </a:p>
            </p:txBody>
          </p:sp>
          <p:sp>
            <p:nvSpPr>
              <p:cNvPr id="14" name="Rectangle 62"/>
              <p:cNvSpPr>
                <a:spLocks noChangeArrowheads="1"/>
              </p:cNvSpPr>
              <p:nvPr/>
            </p:nvSpPr>
            <p:spPr bwMode="auto">
              <a:xfrm>
                <a:off x="1488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 sz="2000">
                  <a:ln>
                    <a:solidFill>
                      <a:srgbClr val="C00000"/>
                    </a:solidFill>
                  </a:ln>
                  <a:solidFill>
                    <a:srgbClr val="FF0000"/>
                  </a:solidFill>
                </a:endParaRPr>
              </a:p>
            </p:txBody>
          </p:sp>
          <p:sp>
            <p:nvSpPr>
              <p:cNvPr id="15" name="Rectangle 63"/>
              <p:cNvSpPr>
                <a:spLocks noChangeArrowheads="1"/>
              </p:cNvSpPr>
              <p:nvPr/>
            </p:nvSpPr>
            <p:spPr bwMode="auto">
              <a:xfrm>
                <a:off x="1920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 sz="2000">
                  <a:ln>
                    <a:solidFill>
                      <a:srgbClr val="C00000"/>
                    </a:solidFill>
                  </a:ln>
                  <a:solidFill>
                    <a:srgbClr val="FF0000"/>
                  </a:solidFill>
                </a:endParaRPr>
              </a:p>
            </p:txBody>
          </p:sp>
          <p:sp>
            <p:nvSpPr>
              <p:cNvPr id="16" name="Rectangle 64"/>
              <p:cNvSpPr>
                <a:spLocks noChangeArrowheads="1"/>
              </p:cNvSpPr>
              <p:nvPr/>
            </p:nvSpPr>
            <p:spPr bwMode="auto">
              <a:xfrm>
                <a:off x="2352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 sz="2000">
                  <a:ln>
                    <a:solidFill>
                      <a:srgbClr val="C00000"/>
                    </a:solidFill>
                  </a:ln>
                  <a:solidFill>
                    <a:srgbClr val="FF0000"/>
                  </a:solidFill>
                </a:endParaRPr>
              </a:p>
            </p:txBody>
          </p:sp>
          <p:sp>
            <p:nvSpPr>
              <p:cNvPr id="17" name="Rectangle 65"/>
              <p:cNvSpPr>
                <a:spLocks noChangeArrowheads="1"/>
              </p:cNvSpPr>
              <p:nvPr/>
            </p:nvSpPr>
            <p:spPr bwMode="auto">
              <a:xfrm>
                <a:off x="2784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 sz="2000">
                  <a:ln>
                    <a:solidFill>
                      <a:srgbClr val="C00000"/>
                    </a:solidFill>
                  </a:ln>
                  <a:solidFill>
                    <a:srgbClr val="FF0000"/>
                  </a:solidFill>
                </a:endParaRPr>
              </a:p>
            </p:txBody>
          </p:sp>
          <p:sp>
            <p:nvSpPr>
              <p:cNvPr id="18" name="Rectangle 66"/>
              <p:cNvSpPr>
                <a:spLocks noChangeArrowheads="1"/>
              </p:cNvSpPr>
              <p:nvPr/>
            </p:nvSpPr>
            <p:spPr bwMode="auto">
              <a:xfrm>
                <a:off x="3216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 sz="2000">
                  <a:ln>
                    <a:solidFill>
                      <a:srgbClr val="C00000"/>
                    </a:solidFill>
                  </a:ln>
                  <a:solidFill>
                    <a:srgbClr val="FF0000"/>
                  </a:solidFill>
                </a:endParaRPr>
              </a:p>
            </p:txBody>
          </p:sp>
          <p:sp>
            <p:nvSpPr>
              <p:cNvPr id="19" name="Rectangle 67"/>
              <p:cNvSpPr>
                <a:spLocks noChangeArrowheads="1"/>
              </p:cNvSpPr>
              <p:nvPr/>
            </p:nvSpPr>
            <p:spPr bwMode="auto">
              <a:xfrm>
                <a:off x="3648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 sz="2000">
                  <a:ln>
                    <a:solidFill>
                      <a:srgbClr val="C00000"/>
                    </a:solidFill>
                  </a:ln>
                  <a:solidFill>
                    <a:srgbClr val="FF0000"/>
                  </a:solidFill>
                </a:endParaRPr>
              </a:p>
            </p:txBody>
          </p:sp>
          <p:sp>
            <p:nvSpPr>
              <p:cNvPr id="20" name="Rectangle 68"/>
              <p:cNvSpPr>
                <a:spLocks noChangeArrowheads="1"/>
              </p:cNvSpPr>
              <p:nvPr/>
            </p:nvSpPr>
            <p:spPr bwMode="auto">
              <a:xfrm>
                <a:off x="4080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 sz="2000">
                  <a:ln>
                    <a:solidFill>
                      <a:srgbClr val="C00000"/>
                    </a:solidFill>
                  </a:ln>
                  <a:solidFill>
                    <a:srgbClr val="FF0000"/>
                  </a:solidFill>
                </a:endParaRPr>
              </a:p>
            </p:txBody>
          </p:sp>
          <p:sp>
            <p:nvSpPr>
              <p:cNvPr id="21" name="Rectangle 69"/>
              <p:cNvSpPr>
                <a:spLocks noChangeArrowheads="1"/>
              </p:cNvSpPr>
              <p:nvPr/>
            </p:nvSpPr>
            <p:spPr bwMode="auto">
              <a:xfrm>
                <a:off x="4512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 sz="2000">
                  <a:ln>
                    <a:solidFill>
                      <a:srgbClr val="C00000"/>
                    </a:solidFill>
                  </a:ln>
                  <a:solidFill>
                    <a:srgbClr val="FF0000"/>
                  </a:solidFill>
                </a:endParaRPr>
              </a:p>
            </p:txBody>
          </p:sp>
        </p:grpSp>
      </p:grpSp>
      <p:sp>
        <p:nvSpPr>
          <p:cNvPr id="72" name="Parallelogram 71"/>
          <p:cNvSpPr/>
          <p:nvPr/>
        </p:nvSpPr>
        <p:spPr>
          <a:xfrm>
            <a:off x="2013472" y="2650855"/>
            <a:ext cx="2794855" cy="1343602"/>
          </a:xfrm>
          <a:prstGeom prst="parallelogram">
            <a:avLst>
              <a:gd name="adj" fmla="val 1660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sp>
        <p:nvSpPr>
          <p:cNvPr id="73" name="TextBox 72"/>
          <p:cNvSpPr txBox="1"/>
          <p:nvPr/>
        </p:nvSpPr>
        <p:spPr>
          <a:xfrm>
            <a:off x="6629400" y="2736502"/>
            <a:ext cx="449580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Hình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bình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hành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ABCD có :</a:t>
            </a: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AB </a:t>
            </a:r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CD là 2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cạnh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đối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diện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AD </a:t>
            </a:r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và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BC là 2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cạnh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đối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diện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4" name="Title 1"/>
          <p:cNvSpPr txBox="1">
            <a:spLocks/>
          </p:cNvSpPr>
          <p:nvPr/>
        </p:nvSpPr>
        <p:spPr>
          <a:xfrm>
            <a:off x="609600" y="1371600"/>
            <a:ext cx="9777032" cy="457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Hoạt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động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1: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Hình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thành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biểu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tượng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hình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bình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hành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3182742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" grpId="0" animBg="1"/>
      <p:bldP spid="73" grpId="0"/>
      <p:bldP spid="7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0"/>
            <a:ext cx="12344400" cy="6858000"/>
          </a:xfrm>
          <a:prstGeom prst="rect">
            <a:avLst/>
          </a:prstGeom>
        </p:spPr>
      </p:pic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5892" y="813510"/>
            <a:ext cx="11658600" cy="1143000"/>
          </a:xfrm>
        </p:spPr>
        <p:txBody>
          <a:bodyPr>
            <a:normAutofit/>
          </a:bodyPr>
          <a:lstStyle/>
          <a:p>
            <a:pPr algn="l"/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Hoạt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động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2: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Nhận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biết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đặc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điểm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của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hình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bình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hành</a:t>
            </a:r>
            <a:endParaRPr lang="en-US" sz="3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5" name="Group 76"/>
          <p:cNvGrpSpPr>
            <a:grpSpLocks noGrp="1"/>
          </p:cNvGrpSpPr>
          <p:nvPr/>
        </p:nvGrpSpPr>
        <p:grpSpPr bwMode="auto">
          <a:xfrm>
            <a:off x="1600200" y="2021677"/>
            <a:ext cx="4343400" cy="2438400"/>
            <a:chOff x="624" y="1200"/>
            <a:chExt cx="4320" cy="2592"/>
          </a:xfrm>
        </p:grpSpPr>
        <p:grpSp>
          <p:nvGrpSpPr>
            <p:cNvPr id="6" name="Group 14"/>
            <p:cNvGrpSpPr>
              <a:grpSpLocks/>
            </p:cNvGrpSpPr>
            <p:nvPr/>
          </p:nvGrpSpPr>
          <p:grpSpPr bwMode="auto">
            <a:xfrm>
              <a:off x="624" y="1200"/>
              <a:ext cx="4320" cy="432"/>
              <a:chOff x="624" y="1200"/>
              <a:chExt cx="4320" cy="432"/>
            </a:xfrm>
          </p:grpSpPr>
          <p:sp>
            <p:nvSpPr>
              <p:cNvPr id="62" name="Rectangle 4"/>
              <p:cNvSpPr>
                <a:spLocks noChangeArrowheads="1"/>
              </p:cNvSpPr>
              <p:nvPr/>
            </p:nvSpPr>
            <p:spPr bwMode="auto">
              <a:xfrm>
                <a:off x="624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" name="Rectangle 5"/>
              <p:cNvSpPr>
                <a:spLocks noChangeArrowheads="1"/>
              </p:cNvSpPr>
              <p:nvPr/>
            </p:nvSpPr>
            <p:spPr bwMode="auto">
              <a:xfrm>
                <a:off x="1056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r>
                  <a:rPr lang="en-US" sz="20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</a:p>
            </p:txBody>
          </p:sp>
          <p:sp>
            <p:nvSpPr>
              <p:cNvPr id="64" name="Rectangle 6"/>
              <p:cNvSpPr>
                <a:spLocks noChangeArrowheads="1"/>
              </p:cNvSpPr>
              <p:nvPr/>
            </p:nvSpPr>
            <p:spPr bwMode="auto">
              <a:xfrm>
                <a:off x="1488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" name="Rectangle 7"/>
              <p:cNvSpPr>
                <a:spLocks noChangeArrowheads="1"/>
              </p:cNvSpPr>
              <p:nvPr/>
            </p:nvSpPr>
            <p:spPr bwMode="auto">
              <a:xfrm>
                <a:off x="1920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" name="Rectangle 8"/>
              <p:cNvSpPr>
                <a:spLocks noChangeArrowheads="1"/>
              </p:cNvSpPr>
              <p:nvPr/>
            </p:nvSpPr>
            <p:spPr bwMode="auto">
              <a:xfrm>
                <a:off x="2352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7" name="Rectangle 9"/>
              <p:cNvSpPr>
                <a:spLocks noChangeArrowheads="1"/>
              </p:cNvSpPr>
              <p:nvPr/>
            </p:nvSpPr>
            <p:spPr bwMode="auto">
              <a:xfrm>
                <a:off x="2784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8" name="Rectangle 10"/>
              <p:cNvSpPr>
                <a:spLocks noChangeArrowheads="1"/>
              </p:cNvSpPr>
              <p:nvPr/>
            </p:nvSpPr>
            <p:spPr bwMode="auto">
              <a:xfrm>
                <a:off x="3216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" name="Rectangle 11"/>
              <p:cNvSpPr>
                <a:spLocks noChangeArrowheads="1"/>
              </p:cNvSpPr>
              <p:nvPr/>
            </p:nvSpPr>
            <p:spPr bwMode="auto">
              <a:xfrm>
                <a:off x="3648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0" name="Rectangle 12"/>
              <p:cNvSpPr>
                <a:spLocks noChangeArrowheads="1"/>
              </p:cNvSpPr>
              <p:nvPr/>
            </p:nvSpPr>
            <p:spPr bwMode="auto">
              <a:xfrm>
                <a:off x="4080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r>
                  <a:rPr lang="en-US" sz="20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</a:t>
                </a:r>
              </a:p>
            </p:txBody>
          </p:sp>
          <p:sp>
            <p:nvSpPr>
              <p:cNvPr id="71" name="Rectangle 13"/>
              <p:cNvSpPr>
                <a:spLocks noChangeArrowheads="1"/>
              </p:cNvSpPr>
              <p:nvPr/>
            </p:nvSpPr>
            <p:spPr bwMode="auto">
              <a:xfrm>
                <a:off x="4512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7" name="Group 15"/>
            <p:cNvGrpSpPr>
              <a:grpSpLocks/>
            </p:cNvGrpSpPr>
            <p:nvPr/>
          </p:nvGrpSpPr>
          <p:grpSpPr bwMode="auto">
            <a:xfrm>
              <a:off x="624" y="1632"/>
              <a:ext cx="4320" cy="432"/>
              <a:chOff x="624" y="1200"/>
              <a:chExt cx="4320" cy="432"/>
            </a:xfrm>
          </p:grpSpPr>
          <p:sp>
            <p:nvSpPr>
              <p:cNvPr id="52" name="Rectangle 16"/>
              <p:cNvSpPr>
                <a:spLocks noChangeArrowheads="1"/>
              </p:cNvSpPr>
              <p:nvPr/>
            </p:nvSpPr>
            <p:spPr bwMode="auto">
              <a:xfrm>
                <a:off x="624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3" name="Rectangle 17"/>
              <p:cNvSpPr>
                <a:spLocks noChangeArrowheads="1"/>
              </p:cNvSpPr>
              <p:nvPr/>
            </p:nvSpPr>
            <p:spPr bwMode="auto">
              <a:xfrm>
                <a:off x="1056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" name="Rectangle 18"/>
              <p:cNvSpPr>
                <a:spLocks noChangeArrowheads="1"/>
              </p:cNvSpPr>
              <p:nvPr/>
            </p:nvSpPr>
            <p:spPr bwMode="auto">
              <a:xfrm>
                <a:off x="1488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5" name="Rectangle 19"/>
              <p:cNvSpPr>
                <a:spLocks noChangeArrowheads="1"/>
              </p:cNvSpPr>
              <p:nvPr/>
            </p:nvSpPr>
            <p:spPr bwMode="auto">
              <a:xfrm>
                <a:off x="1920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6" name="Rectangle 20"/>
              <p:cNvSpPr>
                <a:spLocks noChangeArrowheads="1"/>
              </p:cNvSpPr>
              <p:nvPr/>
            </p:nvSpPr>
            <p:spPr bwMode="auto">
              <a:xfrm>
                <a:off x="2352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" name="Rectangle 21"/>
              <p:cNvSpPr>
                <a:spLocks noChangeArrowheads="1"/>
              </p:cNvSpPr>
              <p:nvPr/>
            </p:nvSpPr>
            <p:spPr bwMode="auto">
              <a:xfrm>
                <a:off x="2784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" name="Rectangle 22"/>
              <p:cNvSpPr>
                <a:spLocks noChangeArrowheads="1"/>
              </p:cNvSpPr>
              <p:nvPr/>
            </p:nvSpPr>
            <p:spPr bwMode="auto">
              <a:xfrm>
                <a:off x="3216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" name="Rectangle 23"/>
              <p:cNvSpPr>
                <a:spLocks noChangeArrowheads="1"/>
              </p:cNvSpPr>
              <p:nvPr/>
            </p:nvSpPr>
            <p:spPr bwMode="auto">
              <a:xfrm>
                <a:off x="3648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0" name="Rectangle 24"/>
              <p:cNvSpPr>
                <a:spLocks noChangeArrowheads="1"/>
              </p:cNvSpPr>
              <p:nvPr/>
            </p:nvSpPr>
            <p:spPr bwMode="auto">
              <a:xfrm>
                <a:off x="4080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" name="Rectangle 25"/>
              <p:cNvSpPr>
                <a:spLocks noChangeArrowheads="1"/>
              </p:cNvSpPr>
              <p:nvPr/>
            </p:nvSpPr>
            <p:spPr bwMode="auto">
              <a:xfrm>
                <a:off x="4512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8" name="Group 26"/>
            <p:cNvGrpSpPr>
              <a:grpSpLocks/>
            </p:cNvGrpSpPr>
            <p:nvPr/>
          </p:nvGrpSpPr>
          <p:grpSpPr bwMode="auto">
            <a:xfrm>
              <a:off x="624" y="2064"/>
              <a:ext cx="4320" cy="432"/>
              <a:chOff x="624" y="1200"/>
              <a:chExt cx="4320" cy="432"/>
            </a:xfrm>
          </p:grpSpPr>
          <p:sp>
            <p:nvSpPr>
              <p:cNvPr id="42" name="Rectangle 27"/>
              <p:cNvSpPr>
                <a:spLocks noChangeArrowheads="1"/>
              </p:cNvSpPr>
              <p:nvPr/>
            </p:nvSpPr>
            <p:spPr bwMode="auto">
              <a:xfrm>
                <a:off x="624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" name="Rectangle 28"/>
              <p:cNvSpPr>
                <a:spLocks noChangeArrowheads="1"/>
              </p:cNvSpPr>
              <p:nvPr/>
            </p:nvSpPr>
            <p:spPr bwMode="auto">
              <a:xfrm>
                <a:off x="1056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" name="Rectangle 29"/>
              <p:cNvSpPr>
                <a:spLocks noChangeArrowheads="1"/>
              </p:cNvSpPr>
              <p:nvPr/>
            </p:nvSpPr>
            <p:spPr bwMode="auto">
              <a:xfrm>
                <a:off x="1488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" name="Rectangle 30"/>
              <p:cNvSpPr>
                <a:spLocks noChangeArrowheads="1"/>
              </p:cNvSpPr>
              <p:nvPr/>
            </p:nvSpPr>
            <p:spPr bwMode="auto">
              <a:xfrm>
                <a:off x="1920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" name="Rectangle 31"/>
              <p:cNvSpPr>
                <a:spLocks noChangeArrowheads="1"/>
              </p:cNvSpPr>
              <p:nvPr/>
            </p:nvSpPr>
            <p:spPr bwMode="auto">
              <a:xfrm>
                <a:off x="2352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" name="Rectangle 32"/>
              <p:cNvSpPr>
                <a:spLocks noChangeArrowheads="1"/>
              </p:cNvSpPr>
              <p:nvPr/>
            </p:nvSpPr>
            <p:spPr bwMode="auto">
              <a:xfrm>
                <a:off x="2784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" name="Rectangle 33"/>
              <p:cNvSpPr>
                <a:spLocks noChangeArrowheads="1"/>
              </p:cNvSpPr>
              <p:nvPr/>
            </p:nvSpPr>
            <p:spPr bwMode="auto">
              <a:xfrm>
                <a:off x="3216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9" name="Rectangle 34"/>
              <p:cNvSpPr>
                <a:spLocks noChangeArrowheads="1"/>
              </p:cNvSpPr>
              <p:nvPr/>
            </p:nvSpPr>
            <p:spPr bwMode="auto">
              <a:xfrm>
                <a:off x="3648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0" name="Rectangle 35"/>
              <p:cNvSpPr>
                <a:spLocks noChangeArrowheads="1"/>
              </p:cNvSpPr>
              <p:nvPr/>
            </p:nvSpPr>
            <p:spPr bwMode="auto">
              <a:xfrm>
                <a:off x="4080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" name="Rectangle 36"/>
              <p:cNvSpPr>
                <a:spLocks noChangeArrowheads="1"/>
              </p:cNvSpPr>
              <p:nvPr/>
            </p:nvSpPr>
            <p:spPr bwMode="auto">
              <a:xfrm>
                <a:off x="4512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9" name="Group 37"/>
            <p:cNvGrpSpPr>
              <a:grpSpLocks/>
            </p:cNvGrpSpPr>
            <p:nvPr/>
          </p:nvGrpSpPr>
          <p:grpSpPr bwMode="auto">
            <a:xfrm>
              <a:off x="624" y="2496"/>
              <a:ext cx="4320" cy="432"/>
              <a:chOff x="624" y="1200"/>
              <a:chExt cx="4320" cy="432"/>
            </a:xfrm>
          </p:grpSpPr>
          <p:sp>
            <p:nvSpPr>
              <p:cNvPr id="32" name="Rectangle 38"/>
              <p:cNvSpPr>
                <a:spLocks noChangeArrowheads="1"/>
              </p:cNvSpPr>
              <p:nvPr/>
            </p:nvSpPr>
            <p:spPr bwMode="auto">
              <a:xfrm>
                <a:off x="624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" name="Rectangle 39"/>
              <p:cNvSpPr>
                <a:spLocks noChangeArrowheads="1"/>
              </p:cNvSpPr>
              <p:nvPr/>
            </p:nvSpPr>
            <p:spPr bwMode="auto">
              <a:xfrm>
                <a:off x="1056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" name="Rectangle 40"/>
              <p:cNvSpPr>
                <a:spLocks noChangeArrowheads="1"/>
              </p:cNvSpPr>
              <p:nvPr/>
            </p:nvSpPr>
            <p:spPr bwMode="auto">
              <a:xfrm>
                <a:off x="1488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" name="Rectangle 41"/>
              <p:cNvSpPr>
                <a:spLocks noChangeArrowheads="1"/>
              </p:cNvSpPr>
              <p:nvPr/>
            </p:nvSpPr>
            <p:spPr bwMode="auto">
              <a:xfrm>
                <a:off x="1920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" name="Rectangle 42"/>
              <p:cNvSpPr>
                <a:spLocks noChangeArrowheads="1"/>
              </p:cNvSpPr>
              <p:nvPr/>
            </p:nvSpPr>
            <p:spPr bwMode="auto">
              <a:xfrm>
                <a:off x="2352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" name="Rectangle 43"/>
              <p:cNvSpPr>
                <a:spLocks noChangeArrowheads="1"/>
              </p:cNvSpPr>
              <p:nvPr/>
            </p:nvSpPr>
            <p:spPr bwMode="auto">
              <a:xfrm>
                <a:off x="2784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" name="Rectangle 44"/>
              <p:cNvSpPr>
                <a:spLocks noChangeArrowheads="1"/>
              </p:cNvSpPr>
              <p:nvPr/>
            </p:nvSpPr>
            <p:spPr bwMode="auto">
              <a:xfrm>
                <a:off x="3216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" name="Rectangle 45"/>
              <p:cNvSpPr>
                <a:spLocks noChangeArrowheads="1"/>
              </p:cNvSpPr>
              <p:nvPr/>
            </p:nvSpPr>
            <p:spPr bwMode="auto">
              <a:xfrm>
                <a:off x="3648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" name="Rectangle 46"/>
              <p:cNvSpPr>
                <a:spLocks noChangeArrowheads="1"/>
              </p:cNvSpPr>
              <p:nvPr/>
            </p:nvSpPr>
            <p:spPr bwMode="auto">
              <a:xfrm>
                <a:off x="4080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" name="Rectangle 47"/>
              <p:cNvSpPr>
                <a:spLocks noChangeArrowheads="1"/>
              </p:cNvSpPr>
              <p:nvPr/>
            </p:nvSpPr>
            <p:spPr bwMode="auto">
              <a:xfrm>
                <a:off x="4512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0" name="Group 48"/>
            <p:cNvGrpSpPr>
              <a:grpSpLocks/>
            </p:cNvGrpSpPr>
            <p:nvPr/>
          </p:nvGrpSpPr>
          <p:grpSpPr bwMode="auto">
            <a:xfrm>
              <a:off x="624" y="2928"/>
              <a:ext cx="4320" cy="432"/>
              <a:chOff x="624" y="1200"/>
              <a:chExt cx="4320" cy="432"/>
            </a:xfrm>
          </p:grpSpPr>
          <p:sp>
            <p:nvSpPr>
              <p:cNvPr id="22" name="Rectangle 49"/>
              <p:cNvSpPr>
                <a:spLocks noChangeArrowheads="1"/>
              </p:cNvSpPr>
              <p:nvPr/>
            </p:nvSpPr>
            <p:spPr bwMode="auto">
              <a:xfrm>
                <a:off x="624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" name="Rectangle 50"/>
              <p:cNvSpPr>
                <a:spLocks noChangeArrowheads="1"/>
              </p:cNvSpPr>
              <p:nvPr/>
            </p:nvSpPr>
            <p:spPr bwMode="auto">
              <a:xfrm>
                <a:off x="1056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" name="Rectangle 51"/>
              <p:cNvSpPr>
                <a:spLocks noChangeArrowheads="1"/>
              </p:cNvSpPr>
              <p:nvPr/>
            </p:nvSpPr>
            <p:spPr bwMode="auto">
              <a:xfrm>
                <a:off x="1488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" name="Rectangle 52"/>
              <p:cNvSpPr>
                <a:spLocks noChangeArrowheads="1"/>
              </p:cNvSpPr>
              <p:nvPr/>
            </p:nvSpPr>
            <p:spPr bwMode="auto">
              <a:xfrm>
                <a:off x="1920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" name="Rectangle 53"/>
              <p:cNvSpPr>
                <a:spLocks noChangeArrowheads="1"/>
              </p:cNvSpPr>
              <p:nvPr/>
            </p:nvSpPr>
            <p:spPr bwMode="auto">
              <a:xfrm>
                <a:off x="2352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" name="Rectangle 54"/>
              <p:cNvSpPr>
                <a:spLocks noChangeArrowheads="1"/>
              </p:cNvSpPr>
              <p:nvPr/>
            </p:nvSpPr>
            <p:spPr bwMode="auto">
              <a:xfrm>
                <a:off x="2784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" name="Rectangle 55"/>
              <p:cNvSpPr>
                <a:spLocks noChangeArrowheads="1"/>
              </p:cNvSpPr>
              <p:nvPr/>
            </p:nvSpPr>
            <p:spPr bwMode="auto">
              <a:xfrm>
                <a:off x="3216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" name="Rectangle 56"/>
              <p:cNvSpPr>
                <a:spLocks noChangeArrowheads="1"/>
              </p:cNvSpPr>
              <p:nvPr/>
            </p:nvSpPr>
            <p:spPr bwMode="auto">
              <a:xfrm>
                <a:off x="3648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" name="Rectangle 57"/>
              <p:cNvSpPr>
                <a:spLocks noChangeArrowheads="1"/>
              </p:cNvSpPr>
              <p:nvPr/>
            </p:nvSpPr>
            <p:spPr bwMode="auto">
              <a:xfrm>
                <a:off x="4080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" name="Rectangle 58"/>
              <p:cNvSpPr>
                <a:spLocks noChangeArrowheads="1"/>
              </p:cNvSpPr>
              <p:nvPr/>
            </p:nvSpPr>
            <p:spPr bwMode="auto">
              <a:xfrm>
                <a:off x="4512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1" name="Group 59"/>
            <p:cNvGrpSpPr>
              <a:grpSpLocks/>
            </p:cNvGrpSpPr>
            <p:nvPr/>
          </p:nvGrpSpPr>
          <p:grpSpPr bwMode="auto">
            <a:xfrm>
              <a:off x="624" y="3360"/>
              <a:ext cx="4320" cy="432"/>
              <a:chOff x="624" y="1200"/>
              <a:chExt cx="4320" cy="432"/>
            </a:xfrm>
          </p:grpSpPr>
          <p:sp>
            <p:nvSpPr>
              <p:cNvPr id="12" name="Rectangle 60"/>
              <p:cNvSpPr>
                <a:spLocks noChangeArrowheads="1"/>
              </p:cNvSpPr>
              <p:nvPr/>
            </p:nvSpPr>
            <p:spPr bwMode="auto">
              <a:xfrm>
                <a:off x="624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" name="Rectangle 61"/>
              <p:cNvSpPr>
                <a:spLocks noChangeArrowheads="1"/>
              </p:cNvSpPr>
              <p:nvPr/>
            </p:nvSpPr>
            <p:spPr bwMode="auto">
              <a:xfrm>
                <a:off x="1056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r>
                  <a:rPr lang="en-US" sz="20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</a:t>
                </a:r>
              </a:p>
            </p:txBody>
          </p:sp>
          <p:sp>
            <p:nvSpPr>
              <p:cNvPr id="14" name="Rectangle 62"/>
              <p:cNvSpPr>
                <a:spLocks noChangeArrowheads="1"/>
              </p:cNvSpPr>
              <p:nvPr/>
            </p:nvSpPr>
            <p:spPr bwMode="auto">
              <a:xfrm>
                <a:off x="1488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" name="Rectangle 63"/>
              <p:cNvSpPr>
                <a:spLocks noChangeArrowheads="1"/>
              </p:cNvSpPr>
              <p:nvPr/>
            </p:nvSpPr>
            <p:spPr bwMode="auto">
              <a:xfrm>
                <a:off x="1920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" name="Rectangle 64"/>
              <p:cNvSpPr>
                <a:spLocks noChangeArrowheads="1"/>
              </p:cNvSpPr>
              <p:nvPr/>
            </p:nvSpPr>
            <p:spPr bwMode="auto">
              <a:xfrm>
                <a:off x="2352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" name="Rectangle 65"/>
              <p:cNvSpPr>
                <a:spLocks noChangeArrowheads="1"/>
              </p:cNvSpPr>
              <p:nvPr/>
            </p:nvSpPr>
            <p:spPr bwMode="auto">
              <a:xfrm>
                <a:off x="2784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" name="Rectangle 66"/>
              <p:cNvSpPr>
                <a:spLocks noChangeArrowheads="1"/>
              </p:cNvSpPr>
              <p:nvPr/>
            </p:nvSpPr>
            <p:spPr bwMode="auto">
              <a:xfrm>
                <a:off x="3216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" name="Rectangle 67"/>
              <p:cNvSpPr>
                <a:spLocks noChangeArrowheads="1"/>
              </p:cNvSpPr>
              <p:nvPr/>
            </p:nvSpPr>
            <p:spPr bwMode="auto">
              <a:xfrm>
                <a:off x="3648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r>
                  <a:rPr lang="en-US" sz="20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</a:t>
                </a:r>
              </a:p>
            </p:txBody>
          </p:sp>
          <p:sp>
            <p:nvSpPr>
              <p:cNvPr id="20" name="Rectangle 68"/>
              <p:cNvSpPr>
                <a:spLocks noChangeArrowheads="1"/>
              </p:cNvSpPr>
              <p:nvPr/>
            </p:nvSpPr>
            <p:spPr bwMode="auto">
              <a:xfrm>
                <a:off x="4080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" name="Rectangle 69"/>
              <p:cNvSpPr>
                <a:spLocks noChangeArrowheads="1"/>
              </p:cNvSpPr>
              <p:nvPr/>
            </p:nvSpPr>
            <p:spPr bwMode="auto">
              <a:xfrm>
                <a:off x="4512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72" name="Parallelogram 71"/>
          <p:cNvSpPr/>
          <p:nvPr/>
        </p:nvSpPr>
        <p:spPr>
          <a:xfrm>
            <a:off x="2042161" y="2405933"/>
            <a:ext cx="3048000" cy="1676400"/>
          </a:xfrm>
          <a:prstGeom prst="parallelogram">
            <a:avLst/>
          </a:prstGeom>
          <a:solidFill>
            <a:srgbClr val="00B050"/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TextBox 72"/>
          <p:cNvSpPr txBox="1"/>
          <p:nvPr/>
        </p:nvSpPr>
        <p:spPr>
          <a:xfrm>
            <a:off x="6781799" y="1752601"/>
            <a:ext cx="463961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AB </a:t>
            </a:r>
            <a:r>
              <a:rPr lang="vi-VN" sz="3200" dirty="0">
                <a:latin typeface="Times New Roman" pitchFamily="18" charset="0"/>
                <a:cs typeface="Times New Roman" pitchFamily="18" charset="0"/>
              </a:rPr>
              <a:t>và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DC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là 2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cạnh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thê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́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nào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?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838200" y="4688551"/>
            <a:ext cx="733085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AD </a:t>
            </a:r>
            <a:r>
              <a:rPr lang="vi-VN" sz="3200" dirty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BC là 2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cạnh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thê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́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nào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?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6829436" y="3151696"/>
            <a:ext cx="523701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- AB </a:t>
            </a:r>
            <a:r>
              <a:rPr lang="vi-VN" sz="3200" b="1" dirty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DC 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là 2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cạnh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đối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diện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song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song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3200" b="1" dirty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bằng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nhau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/>
          </a:p>
        </p:txBody>
      </p:sp>
      <p:sp>
        <p:nvSpPr>
          <p:cNvPr id="76" name="TextBox 75"/>
          <p:cNvSpPr txBox="1"/>
          <p:nvPr/>
        </p:nvSpPr>
        <p:spPr>
          <a:xfrm>
            <a:off x="685800" y="5242820"/>
            <a:ext cx="9753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AD </a:t>
            </a:r>
            <a:r>
              <a:rPr lang="vi-VN" sz="3200" b="1" dirty="0">
                <a:latin typeface="Times New Roman" pitchFamily="18" charset="0"/>
                <a:cs typeface="Times New Roman" pitchFamily="18" charset="0"/>
              </a:rPr>
              <a:t>và 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BC là 2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cạnh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đối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diện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song </a:t>
            </a:r>
            <a:r>
              <a:rPr lang="vi-VN" sz="3200" b="1" dirty="0">
                <a:latin typeface="Times New Roman" pitchFamily="18" charset="0"/>
                <a:cs typeface="Times New Roman" pitchFamily="18" charset="0"/>
              </a:rPr>
              <a:t>song và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bằng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nhau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42057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2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1" dur="2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2" grpId="0" animBg="1"/>
      <p:bldP spid="73" grpId="0"/>
      <p:bldP spid="74" grpId="0"/>
      <p:bldP spid="75" grpId="0"/>
      <p:bldP spid="7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1492</TotalTime>
  <Words>716</Words>
  <Application>Microsoft Office PowerPoint</Application>
  <PresentationFormat>Widescreen</PresentationFormat>
  <Paragraphs>147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0" baseType="lpstr">
      <vt:lpstr>Arial</vt:lpstr>
      <vt:lpstr>Calibri</vt:lpstr>
      <vt:lpstr>Tahoma</vt:lpstr>
      <vt:lpstr>Times New Roman</vt:lpstr>
      <vt:lpstr>UTM Deutsch Gothic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* Hoạt động 2: Nhận biết đặc điểm của hình bình hành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Bài 2:</vt:lpstr>
      <vt:lpstr>PowerPoint Presentation</vt:lpstr>
      <vt:lpstr>Trong các hình sau, hình nào có 2 cặp cạnh đối diện song song và bằng nhau ?</vt:lpstr>
      <vt:lpstr>PowerPoint Presentation</vt:lpstr>
      <vt:lpstr>Hình bình hành là hình như thế nào ? Điền Đúng, Sai (Đ,S)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</dc:title>
  <dc:creator>Administrator</dc:creator>
  <cp:lastModifiedBy>Windows User</cp:lastModifiedBy>
  <cp:revision>92</cp:revision>
  <dcterms:created xsi:type="dcterms:W3CDTF">2017-01-09T10:14:42Z</dcterms:created>
  <dcterms:modified xsi:type="dcterms:W3CDTF">2021-12-29T06:09:07Z</dcterms:modified>
</cp:coreProperties>
</file>