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6" r:id="rId2"/>
  </p:sldMasterIdLst>
  <p:notesMasterIdLst>
    <p:notesMasterId r:id="rId10"/>
  </p:notesMasterIdLst>
  <p:sldIdLst>
    <p:sldId id="345" r:id="rId3"/>
    <p:sldId id="364" r:id="rId4"/>
    <p:sldId id="365" r:id="rId5"/>
    <p:sldId id="366" r:id="rId6"/>
    <p:sldId id="421" r:id="rId7"/>
    <p:sldId id="367" r:id="rId8"/>
    <p:sldId id="420" r:id="rId9"/>
  </p:sldIdLst>
  <p:sldSz cx="9144000" cy="5143500" type="screen16x9"/>
  <p:notesSz cx="6858000" cy="9144000"/>
  <p:embeddedFontLst>
    <p:embeddedFont>
      <p:font typeface="Kalam" panose="020B0604020202020204" charset="0"/>
      <p:regular r:id="rId11"/>
      <p:bold r:id="rId12"/>
    </p:embeddedFont>
    <p:embeddedFont>
      <p:font typeface="Cambria" panose="02040503050406030204" pitchFamily="18" charset="0"/>
      <p:regular r:id="rId13"/>
      <p:bold r:id="rId14"/>
      <p:italic r:id="rId15"/>
      <p:boldItalic r:id="rId16"/>
    </p:embeddedFont>
    <p:embeddedFont>
      <p:font typeface="Montserrat" panose="020B060402020202020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omic Sans MS" panose="030F0702030302020204" pitchFamily="66" charset="0"/>
      <p:regular r:id="rId25"/>
      <p:bold r:id="rId26"/>
      <p:italic r:id="rId27"/>
      <p:boldItalic r:id="rId28"/>
    </p:embeddedFont>
  </p:embeddedFontLst>
  <p:custDataLst>
    <p:tags r:id="rId2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574"/>
    <a:srgbClr val="7EA131"/>
    <a:srgbClr val="000000"/>
    <a:srgbClr val="FB4C43"/>
    <a:srgbClr val="FB5B53"/>
    <a:srgbClr val="969696"/>
    <a:srgbClr val="CC7500"/>
    <a:srgbClr val="1E5CC1"/>
    <a:srgbClr val="6FC9C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08" autoAdjust="0"/>
    <p:restoredTop sz="94364" autoAdjust="0"/>
  </p:normalViewPr>
  <p:slideViewPr>
    <p:cSldViewPr snapToGrid="0">
      <p:cViewPr varScale="1">
        <p:scale>
          <a:sx n="97" d="100"/>
          <a:sy n="97" d="100"/>
        </p:scale>
        <p:origin x="6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828612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512488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062350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953066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002310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4698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25467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99766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876317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682179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92731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629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3302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921196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60674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061831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950618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081257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13081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525152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514293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40028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186698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30535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33939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2914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04803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0653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937079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695217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768566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5979268" y="4876800"/>
            <a:ext cx="21400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370259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40502670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67187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20605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34852638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324489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17802618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863716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6191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5979268" y="4876800"/>
            <a:ext cx="21400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099641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5979268" y="4876800"/>
            <a:ext cx="21400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88195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5979268" y="4876800"/>
            <a:ext cx="21400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14039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5979268" y="4876800"/>
            <a:ext cx="21400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941609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5979268" y="4876800"/>
            <a:ext cx="21400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415220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0822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5979268" y="4876800"/>
            <a:ext cx="21400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017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5979268" y="4876800"/>
            <a:ext cx="21400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49568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5979268" y="4876800"/>
            <a:ext cx="21400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033538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5979268" y="4876800"/>
            <a:ext cx="21400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5327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5979268" y="4876800"/>
            <a:ext cx="21400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120515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5979268" y="4876800"/>
            <a:ext cx="21400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82877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5979268" y="4876800"/>
            <a:ext cx="21400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577499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5979268" y="4876800"/>
            <a:ext cx="21400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425372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802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659112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715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892648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6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768" r:id="rId2"/>
    <p:sldLayoutId id="2147483767" r:id="rId3"/>
    <p:sldLayoutId id="2147483766" r:id="rId4"/>
    <p:sldLayoutId id="2147483765" r:id="rId5"/>
    <p:sldLayoutId id="2147483764" r:id="rId6"/>
    <p:sldLayoutId id="2147483763" r:id="rId7"/>
    <p:sldLayoutId id="2147483762" r:id="rId8"/>
    <p:sldLayoutId id="2147483761" r:id="rId9"/>
    <p:sldLayoutId id="2147483760" r:id="rId10"/>
    <p:sldLayoutId id="2147483759" r:id="rId11"/>
    <p:sldLayoutId id="2147483758" r:id="rId12"/>
    <p:sldLayoutId id="2147483757" r:id="rId13"/>
    <p:sldLayoutId id="2147483756" r:id="rId14"/>
    <p:sldLayoutId id="2147483755" r:id="rId15"/>
    <p:sldLayoutId id="2147483754" r:id="rId16"/>
    <p:sldLayoutId id="2147483753" r:id="rId17"/>
    <p:sldLayoutId id="2147483752" r:id="rId18"/>
    <p:sldLayoutId id="2147483751" r:id="rId19"/>
    <p:sldLayoutId id="2147483750" r:id="rId20"/>
    <p:sldLayoutId id="2147483749" r:id="rId21"/>
    <p:sldLayoutId id="2147483748" r:id="rId22"/>
    <p:sldLayoutId id="2147483747" r:id="rId23"/>
    <p:sldLayoutId id="2147483746" r:id="rId24"/>
    <p:sldLayoutId id="2147483745" r:id="rId25"/>
    <p:sldLayoutId id="2147483744" r:id="rId26"/>
    <p:sldLayoutId id="2147483743" r:id="rId27"/>
    <p:sldLayoutId id="2147483742" r:id="rId28"/>
    <p:sldLayoutId id="2147483741" r:id="rId29"/>
    <p:sldLayoutId id="2147483740" r:id="rId30"/>
    <p:sldLayoutId id="2147483739" r:id="rId31"/>
    <p:sldLayoutId id="2147483738" r:id="rId32"/>
    <p:sldLayoutId id="2147483735" r:id="rId33"/>
    <p:sldLayoutId id="2147483734" r:id="rId34"/>
    <p:sldLayoutId id="2147483695" r:id="rId35"/>
    <p:sldLayoutId id="2147483726" r:id="rId36"/>
    <p:sldLayoutId id="2147483725" r:id="rId37"/>
    <p:sldLayoutId id="2147483685" r:id="rId38"/>
    <p:sldLayoutId id="2147483691" r:id="rId39"/>
    <p:sldLayoutId id="2147483687" r:id="rId40"/>
    <p:sldLayoutId id="2147483692" r:id="rId41"/>
    <p:sldLayoutId id="2147483686" r:id="rId42"/>
    <p:sldLayoutId id="2147483693" r:id="rId43"/>
    <p:sldLayoutId id="2147483688" r:id="rId44"/>
    <p:sldLayoutId id="2147483694" r:id="rId4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6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53040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37" r:id="rId11"/>
    <p:sldLayoutId id="2147483736" r:id="rId12"/>
    <p:sldLayoutId id="2147483733" r:id="rId13"/>
    <p:sldLayoutId id="2147483732" r:id="rId14"/>
    <p:sldLayoutId id="2147483731" r:id="rId15"/>
    <p:sldLayoutId id="2147483730" r:id="rId16"/>
    <p:sldLayoutId id="2147483729" r:id="rId17"/>
    <p:sldLayoutId id="2147483727" r:id="rId18"/>
    <p:sldLayoutId id="2147483724" r:id="rId19"/>
    <p:sldLayoutId id="2147483723" r:id="rId20"/>
    <p:sldLayoutId id="2147483721" r:id="rId21"/>
    <p:sldLayoutId id="2147483720" r:id="rId22"/>
    <p:sldLayoutId id="2147483707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control" Target="../activeX/activeX2.xml"/><Relationship Id="rId7" Type="http://schemas.openxmlformats.org/officeDocument/2006/relationships/image" Target="../media/image12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1.xml"/><Relationship Id="rId5" Type="http://schemas.openxmlformats.org/officeDocument/2006/relationships/control" Target="../activeX/activeX4.xml"/><Relationship Id="rId4" Type="http://schemas.openxmlformats.org/officeDocument/2006/relationships/control" Target="../activeX/activeX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6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1242149" y="997176"/>
            <a:ext cx="5874569" cy="4424362"/>
            <a:chOff x="1417547" y="1264224"/>
            <a:chExt cx="4405927" cy="331827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715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3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3733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715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3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3733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2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260" y="3352118"/>
            <a:ext cx="2347413" cy="234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96036" y="629617"/>
            <a:ext cx="2617737" cy="748988"/>
            <a:chOff x="337445" y="617893"/>
            <a:chExt cx="1963303" cy="56174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5202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12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117417" y="290867"/>
            <a:ext cx="67892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DANH SÁCH HỌC SINH</a:t>
            </a:r>
          </a:p>
        </p:txBody>
      </p:sp>
      <p:sp>
        <p:nvSpPr>
          <p:cNvPr id="37" name="Google Shape;1714;p64"/>
          <p:cNvSpPr/>
          <p:nvPr/>
        </p:nvSpPr>
        <p:spPr>
          <a:xfrm rot="-2019064">
            <a:off x="1819750" y="673601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38" name="Google Shape;1715;p64"/>
          <p:cNvSpPr/>
          <p:nvPr/>
        </p:nvSpPr>
        <p:spPr>
          <a:xfrm rot="-2019064">
            <a:off x="721327" y="728739"/>
            <a:ext cx="141263" cy="13032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39" name="Google Shape;1716;p64"/>
          <p:cNvSpPr/>
          <p:nvPr/>
        </p:nvSpPr>
        <p:spPr>
          <a:xfrm rot="-2019064">
            <a:off x="957422" y="1266180"/>
            <a:ext cx="370317" cy="366652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40" name="Google Shape;1725;p64"/>
          <p:cNvGrpSpPr/>
          <p:nvPr/>
        </p:nvGrpSpPr>
        <p:grpSpPr>
          <a:xfrm rot="-1723955">
            <a:off x="1404548" y="321396"/>
            <a:ext cx="344889" cy="328459"/>
            <a:chOff x="5414907" y="2017485"/>
            <a:chExt cx="220338" cy="243702"/>
          </a:xfrm>
        </p:grpSpPr>
        <p:sp>
          <p:nvSpPr>
            <p:cNvPr id="41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42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43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44" name="Google Shape;1714;p64"/>
          <p:cNvSpPr/>
          <p:nvPr/>
        </p:nvSpPr>
        <p:spPr>
          <a:xfrm rot="-2019064">
            <a:off x="899849" y="385620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45" name="Google Shape;1725;p64"/>
          <p:cNvGrpSpPr/>
          <p:nvPr/>
        </p:nvGrpSpPr>
        <p:grpSpPr>
          <a:xfrm rot="6447076">
            <a:off x="1359785" y="754897"/>
            <a:ext cx="363539" cy="417083"/>
            <a:chOff x="5365548" y="2017485"/>
            <a:chExt cx="269696" cy="309455"/>
          </a:xfrm>
        </p:grpSpPr>
        <p:sp>
          <p:nvSpPr>
            <p:cNvPr id="46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47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48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1251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9411" y="435128"/>
            <a:ext cx="76691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 charset="0"/>
              </a:rPr>
              <a:t>1. </a:t>
            </a:r>
            <a:r>
              <a:rPr lang="en-US" sz="2400" dirty="0" err="1">
                <a:latin typeface="UTM Avo" panose="02040603050506020204" pitchFamily="18" charset="0"/>
              </a:rPr>
              <a:t>Giải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đố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để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tìm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từ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chỉ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sự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vật</a:t>
            </a:r>
            <a:endParaRPr lang="en-US" sz="24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a.            </a:t>
            </a:r>
            <a:r>
              <a:rPr lang="en-US" sz="2400" dirty="0" err="1">
                <a:latin typeface="UTM Avo" panose="02040603050506020204" pitchFamily="18" charset="0"/>
              </a:rPr>
              <a:t>Cái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gì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tích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tắc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ngày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đêm</a:t>
            </a:r>
            <a:endParaRPr lang="en-US" sz="24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   </a:t>
            </a:r>
            <a:r>
              <a:rPr lang="en-US" sz="2400" dirty="0" err="1">
                <a:latin typeface="UTM Avo" panose="02040603050506020204" pitchFamily="18" charset="0"/>
              </a:rPr>
              <a:t>Nhắc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ngủ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nhắc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học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bài</a:t>
            </a:r>
            <a:endParaRPr lang="en-US" sz="24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            </a:t>
            </a:r>
            <a:r>
              <a:rPr lang="en-US" sz="2400" dirty="0" err="1">
                <a:latin typeface="UTM Avo" panose="02040603050506020204" pitchFamily="18" charset="0"/>
              </a:rPr>
              <a:t>Một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anh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chậm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bước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khoan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thai</a:t>
            </a:r>
            <a:r>
              <a:rPr lang="en-US" sz="2400" dirty="0">
                <a:latin typeface="UTM Avo" panose="02040603050506020204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   </a:t>
            </a:r>
            <a:r>
              <a:rPr lang="en-US" sz="2400" dirty="0" err="1">
                <a:latin typeface="UTM Avo" panose="02040603050506020204" pitchFamily="18" charset="0"/>
              </a:rPr>
              <a:t>Một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anh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chạy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những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bước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dài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thật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nhanh</a:t>
            </a:r>
            <a:r>
              <a:rPr lang="en-US" sz="2400" dirty="0">
                <a:latin typeface="UTM Avo" panose="02040603050506020204" pitchFamily="18" charset="0"/>
              </a:rPr>
              <a:t>?</a:t>
            </a:r>
          </a:p>
          <a:p>
            <a:pPr algn="r">
              <a:lnSpc>
                <a:spcPct val="150000"/>
              </a:lnSpc>
            </a:pPr>
            <a:r>
              <a:rPr lang="en-US" sz="2400" i="1" dirty="0">
                <a:latin typeface="UTM Avo" panose="02040603050506020204" pitchFamily="18" charset="0"/>
              </a:rPr>
              <a:t>(</a:t>
            </a:r>
            <a:r>
              <a:rPr lang="en-US" sz="2400" i="1" dirty="0" err="1">
                <a:latin typeface="UTM Avo" panose="02040603050506020204" pitchFamily="18" charset="0"/>
              </a:rPr>
              <a:t>Là</a:t>
            </a:r>
            <a:r>
              <a:rPr lang="en-US" sz="2400" i="1" dirty="0">
                <a:latin typeface="UTM Avo" panose="020406030505060202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</a:rPr>
              <a:t>cái</a:t>
            </a:r>
            <a:r>
              <a:rPr lang="en-US" sz="2400" i="1" dirty="0">
                <a:latin typeface="UTM Avo" panose="020406030505060202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</a:rPr>
              <a:t>gì</a:t>
            </a:r>
            <a:r>
              <a:rPr lang="en-US" sz="2400" i="1" dirty="0">
                <a:latin typeface="UTM Avo" panose="02040603050506020204" pitchFamily="18" charset="0"/>
              </a:rPr>
              <a:t>?)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endParaRPr lang="en-US" sz="2400" i="1" dirty="0">
              <a:latin typeface="UTM Avo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96" y="3199330"/>
            <a:ext cx="1605622" cy="1900217"/>
          </a:xfrm>
          <a:prstGeom prst="rect">
            <a:avLst/>
          </a:prstGeom>
        </p:spPr>
      </p:pic>
      <p:pic>
        <p:nvPicPr>
          <p:cNvPr id="18434" name="Picture 2" descr="Children's Sermon Mark 13: 24-37 Advent 1 Nov. 30th, 2014 | Faith Formation  Journey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8185" y1="20103" x2="28185" y2="20103"/>
                        <a14:foregroundMark x1="70656" y1="17526" x2="70656" y2="17526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2394">
            <a:off x="4299052" y="3207431"/>
            <a:ext cx="2579655" cy="193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77780" y="2222091"/>
            <a:ext cx="1651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giờ</a:t>
            </a:r>
            <a:endParaRPr lang="en-GB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164826" y="2359742"/>
            <a:ext cx="353961" cy="19664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>
            <a:off x="6885464" y="2900953"/>
            <a:ext cx="353961" cy="19664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323840" y="2799220"/>
            <a:ext cx="1651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phút</a:t>
            </a:r>
            <a:endParaRPr lang="en-GB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04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/>
          <p:bldP spid="5" grpId="0" animBg="1"/>
          <p:bldP spid="7" grpId="0" animBg="1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/>
          <p:bldP spid="5" grpId="0" animBg="1"/>
          <p:bldP spid="7" grpId="0" animBg="1"/>
          <p:bldP spid="8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9412" y="384128"/>
            <a:ext cx="75052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err="1">
                <a:latin typeface="UTM Avo" panose="02040603050506020204" pitchFamily="18" charset="0"/>
              </a:rPr>
              <a:t>Giải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đố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để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tìm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từ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chỉ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sự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vật</a:t>
            </a:r>
            <a:endParaRPr lang="en-US" sz="2400" dirty="0">
              <a:latin typeface="UTM Avo" panose="020406030505060202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latin typeface="UTM Avo" panose="02040603050506020204" pitchFamily="18" charset="0"/>
            </a:endParaRPr>
          </a:p>
          <a:p>
            <a:r>
              <a:rPr lang="en-US" sz="2400" dirty="0">
                <a:latin typeface="UTM Avo" panose="02040603050506020204" pitchFamily="18" charset="0"/>
              </a:rPr>
              <a:t>b.        </a:t>
            </a:r>
            <a:r>
              <a:rPr lang="en-US" sz="2400" dirty="0" err="1">
                <a:latin typeface="UTM Avo" panose="02040603050506020204" pitchFamily="18" charset="0"/>
              </a:rPr>
              <a:t>Ruột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dài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từ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mũi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đến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chân</a:t>
            </a:r>
            <a:endParaRPr lang="en-US" sz="2400" dirty="0">
              <a:latin typeface="UTM Avo" panose="02040603050506020204" pitchFamily="18" charset="0"/>
            </a:endParaRPr>
          </a:p>
          <a:p>
            <a:r>
              <a:rPr lang="en-US" sz="2400" dirty="0" err="1">
                <a:latin typeface="UTM Avo" panose="02040603050506020204" pitchFamily="18" charset="0"/>
              </a:rPr>
              <a:t>Mũi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mòn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ruột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cũng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dần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dần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mòn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theo.</a:t>
            </a:r>
            <a:endParaRPr lang="en-US" sz="2400" i="1" dirty="0">
              <a:latin typeface="UTM Avo" panose="020406030505060202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sz="2400" i="1" dirty="0">
                <a:latin typeface="UTM Avo" panose="02040603050506020204" pitchFamily="18" charset="0"/>
              </a:rPr>
              <a:t>(</a:t>
            </a:r>
            <a:r>
              <a:rPr lang="en-US" sz="2400" i="1" dirty="0" err="1">
                <a:latin typeface="UTM Avo" panose="02040603050506020204" pitchFamily="18" charset="0"/>
              </a:rPr>
              <a:t>Là</a:t>
            </a:r>
            <a:r>
              <a:rPr lang="en-US" sz="2400" i="1" dirty="0">
                <a:latin typeface="UTM Avo" panose="020406030505060202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</a:rPr>
              <a:t>cái</a:t>
            </a:r>
            <a:r>
              <a:rPr lang="en-US" sz="2400" i="1" dirty="0">
                <a:latin typeface="UTM Avo" panose="020406030505060202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</a:rPr>
              <a:t>gì</a:t>
            </a:r>
            <a:r>
              <a:rPr lang="en-US" sz="2400" i="1" dirty="0">
                <a:latin typeface="UTM Avo" panose="02040603050506020204" pitchFamily="18" charset="0"/>
              </a:rPr>
              <a:t>?)</a:t>
            </a:r>
          </a:p>
          <a:p>
            <a:r>
              <a:rPr lang="en-US" sz="2400" dirty="0">
                <a:latin typeface="UTM Avo" panose="02040603050506020204" pitchFamily="18" charset="0"/>
              </a:rPr>
              <a:t>c.           </a:t>
            </a:r>
            <a:r>
              <a:rPr lang="en-US" sz="2400" dirty="0" err="1">
                <a:latin typeface="UTM Avo" panose="02040603050506020204" pitchFamily="18" charset="0"/>
              </a:rPr>
              <a:t>Nhỏ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như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kẹo</a:t>
            </a:r>
            <a:endParaRPr lang="en-US" sz="2400" dirty="0">
              <a:latin typeface="UTM Avo" panose="02040603050506020204" pitchFamily="18" charset="0"/>
            </a:endParaRPr>
          </a:p>
          <a:p>
            <a:r>
              <a:rPr lang="en-US" sz="2400" dirty="0">
                <a:latin typeface="UTM Avo" panose="02040603050506020204" pitchFamily="18" charset="0"/>
              </a:rPr>
              <a:t>              </a:t>
            </a:r>
            <a:r>
              <a:rPr lang="en-US" sz="2400" dirty="0" err="1">
                <a:latin typeface="UTM Avo" panose="02040603050506020204" pitchFamily="18" charset="0"/>
              </a:rPr>
              <a:t>Dẻo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như</a:t>
            </a:r>
            <a:r>
              <a:rPr lang="en-US" sz="2400" dirty="0">
                <a:latin typeface="UTM Avo" panose="02040603050506020204" pitchFamily="18" charset="0"/>
              </a:rPr>
              <a:t> bánh </a:t>
            </a:r>
            <a:r>
              <a:rPr lang="en-US" sz="2400" dirty="0" err="1">
                <a:latin typeface="UTM Avo" panose="02040603050506020204" pitchFamily="18" charset="0"/>
              </a:rPr>
              <a:t>giày</a:t>
            </a:r>
            <a:endParaRPr lang="en-US" sz="2400" dirty="0">
              <a:latin typeface="UTM Avo" panose="02040603050506020204" pitchFamily="18" charset="0"/>
            </a:endParaRPr>
          </a:p>
          <a:p>
            <a:r>
              <a:rPr lang="en-US" sz="2400" dirty="0">
                <a:latin typeface="UTM Avo" panose="02040603050506020204" pitchFamily="18" charset="0"/>
              </a:rPr>
              <a:t>              </a:t>
            </a:r>
            <a:r>
              <a:rPr lang="en-US" sz="2400" dirty="0" err="1">
                <a:latin typeface="UTM Avo" panose="02040603050506020204" pitchFamily="18" charset="0"/>
              </a:rPr>
              <a:t>Học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trò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lâu</a:t>
            </a:r>
            <a:r>
              <a:rPr lang="en-US" sz="2400" dirty="0">
                <a:latin typeface="UTM Avo" panose="02040603050506020204" pitchFamily="18" charset="0"/>
              </a:rPr>
              <a:t> nay</a:t>
            </a:r>
          </a:p>
          <a:p>
            <a:r>
              <a:rPr lang="en-US" sz="2400" dirty="0">
                <a:latin typeface="UTM Avo" panose="02040603050506020204" pitchFamily="18" charset="0"/>
              </a:rPr>
              <a:t>              </a:t>
            </a:r>
            <a:r>
              <a:rPr lang="en-US" sz="2400" dirty="0" err="1">
                <a:latin typeface="UTM Avo" panose="02040603050506020204" pitchFamily="18" charset="0"/>
              </a:rPr>
              <a:t>Vẫn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dùng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đến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nó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r>
              <a:rPr lang="en-US" sz="2400" i="1" dirty="0">
                <a:latin typeface="UTM Avo" panose="02040603050506020204" pitchFamily="18" charset="0"/>
              </a:rPr>
              <a:t>                                      (</a:t>
            </a:r>
            <a:r>
              <a:rPr lang="en-US" sz="2400" i="1" dirty="0" err="1">
                <a:latin typeface="UTM Avo" panose="02040603050506020204" pitchFamily="18" charset="0"/>
              </a:rPr>
              <a:t>Là</a:t>
            </a:r>
            <a:r>
              <a:rPr lang="en-US" sz="2400" i="1" dirty="0">
                <a:latin typeface="UTM Avo" panose="020406030505060202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</a:rPr>
              <a:t>cái</a:t>
            </a:r>
            <a:r>
              <a:rPr lang="en-US" sz="2400" i="1" dirty="0">
                <a:latin typeface="UTM Avo" panose="020406030505060202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</a:rPr>
              <a:t>gì</a:t>
            </a:r>
            <a:r>
              <a:rPr lang="en-US" sz="2400" i="1" dirty="0">
                <a:latin typeface="UTM Avo" panose="02040603050506020204" pitchFamily="18" charset="0"/>
              </a:rPr>
              <a:t>?)</a:t>
            </a:r>
          </a:p>
        </p:txBody>
      </p:sp>
      <p:pic>
        <p:nvPicPr>
          <p:cNvPr id="21508" name="Picture 4" descr="Pencil Cartoon Stock Illustrations, Cliparts and Royalty Free Pencil  Cartoon Vector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56" b="100000" l="2222" r="94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525" y="627831"/>
            <a:ext cx="1358285" cy="135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Premium Vector | Eraser carto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7" t="20189" r="10968" b="18586"/>
          <a:stretch/>
        </p:blipFill>
        <p:spPr bwMode="auto">
          <a:xfrm>
            <a:off x="5366880" y="2546555"/>
            <a:ext cx="2022930" cy="15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65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1492" y="-329175"/>
            <a:ext cx="7669161" cy="2882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133" b="1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133" b="1">
                <a:latin typeface="UTM Avo" panose="02040603050506020204" pitchFamily="18" charset="0"/>
              </a:rPr>
              <a:t>2</a:t>
            </a:r>
            <a:r>
              <a:rPr lang="en-US" sz="2133" b="1" dirty="0">
                <a:latin typeface="UTM Avo" panose="02040603050506020204" pitchFamily="18" charset="0"/>
              </a:rPr>
              <a:t>. </a:t>
            </a:r>
            <a:r>
              <a:rPr lang="en-US" sz="2133" dirty="0" err="1">
                <a:latin typeface="UTM Avo" panose="02040603050506020204" pitchFamily="18" charset="0"/>
              </a:rPr>
              <a:t>Tìm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từ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ngữ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chỉ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đặc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điểm</a:t>
            </a:r>
            <a:endParaRPr lang="en-US" sz="2133" dirty="0">
              <a:latin typeface="UTM Avo" panose="02040603050506020204" pitchFamily="18" charset="0"/>
            </a:endParaRPr>
          </a:p>
          <a:p>
            <a:r>
              <a:rPr lang="en-US" sz="2133" dirty="0">
                <a:latin typeface="UTM Avo" panose="02040603050506020204" pitchFamily="18" charset="0"/>
              </a:rPr>
              <a:t>a.            </a:t>
            </a:r>
            <a:r>
              <a:rPr lang="en-US" sz="2133" dirty="0" err="1">
                <a:latin typeface="UTM Avo" panose="02040603050506020204" pitchFamily="18" charset="0"/>
              </a:rPr>
              <a:t>Cái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gì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tích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tắc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ngày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đêm</a:t>
            </a:r>
            <a:endParaRPr lang="en-US" sz="2133" dirty="0">
              <a:latin typeface="UTM Avo" panose="02040603050506020204" pitchFamily="18" charset="0"/>
            </a:endParaRPr>
          </a:p>
          <a:p>
            <a:r>
              <a:rPr lang="en-US" sz="2133" dirty="0">
                <a:latin typeface="UTM Avo" panose="02040603050506020204" pitchFamily="18" charset="0"/>
              </a:rPr>
              <a:t>      </a:t>
            </a:r>
            <a:r>
              <a:rPr lang="en-US" sz="2133" dirty="0" err="1">
                <a:latin typeface="UTM Avo" panose="02040603050506020204" pitchFamily="18" charset="0"/>
              </a:rPr>
              <a:t>Nhắc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em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đi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ngủ</a:t>
            </a:r>
            <a:r>
              <a:rPr lang="en-US" sz="2133" dirty="0">
                <a:latin typeface="UTM Avo" panose="02040603050506020204" pitchFamily="18" charset="0"/>
              </a:rPr>
              <a:t>, </a:t>
            </a:r>
            <a:r>
              <a:rPr lang="en-US" sz="2133" dirty="0" err="1">
                <a:latin typeface="UTM Avo" panose="02040603050506020204" pitchFamily="18" charset="0"/>
              </a:rPr>
              <a:t>nhắc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em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học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bài</a:t>
            </a:r>
            <a:endParaRPr lang="en-US" sz="2133" dirty="0">
              <a:latin typeface="UTM Avo" panose="02040603050506020204" pitchFamily="18" charset="0"/>
            </a:endParaRPr>
          </a:p>
          <a:p>
            <a:r>
              <a:rPr lang="en-US" sz="2133" dirty="0">
                <a:latin typeface="UTM Avo" panose="02040603050506020204" pitchFamily="18" charset="0"/>
              </a:rPr>
              <a:t>               </a:t>
            </a:r>
            <a:r>
              <a:rPr lang="en-US" sz="2133" dirty="0" err="1">
                <a:latin typeface="UTM Avo" panose="02040603050506020204" pitchFamily="18" charset="0"/>
              </a:rPr>
              <a:t>Một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anh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chậm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bước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khoan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thai</a:t>
            </a:r>
            <a:r>
              <a:rPr lang="en-US" sz="2133" dirty="0">
                <a:latin typeface="UTM Avo" panose="02040603050506020204" pitchFamily="18" charset="0"/>
              </a:rPr>
              <a:t>,</a:t>
            </a:r>
          </a:p>
          <a:p>
            <a:r>
              <a:rPr lang="en-US" sz="2133" dirty="0">
                <a:latin typeface="UTM Avo" panose="02040603050506020204" pitchFamily="18" charset="0"/>
              </a:rPr>
              <a:t>      </a:t>
            </a:r>
            <a:r>
              <a:rPr lang="en-US" sz="2133" dirty="0" err="1">
                <a:latin typeface="UTM Avo" panose="02040603050506020204" pitchFamily="18" charset="0"/>
              </a:rPr>
              <a:t>Một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anh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chạy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những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bước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dài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thật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nhanh</a:t>
            </a:r>
            <a:r>
              <a:rPr lang="en-US" sz="2133" dirty="0">
                <a:latin typeface="UTM Avo" panose="020406030505060202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133" i="1" dirty="0">
                <a:latin typeface="UTM Avo" panose="02040603050506020204" pitchFamily="18" charset="0"/>
              </a:rPr>
              <a:t>                                      </a:t>
            </a:r>
            <a:endParaRPr lang="en-US" sz="2133" dirty="0"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192" y="2350525"/>
            <a:ext cx="7669161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latin typeface="UTM Avo" panose="02040603050506020204" pitchFamily="18" charset="0"/>
              </a:rPr>
              <a:t>b.        </a:t>
            </a:r>
            <a:r>
              <a:rPr lang="en-US" sz="2133" dirty="0" err="1">
                <a:latin typeface="UTM Avo" panose="02040603050506020204" pitchFamily="18" charset="0"/>
              </a:rPr>
              <a:t>Ruột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dài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từ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mũi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đến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chân</a:t>
            </a:r>
            <a:endParaRPr lang="en-US" sz="2133" dirty="0">
              <a:latin typeface="UTM Avo" panose="02040603050506020204" pitchFamily="18" charset="0"/>
            </a:endParaRPr>
          </a:p>
          <a:p>
            <a:r>
              <a:rPr lang="en-US" sz="2133" dirty="0" err="1">
                <a:latin typeface="UTM Avo" panose="02040603050506020204" pitchFamily="18" charset="0"/>
              </a:rPr>
              <a:t>Mũi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mòn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ruột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cũng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dần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dần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mòn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theo.</a:t>
            </a:r>
            <a:endParaRPr lang="en-US" sz="2133" dirty="0"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0742" y="3335294"/>
            <a:ext cx="7669161" cy="1897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latin typeface="UTM Avo" panose="02040603050506020204" pitchFamily="18" charset="0"/>
              </a:rPr>
              <a:t>c.           </a:t>
            </a:r>
            <a:r>
              <a:rPr lang="en-US" sz="2133" dirty="0" err="1">
                <a:latin typeface="UTM Avo" panose="02040603050506020204" pitchFamily="18" charset="0"/>
              </a:rPr>
              <a:t>Nhỏ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như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cái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kẹo</a:t>
            </a:r>
            <a:endParaRPr lang="en-US" sz="2133" dirty="0">
              <a:latin typeface="UTM Avo" panose="02040603050506020204" pitchFamily="18" charset="0"/>
            </a:endParaRPr>
          </a:p>
          <a:p>
            <a:r>
              <a:rPr lang="en-US" sz="2133" dirty="0">
                <a:latin typeface="UTM Avo" panose="02040603050506020204" pitchFamily="18" charset="0"/>
              </a:rPr>
              <a:t>              </a:t>
            </a:r>
            <a:r>
              <a:rPr lang="en-US" sz="2133" dirty="0" err="1">
                <a:latin typeface="UTM Avo" panose="02040603050506020204" pitchFamily="18" charset="0"/>
              </a:rPr>
              <a:t>Dẻo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như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bánh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giày</a:t>
            </a:r>
            <a:endParaRPr lang="en-US" sz="2133" dirty="0">
              <a:latin typeface="UTM Avo" panose="02040603050506020204" pitchFamily="18" charset="0"/>
            </a:endParaRPr>
          </a:p>
          <a:p>
            <a:r>
              <a:rPr lang="en-US" sz="2133" dirty="0">
                <a:latin typeface="UTM Avo" panose="02040603050506020204" pitchFamily="18" charset="0"/>
              </a:rPr>
              <a:t>              </a:t>
            </a:r>
            <a:r>
              <a:rPr lang="en-US" sz="2133" dirty="0" err="1">
                <a:latin typeface="UTM Avo" panose="02040603050506020204" pitchFamily="18" charset="0"/>
              </a:rPr>
              <a:t>Học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trò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lâu</a:t>
            </a:r>
            <a:r>
              <a:rPr lang="en-US" sz="2133" dirty="0">
                <a:latin typeface="UTM Avo" panose="02040603050506020204" pitchFamily="18" charset="0"/>
              </a:rPr>
              <a:t> nay</a:t>
            </a:r>
          </a:p>
          <a:p>
            <a:r>
              <a:rPr lang="en-US" sz="2133" dirty="0">
                <a:latin typeface="UTM Avo" panose="02040603050506020204" pitchFamily="18" charset="0"/>
              </a:rPr>
              <a:t>              </a:t>
            </a:r>
            <a:r>
              <a:rPr lang="en-US" sz="2133" dirty="0" err="1">
                <a:latin typeface="UTM Avo" panose="02040603050506020204" pitchFamily="18" charset="0"/>
              </a:rPr>
              <a:t>Vẫn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dùng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đến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nó</a:t>
            </a:r>
            <a:r>
              <a:rPr lang="en-US" sz="2133" dirty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133" i="1" dirty="0">
                <a:latin typeface="UTM Avo" panose="02040603050506020204" pitchFamily="18" charset="0"/>
              </a:rPr>
              <a:t>                                      </a:t>
            </a:r>
            <a:endParaRPr lang="en-US" sz="2133" dirty="0">
              <a:latin typeface="UTM Avo" panose="020406030505060202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48756" y="1635278"/>
            <a:ext cx="1254418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21161" y="1635278"/>
            <a:ext cx="1266313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735861" y="1940216"/>
            <a:ext cx="41910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661918" y="1940216"/>
            <a:ext cx="87630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82454" y="2697049"/>
            <a:ext cx="41910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24631" y="3678231"/>
            <a:ext cx="507112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199275" y="4000396"/>
            <a:ext cx="557823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015081" y="3033506"/>
            <a:ext cx="41910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73161" y="599768"/>
            <a:ext cx="2841523" cy="98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9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7501596-C807-455E-AD56-F7F05F50BE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030604"/>
              </p:ext>
            </p:extLst>
          </p:nvPr>
        </p:nvGraphicFramePr>
        <p:xfrm>
          <a:off x="1457325" y="729706"/>
          <a:ext cx="6031992" cy="2865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6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2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7205"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500" dirty="0">
                          <a:solidFill>
                            <a:schemeClr val="bg1"/>
                          </a:solidFill>
                          <a:latin typeface="+mj-lt"/>
                        </a:rPr>
                        <a:t>Từ ngữ </a:t>
                      </a:r>
                      <a:r>
                        <a:rPr lang="vi-VN" sz="15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chỉ sự vật</a:t>
                      </a: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500" dirty="0">
                          <a:solidFill>
                            <a:schemeClr val="bg1"/>
                          </a:solidFill>
                          <a:latin typeface="+mj-lt"/>
                        </a:rPr>
                        <a:t>Từ ngữ </a:t>
                      </a:r>
                      <a:r>
                        <a:rPr lang="vi-VN" sz="15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chỉ </a:t>
                      </a:r>
                      <a:r>
                        <a:rPr lang="en-US" sz="1500" b="1" kern="12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15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="1" kern="12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điểm</a:t>
                      </a:r>
                      <a:endParaRPr lang="vi-VN" sz="15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1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+mj-lt"/>
                        </a:rPr>
                        <a:t>a)</a:t>
                      </a: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endParaRPr lang="vi-VN" sz="1400" dirty="0"/>
                    </a:p>
                    <a:p>
                      <a:endParaRPr lang="vi-VN" sz="1400" dirty="0"/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3" marB="3429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1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+mj-lt"/>
                        </a:rPr>
                        <a:t>b)</a:t>
                      </a: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endParaRPr lang="vi-VN" sz="1400" dirty="0"/>
                    </a:p>
                    <a:p>
                      <a:endParaRPr lang="vi-VN" sz="1400" dirty="0"/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3" marB="3429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8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+mj-lt"/>
                        </a:rPr>
                        <a:t>c)</a:t>
                      </a:r>
                      <a:endParaRPr lang="vi-VN" sz="1500" dirty="0">
                        <a:latin typeface="+mj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>
                        <a:latin typeface="+mj-lt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endParaRPr lang="vi-VN" sz="1400" dirty="0"/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3" marB="3429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8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>
                        <a:latin typeface="+mj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>
                        <a:latin typeface="+mj-lt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endParaRPr lang="vi-VN" sz="1400" dirty="0"/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3" marB="3429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8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>
                        <a:latin typeface="+mj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>
                        <a:latin typeface="+mj-lt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endParaRPr lang="vi-VN" sz="1400" dirty="0"/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3" marB="3429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1DEF6CC-5B97-4414-B1E4-C22FE60E7E12}"/>
              </a:ext>
            </a:extLst>
          </p:cNvPr>
          <p:cNvSpPr txBox="1"/>
          <p:nvPr/>
        </p:nvSpPr>
        <p:spPr>
          <a:xfrm>
            <a:off x="2344388" y="1039240"/>
            <a:ext cx="2914650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5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đồng</a:t>
            </a:r>
            <a:r>
              <a:rPr lang="en-US" sz="15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5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hồ</a:t>
            </a:r>
            <a:endParaRPr lang="en-US" sz="1500" kern="1200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DB816D-60F8-4CF2-8C14-E4A9A2417328}"/>
              </a:ext>
            </a:extLst>
          </p:cNvPr>
          <p:cNvSpPr txBox="1"/>
          <p:nvPr/>
        </p:nvSpPr>
        <p:spPr>
          <a:xfrm>
            <a:off x="5086350" y="1015433"/>
            <a:ext cx="2628900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5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chậm</a:t>
            </a:r>
            <a:r>
              <a:rPr lang="en-US" sz="15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lang="en-US" sz="15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khoan</a:t>
            </a:r>
            <a:r>
              <a:rPr lang="en-US" sz="15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5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thai</a:t>
            </a:r>
            <a:r>
              <a:rPr lang="en-US" sz="15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lang="en-US" sz="15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nhanh</a:t>
            </a:r>
            <a:r>
              <a:rPr lang="en-US" sz="15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,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5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dài</a:t>
            </a:r>
            <a:endParaRPr lang="en-US" sz="1500" kern="1200" dirty="0">
              <a:solidFill>
                <a:prstClr val="black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74332C-3359-4CC3-AFA9-953DA85089AF}"/>
              </a:ext>
            </a:extLst>
          </p:cNvPr>
          <p:cNvSpPr txBox="1"/>
          <p:nvPr/>
        </p:nvSpPr>
        <p:spPr>
          <a:xfrm>
            <a:off x="5057775" y="1537051"/>
            <a:ext cx="2628900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5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dài</a:t>
            </a:r>
            <a:r>
              <a:rPr lang="en-US" sz="15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endParaRPr lang="en-US" sz="1500" kern="1200" dirty="0">
              <a:solidFill>
                <a:prstClr val="black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A82191-BE96-48ED-A83B-28C3C6AB18DF}"/>
              </a:ext>
            </a:extLst>
          </p:cNvPr>
          <p:cNvSpPr txBox="1"/>
          <p:nvPr/>
        </p:nvSpPr>
        <p:spPr>
          <a:xfrm>
            <a:off x="2299716" y="1576790"/>
            <a:ext cx="128473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5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bút</a:t>
            </a:r>
            <a:r>
              <a:rPr lang="en-US" sz="15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5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chì</a:t>
            </a:r>
            <a:endParaRPr lang="en-US" sz="1500" kern="1200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06C6F7-8C57-4F91-AE73-310F5092EE17}"/>
              </a:ext>
            </a:extLst>
          </p:cNvPr>
          <p:cNvSpPr txBox="1"/>
          <p:nvPr/>
        </p:nvSpPr>
        <p:spPr>
          <a:xfrm>
            <a:off x="2299716" y="2077594"/>
            <a:ext cx="2628900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500" kern="1200" dirty="0" err="1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tẩy</a:t>
            </a:r>
            <a:endParaRPr lang="en-US" sz="1500" kern="1200" dirty="0">
              <a:solidFill>
                <a:prstClr val="black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F38F27-84C7-4A44-838C-CA5B3E0AE779}"/>
              </a:ext>
            </a:extLst>
          </p:cNvPr>
          <p:cNvSpPr txBox="1"/>
          <p:nvPr/>
        </p:nvSpPr>
        <p:spPr>
          <a:xfrm>
            <a:off x="5057775" y="2104979"/>
            <a:ext cx="2628900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5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nhỏ</a:t>
            </a:r>
            <a:r>
              <a:rPr lang="en-US" sz="15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lang="en-US" sz="15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dẻo</a:t>
            </a:r>
            <a:r>
              <a:rPr lang="en-US" sz="15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,</a:t>
            </a:r>
            <a:endParaRPr lang="en-US" sz="1500" kern="1200" dirty="0">
              <a:solidFill>
                <a:prstClr val="black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7" name="Google Shape;298;p22">
            <a:extLst>
              <a:ext uri="{FF2B5EF4-FFF2-40B4-BE49-F238E27FC236}">
                <a16:creationId xmlns:a16="http://schemas.microsoft.com/office/drawing/2014/main" id="{6F00C3CB-92D6-4403-9C08-4A4071C9F5E3}"/>
              </a:ext>
            </a:extLst>
          </p:cNvPr>
          <p:cNvSpPr/>
          <p:nvPr/>
        </p:nvSpPr>
        <p:spPr>
          <a:xfrm>
            <a:off x="1969626" y="3752514"/>
            <a:ext cx="5894213" cy="384572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lIns="51427" tIns="25706" rIns="51427" bIns="25706" anchor="ctr"/>
          <a:lstStyle>
            <a:lvl1pPr defTabSz="6858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b="1" kern="1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1800" b="1" kern="120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Từ</a:t>
            </a:r>
            <a:r>
              <a:rPr lang="en-US" altLang="en-US" sz="1800" b="1" kern="1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1800" b="1" kern="120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ngữ</a:t>
            </a:r>
            <a:r>
              <a:rPr lang="en-US" altLang="en-US" sz="1800" b="1" kern="1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1800" b="1" kern="120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chỉ</a:t>
            </a:r>
            <a:r>
              <a:rPr lang="en-US" altLang="en-US" sz="1800" b="1" kern="1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1800" b="1" kern="120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sự</a:t>
            </a:r>
            <a:r>
              <a:rPr lang="en-US" altLang="en-US" sz="1800" b="1" kern="1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1800" b="1" kern="120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vật</a:t>
            </a:r>
            <a:r>
              <a:rPr lang="en-US" altLang="en-US" sz="1800" b="1" kern="1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en-US" altLang="en-US" sz="1800" b="1" kern="120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chỉ</a:t>
            </a:r>
            <a:r>
              <a:rPr lang="en-US" altLang="en-US" sz="1800" b="1" kern="1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1800" b="1" kern="120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đặc</a:t>
            </a:r>
            <a:r>
              <a:rPr lang="en-US" altLang="en-US" sz="1800" b="1" kern="1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1800" b="1" kern="120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điểm</a:t>
            </a:r>
            <a:r>
              <a:rPr lang="en-US" altLang="en-US" sz="1800" b="1" kern="1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1800" b="1" kern="120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đồ</a:t>
            </a:r>
            <a:r>
              <a:rPr lang="en-US" altLang="en-US" sz="1800" b="1" kern="1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1800" b="1" kern="120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vật</a:t>
            </a:r>
            <a:r>
              <a:rPr lang="en-US" altLang="en-US" sz="1800" b="1" kern="1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ở </a:t>
            </a:r>
            <a:r>
              <a:rPr lang="en-US" altLang="en-US" sz="1800" b="1" kern="120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lớp</a:t>
            </a:r>
            <a:r>
              <a:rPr lang="en-US" altLang="en-US" sz="1800" b="1" kern="1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en-US" altLang="en-US" sz="1800" b="1" kern="120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trường</a:t>
            </a:r>
            <a:endParaRPr lang="en-US" altLang="en-US" sz="1800" b="1" kern="12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22" name="Right Arrow 2">
            <a:extLst>
              <a:ext uri="{FF2B5EF4-FFF2-40B4-BE49-F238E27FC236}">
                <a16:creationId xmlns:a16="http://schemas.microsoft.com/office/drawing/2014/main" id="{C1599E88-761D-42C9-BE0D-68F5633D8CC8}"/>
              </a:ext>
            </a:extLst>
          </p:cNvPr>
          <p:cNvSpPr/>
          <p:nvPr/>
        </p:nvSpPr>
        <p:spPr>
          <a:xfrm>
            <a:off x="1582674" y="3864434"/>
            <a:ext cx="342900" cy="214313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24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012" kern="1200">
              <a:solidFill>
                <a:prstClr val="white"/>
              </a:solidFill>
              <a:latin typeface="Calibri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74" name="TextBox3" r:id="rId2" imgW="2705040" imgH="438120"/>
        </mc:Choice>
        <mc:Fallback>
          <p:control name="TextBox3" r:id="rId2" imgW="2705040" imgH="438120">
            <p:pic>
              <p:nvPicPr>
                <p:cNvPr id="20" name="TextBox3">
                  <a:extLst>
                    <a:ext uri="{FF2B5EF4-FFF2-40B4-BE49-F238E27FC236}">
                      <a16:creationId xmlns:a16="http://schemas.microsoft.com/office/drawing/2014/main" id="{E925D6EE-9CB4-49E7-AE1A-3BB697665BB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18944" y="2571750"/>
                  <a:ext cx="2709672" cy="4397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75" name="TextBox1" r:id="rId3" imgW="2705040" imgH="438120"/>
        </mc:Choice>
        <mc:Fallback>
          <p:control name="TextBox1" r:id="rId3" imgW="2705040" imgH="438120">
            <p:pic>
              <p:nvPicPr>
                <p:cNvPr id="21" name="TextBox1">
                  <a:extLst>
                    <a:ext uri="{FF2B5EF4-FFF2-40B4-BE49-F238E27FC236}">
                      <a16:creationId xmlns:a16="http://schemas.microsoft.com/office/drawing/2014/main" id="{E3545524-2AFD-4560-A6B9-F4050118374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18944" y="3113915"/>
                  <a:ext cx="2709672" cy="4397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76" name="TextBox2" r:id="rId4" imgW="2419200" imgH="438120"/>
        </mc:Choice>
        <mc:Fallback>
          <p:control name="TextBox2" r:id="rId4" imgW="2419200" imgH="438120">
            <p:pic>
              <p:nvPicPr>
                <p:cNvPr id="23" name="TextBox2">
                  <a:extLst>
                    <a:ext uri="{FF2B5EF4-FFF2-40B4-BE49-F238E27FC236}">
                      <a16:creationId xmlns:a16="http://schemas.microsoft.com/office/drawing/2014/main" id="{E4D81738-5D64-451D-AC75-781187556AD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005578" y="2581222"/>
                  <a:ext cx="2419350" cy="4397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77" name="TextBox4" r:id="rId5" imgW="2419200" imgH="438120"/>
        </mc:Choice>
        <mc:Fallback>
          <p:control name="TextBox4" r:id="rId5" imgW="2419200" imgH="438120">
            <p:pic>
              <p:nvPicPr>
                <p:cNvPr id="24" name="TextBox4">
                  <a:extLst>
                    <a:ext uri="{FF2B5EF4-FFF2-40B4-BE49-F238E27FC236}">
                      <a16:creationId xmlns:a16="http://schemas.microsoft.com/office/drawing/2014/main" id="{3719441D-800C-48D4-B378-1939C256CD1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999291" y="3113978"/>
                  <a:ext cx="2419350" cy="439737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0175" y="353533"/>
            <a:ext cx="6934609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</a:rPr>
              <a:t>3. </a:t>
            </a:r>
            <a:r>
              <a:rPr lang="en-US" sz="2000" dirty="0" err="1">
                <a:latin typeface="UTM Avo" panose="02040603050506020204" pitchFamily="18" charset="0"/>
              </a:rPr>
              <a:t>Đặt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một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câu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nêu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đặc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điểm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một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đồ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vật</a:t>
            </a:r>
            <a:r>
              <a:rPr lang="en-US" sz="2000" dirty="0">
                <a:latin typeface="UTM Avo" panose="02040603050506020204" pitchFamily="18" charset="0"/>
              </a:rPr>
              <a:t> ở </a:t>
            </a:r>
            <a:r>
              <a:rPr lang="en-US" sz="2000" dirty="0" err="1">
                <a:latin typeface="UTM Avo" panose="02040603050506020204" pitchFamily="18" charset="0"/>
              </a:rPr>
              <a:t>trường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lớp</a:t>
            </a:r>
            <a:endParaRPr lang="en-US" sz="20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i="1" dirty="0">
                <a:latin typeface="UTM Avo" panose="02040603050506020204" pitchFamily="18" charset="0"/>
              </a:rPr>
              <a:t>                                      </a:t>
            </a:r>
            <a:endParaRPr lang="en-US" sz="2000" dirty="0">
              <a:latin typeface="UTM Avo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909" y="2065879"/>
            <a:ext cx="4193036" cy="27899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917054" y="690377"/>
            <a:ext cx="3824965" cy="2563092"/>
            <a:chOff x="3687790" y="1160720"/>
            <a:chExt cx="2868724" cy="1922319"/>
          </a:xfrm>
        </p:grpSpPr>
        <p:pic>
          <p:nvPicPr>
            <p:cNvPr id="22532" name="Picture 4" descr="Speech bubble / speech balloon or chat bubble line art icon for apps and  websites Stock Vector | Adobe Stock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24545" y1="44167" x2="78409" y2="40556"/>
                          <a14:foregroundMark x1="43864" y1="21944" x2="60000" y2="66944"/>
                          <a14:foregroundMark x1="44545" y1="16389" x2="19318" y2="34722"/>
                          <a14:foregroundMark x1="17273" y1="40000" x2="19091" y2="55556"/>
                          <a14:foregroundMark x1="17500" y1="54167" x2="35682" y2="70833"/>
                          <a14:foregroundMark x1="28409" y1="83889" x2="46591" y2="69167"/>
                          <a14:foregroundMark x1="46591" y1="72500" x2="70000" y2="65556"/>
                          <a14:foregroundMark x1="69318" y1="67222" x2="80455" y2="40833"/>
                          <a14:foregroundMark x1="82727" y1="43056" x2="63182" y2="2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7790" y="1160720"/>
              <a:ext cx="2868724" cy="1922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389120" y="1534474"/>
              <a:ext cx="1688748" cy="1315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 err="1">
                  <a:latin typeface="UTM Avo" panose="02040603050506020204" pitchFamily="18" charset="0"/>
                </a:rPr>
                <a:t>Bức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tranh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này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thật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đẹp</a:t>
              </a:r>
              <a:r>
                <a:rPr lang="en-US" sz="2400" dirty="0">
                  <a:latin typeface="UTM Avo" panose="02040603050506020204" pitchFamily="18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400" i="1" dirty="0">
                  <a:latin typeface="UTM Avo" panose="02040603050506020204" pitchFamily="18" charset="0"/>
                </a:rPr>
                <a:t>                                      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88868" y="1138820"/>
            <a:ext cx="2401173" cy="2114649"/>
            <a:chOff x="299357" y="1530404"/>
            <a:chExt cx="2061943" cy="1703334"/>
          </a:xfrm>
        </p:grpSpPr>
        <p:pic>
          <p:nvPicPr>
            <p:cNvPr id="22530" name="Picture 2" descr="Free Conversation Bubble, Download Free Conversation Bubble png images,  Free ClipArts on Clipart Librar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99357" y="1530404"/>
              <a:ext cx="2027300" cy="1703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45117" y="1664253"/>
              <a:ext cx="1816183" cy="1137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dirty="0" err="1">
                  <a:latin typeface="UTM Avo" panose="02040603050506020204" pitchFamily="18" charset="0"/>
                </a:rPr>
                <a:t>Chiếc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cặp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sách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mới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tinh</a:t>
              </a:r>
              <a:r>
                <a:rPr lang="en-US" sz="2000" dirty="0">
                  <a:latin typeface="UTM Avo" panose="02040603050506020204" pitchFamily="18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000" i="1" dirty="0">
                  <a:latin typeface="UTM Avo" panose="02040603050506020204" pitchFamily="18" charset="0"/>
                </a:rPr>
                <a:t>                                      </a:t>
              </a:r>
              <a:endParaRPr lang="en-US" sz="2000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919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6765BD4-48AA-430A-A8A6-0A74F42D5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236" y="2519320"/>
            <a:ext cx="5876925" cy="3643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51435" tIns="25718" rIns="51435" bIns="25718" anchor="ctr"/>
          <a:lstStyle>
            <a:lvl1pPr defTabSz="6858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defTabSz="5143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250" b="1" kern="12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Cục</a:t>
            </a:r>
            <a:r>
              <a:rPr lang="en-US" altLang="en-US" sz="2250" b="1" kern="12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250" b="1" kern="120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tẩy</a:t>
            </a:r>
            <a:r>
              <a:rPr lang="en-US" altLang="en-US" sz="2250" b="1" kern="120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250" b="1" kern="120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250" b="1" kern="12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rất</a:t>
            </a:r>
            <a:r>
              <a:rPr lang="en-US" altLang="en-US" sz="2250" b="1" kern="12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250" b="1" kern="12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dẻo</a:t>
            </a:r>
            <a:r>
              <a:rPr lang="en-US" altLang="en-US" sz="2250" b="1" kern="12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US" altLang="en-US" sz="2250" b="1" kern="1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BCC1032-4CB3-4E80-A90F-4CD92475D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3311" y="975122"/>
            <a:ext cx="3526631" cy="35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 anchor="ctr"/>
          <a:lstStyle>
            <a:lvl1pPr defTabSz="6858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defTabSz="5143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b="1" kern="12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Chiếc</a:t>
            </a:r>
            <a:r>
              <a:rPr lang="en-US" altLang="en-US" sz="1800" b="1" kern="12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đồng</a:t>
            </a:r>
            <a:r>
              <a:rPr lang="en-US" altLang="en-US" sz="1800" b="1" kern="12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hồ</a:t>
            </a:r>
            <a:r>
              <a:rPr lang="en-US" altLang="en-US" sz="1800" b="1" kern="12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này</a:t>
            </a:r>
            <a:r>
              <a:rPr lang="en-US" altLang="en-US" sz="1800" b="1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rất</a:t>
            </a:r>
            <a:r>
              <a:rPr lang="en-US" altLang="en-US" sz="1800" b="1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đẹp</a:t>
            </a:r>
            <a:r>
              <a:rPr lang="en-US" altLang="en-US" sz="2025" b="1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F2CB6B0B-6B55-4685-A721-183D644AF8EC}"/>
              </a:ext>
            </a:extLst>
          </p:cNvPr>
          <p:cNvSpPr/>
          <p:nvPr/>
        </p:nvSpPr>
        <p:spPr>
          <a:xfrm rot="16200000">
            <a:off x="2992262" y="463065"/>
            <a:ext cx="111787" cy="1848158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51424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012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1F265B-51A0-4CE2-8E47-1729B096E045}"/>
              </a:ext>
            </a:extLst>
          </p:cNvPr>
          <p:cNvSpPr txBox="1"/>
          <p:nvPr/>
        </p:nvSpPr>
        <p:spPr>
          <a:xfrm>
            <a:off x="1905001" y="1634728"/>
            <a:ext cx="1571625" cy="300082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51316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altLang="en-US" sz="1350" b="1" kern="12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Từ ngữ chỉ sự vật</a:t>
            </a:r>
            <a:endParaRPr lang="en-US" altLang="en-US" sz="1350" b="1" kern="12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A86B21-43A0-4AF8-B24D-9C96B274C2E3}"/>
              </a:ext>
            </a:extLst>
          </p:cNvPr>
          <p:cNvSpPr txBox="1"/>
          <p:nvPr/>
        </p:nvSpPr>
        <p:spPr>
          <a:xfrm>
            <a:off x="3529014" y="1980010"/>
            <a:ext cx="4043358" cy="30008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51316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altLang="en-US" sz="1350" b="1" kern="1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Từ ngữ chỉ </a:t>
            </a:r>
            <a:r>
              <a:rPr lang="en-US" altLang="en-US" sz="1350" b="1" kern="1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đặc</a:t>
            </a:r>
            <a:r>
              <a:rPr lang="en-US" altLang="en-US" sz="1350" b="1" kern="1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1350" b="1" kern="1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điểm</a:t>
            </a:r>
            <a:r>
              <a:rPr lang="en-US" altLang="en-US" sz="1350" b="1" kern="1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1350" b="1" kern="1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của</a:t>
            </a:r>
            <a:r>
              <a:rPr lang="en-US" altLang="en-US" sz="1350" b="1" kern="1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1350" b="1" kern="1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đồ</a:t>
            </a:r>
            <a:r>
              <a:rPr lang="en-US" altLang="en-US" sz="1350" b="1" kern="1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1350" b="1" kern="1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vật</a:t>
            </a:r>
            <a:r>
              <a:rPr lang="en-US" altLang="en-US" sz="1350" b="1" kern="1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ở </a:t>
            </a:r>
            <a:r>
              <a:rPr lang="en-US" altLang="en-US" sz="1350" b="1" kern="1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trường</a:t>
            </a:r>
            <a:r>
              <a:rPr lang="en-US" altLang="en-US" sz="1350" b="1" kern="1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1350" b="1" kern="1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lớp</a:t>
            </a:r>
            <a:endParaRPr lang="en-US" altLang="en-US" sz="1350" b="1" kern="12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C362E0E-0AD6-43B9-8032-F3C79C7D5DF4}"/>
              </a:ext>
            </a:extLst>
          </p:cNvPr>
          <p:cNvCxnSpPr/>
          <p:nvPr/>
        </p:nvCxnSpPr>
        <p:spPr>
          <a:xfrm flipH="1">
            <a:off x="4199335" y="1614488"/>
            <a:ext cx="0" cy="316706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Brace 11">
            <a:extLst>
              <a:ext uri="{FF2B5EF4-FFF2-40B4-BE49-F238E27FC236}">
                <a16:creationId xmlns:a16="http://schemas.microsoft.com/office/drawing/2014/main" id="{CD839393-885B-4EF0-B40F-F7AA9B3A8F34}"/>
              </a:ext>
            </a:extLst>
          </p:cNvPr>
          <p:cNvSpPr/>
          <p:nvPr/>
        </p:nvSpPr>
        <p:spPr>
          <a:xfrm rot="5400000">
            <a:off x="4317206" y="1032273"/>
            <a:ext cx="285750" cy="792957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51424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012" kern="120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50B4671-BF7D-4785-BF53-56D9EB24C70E}"/>
              </a:ext>
            </a:extLst>
          </p:cNvPr>
          <p:cNvCxnSpPr/>
          <p:nvPr/>
        </p:nvCxnSpPr>
        <p:spPr>
          <a:xfrm>
            <a:off x="2809875" y="1473994"/>
            <a:ext cx="0" cy="194072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eft Brace 13">
            <a:extLst>
              <a:ext uri="{FF2B5EF4-FFF2-40B4-BE49-F238E27FC236}">
                <a16:creationId xmlns:a16="http://schemas.microsoft.com/office/drawing/2014/main" id="{307BA42E-4685-4468-8821-BC2CCB444886}"/>
              </a:ext>
            </a:extLst>
          </p:cNvPr>
          <p:cNvSpPr/>
          <p:nvPr/>
        </p:nvSpPr>
        <p:spPr>
          <a:xfrm rot="16200000">
            <a:off x="3464566" y="2398958"/>
            <a:ext cx="185738" cy="1038528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51424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012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2FDA25-B3DA-4295-AC47-5236FDB9B0FE}"/>
              </a:ext>
            </a:extLst>
          </p:cNvPr>
          <p:cNvSpPr txBox="1"/>
          <p:nvPr/>
        </p:nvSpPr>
        <p:spPr>
          <a:xfrm>
            <a:off x="2491978" y="3223109"/>
            <a:ext cx="1571625" cy="300082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51316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altLang="en-US" sz="1350" b="1" kern="1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Từ ngữ chỉ sự vật</a:t>
            </a:r>
            <a:endParaRPr lang="en-US" altLang="en-US" sz="1350" b="1" kern="12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F11D9A-41C0-45B6-8B8E-C96D32430439}"/>
              </a:ext>
            </a:extLst>
          </p:cNvPr>
          <p:cNvSpPr txBox="1"/>
          <p:nvPr/>
        </p:nvSpPr>
        <p:spPr>
          <a:xfrm>
            <a:off x="4224339" y="3574256"/>
            <a:ext cx="3863646" cy="30008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51316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altLang="en-US" sz="1350" b="1" kern="1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Từ ngữ chỉ </a:t>
            </a:r>
            <a:r>
              <a:rPr lang="en-US" altLang="en-US" sz="1350" b="1" kern="1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đặc</a:t>
            </a:r>
            <a:r>
              <a:rPr lang="en-US" altLang="en-US" sz="1350" b="1" kern="1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1350" b="1" kern="1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điểm</a:t>
            </a:r>
            <a:r>
              <a:rPr lang="en-US" altLang="en-US" sz="1350" b="1" kern="1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1350" b="1" kern="1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của</a:t>
            </a:r>
            <a:r>
              <a:rPr lang="en-US" altLang="en-US" sz="1350" b="1" kern="1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1350" b="1" kern="1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đồ</a:t>
            </a:r>
            <a:r>
              <a:rPr lang="en-US" altLang="en-US" sz="1350" b="1" kern="1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1350" b="1" kern="1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vật</a:t>
            </a:r>
            <a:r>
              <a:rPr lang="en-US" altLang="en-US" sz="1350" b="1" kern="1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ở </a:t>
            </a:r>
            <a:r>
              <a:rPr lang="en-US" altLang="en-US" sz="1350" b="1" kern="1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trường</a:t>
            </a:r>
            <a:r>
              <a:rPr lang="en-US" altLang="en-US" sz="1350" b="1" kern="1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1350" b="1" kern="1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lớp</a:t>
            </a:r>
            <a:endParaRPr lang="en-US" altLang="en-US" sz="1350" b="1" kern="12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2E16D3D-CECA-42CD-90F3-B745D4760776}"/>
              </a:ext>
            </a:extLst>
          </p:cNvPr>
          <p:cNvCxnSpPr/>
          <p:nvPr/>
        </p:nvCxnSpPr>
        <p:spPr>
          <a:xfrm flipH="1">
            <a:off x="4522339" y="3183429"/>
            <a:ext cx="7144" cy="373856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Brace 17">
            <a:extLst>
              <a:ext uri="{FF2B5EF4-FFF2-40B4-BE49-F238E27FC236}">
                <a16:creationId xmlns:a16="http://schemas.microsoft.com/office/drawing/2014/main" id="{F616DC66-95BA-4757-AE0B-A0A0071FE959}"/>
              </a:ext>
            </a:extLst>
          </p:cNvPr>
          <p:cNvSpPr/>
          <p:nvPr/>
        </p:nvSpPr>
        <p:spPr>
          <a:xfrm rot="5400000">
            <a:off x="4378956" y="2523099"/>
            <a:ext cx="293910" cy="89842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51424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012" kern="120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A567679-B135-4611-B5BD-302C8A7B138E}"/>
              </a:ext>
            </a:extLst>
          </p:cNvPr>
          <p:cNvCxnSpPr/>
          <p:nvPr/>
        </p:nvCxnSpPr>
        <p:spPr>
          <a:xfrm>
            <a:off x="3529014" y="3042047"/>
            <a:ext cx="0" cy="195263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4E9BE16-FF31-425F-9E2E-ACE683905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836" y="4171950"/>
            <a:ext cx="537721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100" b="1" kern="1200" dirty="0" err="1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lang="en-US" altLang="en-US" sz="2100" b="1" kern="1200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lang="en-US" altLang="en-US" sz="2100" b="1" kern="1200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đặc</a:t>
            </a:r>
            <a:r>
              <a:rPr lang="en-US" altLang="en-US" sz="2100" b="1" kern="1200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lang="en-US" altLang="en-US" sz="2100" b="1" kern="1200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lang="en-US" altLang="en-US" sz="2100" b="1" kern="1200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lang="en-US" altLang="en-US" sz="2100" b="1" kern="1200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lang="en-US" altLang="en-US" sz="2100" b="1" kern="1200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lang="en-US" altLang="en-US" sz="2100" b="1" kern="1200" dirty="0" err="1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lang="en-US" altLang="en-US" sz="2100" b="1" kern="1200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en-US" sz="2100" b="1" kern="1200" dirty="0" err="1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lang="en-US" altLang="en-US" sz="2100" b="1" kern="1200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lang="en-US" altLang="en-US" sz="2100" kern="1200" dirty="0">
              <a:solidFill>
                <a:srgbClr val="0000CC"/>
              </a:solidFill>
              <a:ea typeface="+mn-ea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D040AD08-6F9F-494D-AC58-2CFF59102CEA}"/>
              </a:ext>
            </a:extLst>
          </p:cNvPr>
          <p:cNvSpPr/>
          <p:nvPr/>
        </p:nvSpPr>
        <p:spPr>
          <a:xfrm>
            <a:off x="1537097" y="4307681"/>
            <a:ext cx="171450" cy="1964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8" grpId="0" animBg="1"/>
      <p:bldP spid="9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20" grpId="0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288460412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351</Words>
  <Application>Microsoft Office PowerPoint</Application>
  <PresentationFormat>On-screen Show (16:9)</PresentationFormat>
  <Paragraphs>63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Kalam</vt:lpstr>
      <vt:lpstr>Arial</vt:lpstr>
      <vt:lpstr>Cambria</vt:lpstr>
      <vt:lpstr>Montserrat</vt:lpstr>
      <vt:lpstr>UTM Cookies</vt:lpstr>
      <vt:lpstr>UTM Avo</vt:lpstr>
      <vt:lpstr>Calibri</vt:lpstr>
      <vt:lpstr>Times New Roman</vt:lpstr>
      <vt:lpstr>Comic Sans MS</vt:lpstr>
      <vt:lpstr>Doodle Sketchbook by Slidesgo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computer</cp:lastModifiedBy>
  <cp:revision>111</cp:revision>
  <dcterms:modified xsi:type="dcterms:W3CDTF">2021-10-15T09:58:55Z</dcterms:modified>
</cp:coreProperties>
</file>