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12"/>
  </p:notesMasterIdLst>
  <p:sldIdLst>
    <p:sldId id="381" r:id="rId3"/>
    <p:sldId id="382" r:id="rId4"/>
    <p:sldId id="383" r:id="rId5"/>
    <p:sldId id="401" r:id="rId6"/>
    <p:sldId id="384" r:id="rId7"/>
    <p:sldId id="385" r:id="rId8"/>
    <p:sldId id="402" r:id="rId9"/>
    <p:sldId id="386" r:id="rId10"/>
    <p:sldId id="403" r:id="rId11"/>
  </p:sldIdLst>
  <p:sldSz cx="6858000" cy="5143500"/>
  <p:notesSz cx="6858000" cy="9144000"/>
  <p:embeddedFontLst>
    <p:embeddedFont>
      <p:font typeface="HP001 4 hàng" panose="020B0603050302020204" pitchFamily="34" charset="0"/>
      <p:regular r:id="rId13"/>
      <p:bold r:id="rId14"/>
    </p:embeddedFont>
    <p:embeddedFont>
      <p:font typeface="Kalam" panose="020B0604020202020204" charset="0"/>
      <p:regular r:id="rId15"/>
      <p:bold r:id="rId16"/>
    </p:embeddedFont>
    <p:embeddedFont>
      <p:font typeface="Montserrat" panose="02000505000000020004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CC"/>
    <a:srgbClr val="FFCCFF"/>
    <a:srgbClr val="99CCFF"/>
    <a:srgbClr val="FFFF99"/>
    <a:srgbClr val="CCFF99"/>
    <a:srgbClr val="EADDB3"/>
    <a:srgbClr val="9CBE82"/>
    <a:srgbClr val="B7D574"/>
    <a:srgbClr val="FB5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0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48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980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28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507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49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87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74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94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74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7041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08260" y="3034176"/>
              <a:ext cx="304100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3 - 4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754" y="575235"/>
            <a:ext cx="532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UTM Cookies" panose="02040603050506020204" pitchFamily="18" charset="0"/>
              </a:rPr>
              <a:t>ÔN TẬP GIỮA HỌC KÌ 1</a:t>
            </a:r>
          </a:p>
        </p:txBody>
      </p:sp>
    </p:spTree>
    <p:extLst>
      <p:ext uri="{BB962C8B-B14F-4D97-AF65-F5344CB8AC3E}">
        <p14:creationId xmlns:p14="http://schemas.microsoft.com/office/powerpoint/2010/main" val="31444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1132" y="1223516"/>
            <a:ext cx="2713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lớp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Đáp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</a:t>
            </a:r>
            <a:r>
              <a:rPr lang="en-US" sz="1600" dirty="0">
                <a:latin typeface="UTM Avo" panose="02040603050506020204" pitchFamily="18" charset="0"/>
              </a:rPr>
              <a:t> ạ!”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mỉm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tươi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61132" y="2881665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tập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thoảng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ghé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lớp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Xem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02755"/>
            <a:ext cx="607662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</a:t>
            </a:r>
            <a:r>
              <a:rPr lang="en-US" sz="1600" b="1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5619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7" y="1314054"/>
            <a:ext cx="229490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sáng</a:t>
            </a:r>
            <a:endParaRPr lang="vi-VN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rồi</a:t>
            </a:r>
            <a:endParaRPr lang="vi-VN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gió</a:t>
            </a:r>
            <a:endParaRPr lang="vi-VN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thoảng</a:t>
            </a:r>
            <a:endParaRPr lang="vi-VN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/>
          <p:cNvGrpSpPr/>
          <p:nvPr/>
        </p:nvGrpSpPr>
        <p:grpSpPr>
          <a:xfrm>
            <a:off x="3028335" y="1814438"/>
            <a:ext cx="3212314" cy="1176888"/>
            <a:chOff x="2905125" y="1557746"/>
            <a:chExt cx="3505200" cy="117688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13473" y="1619177"/>
              <a:ext cx="30670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>
                  <a:latin typeface="UTM Avo" panose="02040603050506020204" pitchFamily="18" charset="0"/>
                </a:rPr>
                <a:t>Chú</a:t>
              </a:r>
              <a:r>
                <a:rPr lang="en-US" sz="2000" b="1" dirty="0">
                  <a:latin typeface="UTM Avo" panose="02040603050506020204" pitchFamily="18" charset="0"/>
                </a:rPr>
                <a:t> ý: </a:t>
              </a:r>
              <a:r>
                <a:rPr lang="en-US" sz="2000" dirty="0" err="1">
                  <a:latin typeface="UTM Avo" panose="02040603050506020204" pitchFamily="18" charset="0"/>
                </a:rPr>
                <a:t>viết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hoa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đầu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mỗi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câu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thơ</a:t>
              </a:r>
              <a:r>
                <a:rPr lang="en-US" sz="2000" dirty="0">
                  <a:latin typeface="UTM Avo" panose="02040603050506020204" pitchFamily="18" charset="0"/>
                </a:rPr>
                <a:t>.</a:t>
              </a:r>
              <a:endParaRPr lang="vi-VN" sz="2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28727-DFBD-4E96-AB7B-E9473084E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3" b="11221"/>
          <a:stretch/>
        </p:blipFill>
        <p:spPr>
          <a:xfrm>
            <a:off x="844826" y="576470"/>
            <a:ext cx="5168348" cy="40352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143A7-51D0-49C1-ADA3-E6011EFE4DCC}"/>
              </a:ext>
            </a:extLst>
          </p:cNvPr>
          <p:cNvSpPr txBox="1"/>
          <p:nvPr/>
        </p:nvSpPr>
        <p:spPr>
          <a:xfrm>
            <a:off x="1670422" y="826957"/>
            <a:ext cx="2335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Cô</a:t>
            </a:r>
            <a:r>
              <a:rPr lang="en-US" sz="18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giáo</a:t>
            </a:r>
            <a:r>
              <a:rPr lang="en-US" sz="18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lớp</a:t>
            </a:r>
            <a:r>
              <a:rPr lang="en-US" sz="18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em</a:t>
            </a:r>
            <a:endParaRPr lang="en-US" sz="18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B75CB-CA39-4AB7-93B8-A5AA1B9ABB83}"/>
              </a:ext>
            </a:extLst>
          </p:cNvPr>
          <p:cNvSpPr txBox="1"/>
          <p:nvPr/>
        </p:nvSpPr>
        <p:spPr>
          <a:xfrm>
            <a:off x="1531274" y="1165709"/>
            <a:ext cx="23350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>
                <a:solidFill>
                  <a:srgbClr val="080808"/>
                </a:solidFill>
                <a:latin typeface="HP001 4 hàng" panose="020B0603050302020204" pitchFamily="34" charset="0"/>
              </a:rPr>
              <a:t>Sáng nào em đến lớp</a:t>
            </a:r>
            <a:endParaRPr lang="en-US" sz="17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6E984-C024-495C-A87F-0FAA30A65922}"/>
              </a:ext>
            </a:extLst>
          </p:cNvPr>
          <p:cNvSpPr txBox="1"/>
          <p:nvPr/>
        </p:nvSpPr>
        <p:spPr>
          <a:xfrm>
            <a:off x="1531274" y="1491317"/>
            <a:ext cx="23350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>
                <a:solidFill>
                  <a:srgbClr val="080808"/>
                </a:solidFill>
                <a:latin typeface="HP001 4 hàng" panose="020B0603050302020204" pitchFamily="34" charset="0"/>
              </a:rPr>
              <a:t>Cũng thấy cô đến rồi.</a:t>
            </a:r>
            <a:endParaRPr lang="en-US" sz="17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86F84-9A4E-4244-8775-D46E0F0611A8}"/>
              </a:ext>
            </a:extLst>
          </p:cNvPr>
          <p:cNvSpPr txBox="1"/>
          <p:nvPr/>
        </p:nvSpPr>
        <p:spPr>
          <a:xfrm>
            <a:off x="1491518" y="1804474"/>
            <a:ext cx="23350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>
                <a:solidFill>
                  <a:srgbClr val="080808"/>
                </a:solidFill>
                <a:latin typeface="HP001 4 hàng" panose="020B0603050302020204" pitchFamily="34" charset="0"/>
              </a:rPr>
              <a:t>Đáp lời “Chào cô ạ!”</a:t>
            </a:r>
            <a:endParaRPr lang="en-US" sz="17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BED42-FCC1-446E-A820-A4D3D50519A0}"/>
              </a:ext>
            </a:extLst>
          </p:cNvPr>
          <p:cNvSpPr txBox="1"/>
          <p:nvPr/>
        </p:nvSpPr>
        <p:spPr>
          <a:xfrm>
            <a:off x="1218516" y="2143116"/>
            <a:ext cx="303078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Cô</a:t>
            </a:r>
            <a:r>
              <a:rPr lang="en-US" sz="17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mỉm</a:t>
            </a:r>
            <a:r>
              <a:rPr lang="en-US" sz="17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cười</a:t>
            </a:r>
            <a:r>
              <a:rPr lang="en-US" sz="17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thật</a:t>
            </a:r>
            <a:r>
              <a:rPr lang="en-US" sz="17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7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tươi</a:t>
            </a:r>
            <a:r>
              <a:rPr lang="en-US" sz="1700" b="1" dirty="0">
                <a:solidFill>
                  <a:srgbClr val="080808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599AA-F104-47DD-8FAC-99E665217E8F}"/>
              </a:ext>
            </a:extLst>
          </p:cNvPr>
          <p:cNvSpPr txBox="1"/>
          <p:nvPr/>
        </p:nvSpPr>
        <p:spPr>
          <a:xfrm>
            <a:off x="1213223" y="2778304"/>
            <a:ext cx="2792247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>
                <a:solidFill>
                  <a:srgbClr val="080808"/>
                </a:solidFill>
                <a:latin typeface="HP001 4 hàng" panose="020B0603050302020204" pitchFamily="34" charset="0"/>
              </a:rPr>
              <a:t>Cô dạy em tập viết</a:t>
            </a:r>
            <a:endParaRPr lang="en-US" sz="17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4C247-C675-43DC-9CFB-E38486C150F1}"/>
              </a:ext>
            </a:extLst>
          </p:cNvPr>
          <p:cNvSpPr txBox="1"/>
          <p:nvPr/>
        </p:nvSpPr>
        <p:spPr>
          <a:xfrm>
            <a:off x="1412002" y="3102361"/>
            <a:ext cx="316064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>
                <a:solidFill>
                  <a:srgbClr val="080808"/>
                </a:solidFill>
                <a:latin typeface="HP001 4 hàng" panose="020B0603050302020204" pitchFamily="34" charset="0"/>
              </a:rPr>
              <a:t>Gió đưa thoảng hương nhài</a:t>
            </a:r>
            <a:endParaRPr lang="en-US" sz="17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02A08-9E31-44ED-ACCF-2785A776E643}"/>
              </a:ext>
            </a:extLst>
          </p:cNvPr>
          <p:cNvSpPr txBox="1"/>
          <p:nvPr/>
        </p:nvSpPr>
        <p:spPr>
          <a:xfrm>
            <a:off x="1153587" y="3432739"/>
            <a:ext cx="316064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>
                <a:solidFill>
                  <a:srgbClr val="080808"/>
                </a:solidFill>
                <a:latin typeface="HP001 4 hàng" panose="020B0603050302020204" pitchFamily="34" charset="0"/>
              </a:rPr>
              <a:t>Nắng ghé vào cửa lớp</a:t>
            </a:r>
            <a:endParaRPr lang="en-US" sz="17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1B810-A900-4B74-B858-8A40CC40C703}"/>
              </a:ext>
            </a:extLst>
          </p:cNvPr>
          <p:cNvSpPr txBox="1"/>
          <p:nvPr/>
        </p:nvSpPr>
        <p:spPr>
          <a:xfrm>
            <a:off x="1223162" y="3758987"/>
            <a:ext cx="316064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1">
                <a:solidFill>
                  <a:srgbClr val="080808"/>
                </a:solidFill>
                <a:latin typeface="HP001 4 hàng" panose="020B0603050302020204" pitchFamily="34" charset="0"/>
              </a:rPr>
              <a:t>Xem chúng em học bài.</a:t>
            </a:r>
            <a:endParaRPr lang="en-US" sz="17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06353-5D08-46E2-9B36-9BAFE9A54222}"/>
              </a:ext>
            </a:extLst>
          </p:cNvPr>
          <p:cNvSpPr txBox="1"/>
          <p:nvPr/>
        </p:nvSpPr>
        <p:spPr>
          <a:xfrm>
            <a:off x="2142019" y="513937"/>
            <a:ext cx="18235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080808"/>
                </a:solidFill>
                <a:latin typeface="HP001 4 hàng" panose="020B0603050302020204" pitchFamily="34" charset="0"/>
              </a:rPr>
              <a:t>Viết</a:t>
            </a:r>
            <a:endParaRPr lang="en-US" sz="18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7CF2B7-298E-4DC8-AE38-B6511D5CF83C}"/>
              </a:ext>
            </a:extLst>
          </p:cNvPr>
          <p:cNvSpPr txBox="1"/>
          <p:nvPr/>
        </p:nvSpPr>
        <p:spPr>
          <a:xfrm>
            <a:off x="2809427" y="512999"/>
            <a:ext cx="291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66753-99E6-4705-B31C-18CD8D84E816}"/>
              </a:ext>
            </a:extLst>
          </p:cNvPr>
          <p:cNvSpPr txBox="1"/>
          <p:nvPr/>
        </p:nvSpPr>
        <p:spPr>
          <a:xfrm>
            <a:off x="2056049" y="831461"/>
            <a:ext cx="291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2787A-7512-4276-AC60-E6A31C27DAF0}"/>
              </a:ext>
            </a:extLst>
          </p:cNvPr>
          <p:cNvSpPr txBox="1"/>
          <p:nvPr/>
        </p:nvSpPr>
        <p:spPr>
          <a:xfrm>
            <a:off x="1605441" y="1177366"/>
            <a:ext cx="29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8D4811-1622-42EB-A90C-6102DF31B3B3}"/>
              </a:ext>
            </a:extLst>
          </p:cNvPr>
          <p:cNvSpPr txBox="1"/>
          <p:nvPr/>
        </p:nvSpPr>
        <p:spPr>
          <a:xfrm>
            <a:off x="1641354" y="1495125"/>
            <a:ext cx="29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000D6E-1462-4500-91EC-64F636788D22}"/>
              </a:ext>
            </a:extLst>
          </p:cNvPr>
          <p:cNvSpPr txBox="1"/>
          <p:nvPr/>
        </p:nvSpPr>
        <p:spPr>
          <a:xfrm>
            <a:off x="1639101" y="1811524"/>
            <a:ext cx="29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0468A9-CF1E-4868-B863-389E5B7E7E4D}"/>
              </a:ext>
            </a:extLst>
          </p:cNvPr>
          <p:cNvSpPr txBox="1"/>
          <p:nvPr/>
        </p:nvSpPr>
        <p:spPr>
          <a:xfrm>
            <a:off x="1645197" y="2153976"/>
            <a:ext cx="29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DB4342-6B15-4EBB-849F-55986EF0FE66}"/>
              </a:ext>
            </a:extLst>
          </p:cNvPr>
          <p:cNvSpPr txBox="1"/>
          <p:nvPr/>
        </p:nvSpPr>
        <p:spPr>
          <a:xfrm>
            <a:off x="1665075" y="2772908"/>
            <a:ext cx="291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EC572-0BDE-4E67-8DDA-C94D89E60E82}"/>
              </a:ext>
            </a:extLst>
          </p:cNvPr>
          <p:cNvSpPr txBox="1"/>
          <p:nvPr/>
        </p:nvSpPr>
        <p:spPr>
          <a:xfrm>
            <a:off x="1645197" y="3120478"/>
            <a:ext cx="29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4F6B45-6E51-4DD6-9F34-40098246DADB}"/>
              </a:ext>
            </a:extLst>
          </p:cNvPr>
          <p:cNvSpPr txBox="1"/>
          <p:nvPr/>
        </p:nvSpPr>
        <p:spPr>
          <a:xfrm>
            <a:off x="1667328" y="3439363"/>
            <a:ext cx="29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endParaRPr lang="en-US" sz="1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A9B113-2B09-419C-8417-87EE1DB8AAF5}"/>
              </a:ext>
            </a:extLst>
          </p:cNvPr>
          <p:cNvSpPr txBox="1"/>
          <p:nvPr/>
        </p:nvSpPr>
        <p:spPr>
          <a:xfrm>
            <a:off x="1639101" y="3768884"/>
            <a:ext cx="29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B02DFD-6764-4177-BFC9-94D4C9293A98}"/>
              </a:ext>
            </a:extLst>
          </p:cNvPr>
          <p:cNvSpPr txBox="1"/>
          <p:nvPr/>
        </p:nvSpPr>
        <p:spPr>
          <a:xfrm>
            <a:off x="1266991" y="4225564"/>
            <a:ext cx="18235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080808"/>
                </a:solidFill>
                <a:latin typeface="HP001 4 hàng" panose="020B0603050302020204" pitchFamily="34" charset="0"/>
              </a:rPr>
              <a:t>Chữa lỗi:</a:t>
            </a:r>
            <a:endParaRPr lang="en-US" sz="1800" b="1" dirty="0">
              <a:solidFill>
                <a:srgbClr val="080808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39032-F398-418E-B6DF-3E7B7230B12A}"/>
              </a:ext>
            </a:extLst>
          </p:cNvPr>
          <p:cNvSpPr txBox="1"/>
          <p:nvPr/>
        </p:nvSpPr>
        <p:spPr>
          <a:xfrm>
            <a:off x="1654565" y="4223488"/>
            <a:ext cx="291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endParaRPr lang="en-US" sz="1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8" y="317030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4. </a:t>
            </a:r>
            <a:r>
              <a:rPr lang="en-US" sz="1800" dirty="0" err="1">
                <a:latin typeface="UTM Avo" panose="02040603050506020204" pitchFamily="18" charset="0"/>
              </a:rPr>
              <a:t>Trò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chơi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đoán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9452" y="778695"/>
            <a:ext cx="1847523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Bắt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đầu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bằng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tr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9452" y="1805490"/>
            <a:ext cx="1847523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Bắt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đầu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bằng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9451" y="2832285"/>
            <a:ext cx="1847523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Chứa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vần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ang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9451" y="3859080"/>
            <a:ext cx="1847523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Chứa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vần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43502" y="778695"/>
            <a:ext cx="1914198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Đồ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vật</a:t>
            </a:r>
            <a:r>
              <a:rPr lang="en-US" dirty="0">
                <a:solidFill>
                  <a:srgbClr val="000000"/>
                </a:solidFill>
              </a:rPr>
              <a:t> ở </a:t>
            </a:r>
            <a:r>
              <a:rPr lang="en-US" dirty="0" err="1">
                <a:solidFill>
                  <a:srgbClr val="000000"/>
                </a:solidFill>
              </a:rPr>
              <a:t>trường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43502" y="1805490"/>
            <a:ext cx="1914198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Đồ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43501" y="2832285"/>
            <a:ext cx="1914198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Đồ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trong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lớp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43501" y="3859080"/>
            <a:ext cx="1914198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Đồ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vật</a:t>
            </a:r>
            <a:r>
              <a:rPr lang="en-US" dirty="0">
                <a:solidFill>
                  <a:srgbClr val="000000"/>
                </a:solidFill>
              </a:rPr>
              <a:t> ở </a:t>
            </a:r>
            <a:r>
              <a:rPr lang="en-US" dirty="0" err="1">
                <a:solidFill>
                  <a:srgbClr val="000000"/>
                </a:solidFill>
              </a:rPr>
              <a:t>góc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học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34227" y="778695"/>
            <a:ext cx="1914198" cy="5760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Dùng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báo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giờ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học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34227" y="1805490"/>
            <a:ext cx="1914198" cy="576047"/>
          </a:xfrm>
          <a:prstGeom prst="ellipse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Dùng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quét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34226" y="2832285"/>
            <a:ext cx="1914198" cy="576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Dùng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viết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đó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34226" y="3859080"/>
            <a:ext cx="1914198" cy="58909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Dùng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bày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sách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vở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9102" y="731070"/>
            <a:ext cx="452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UTM Avo" panose="02040603050506020204" pitchFamily="18" charset="0"/>
              </a:rPr>
              <a:t>a.</a:t>
            </a: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r>
              <a:rPr lang="en-US" sz="1600" dirty="0">
                <a:latin typeface="UTM Avo" panose="02040603050506020204" pitchFamily="18" charset="0"/>
              </a:rPr>
              <a:t>b.</a:t>
            </a: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r>
              <a:rPr lang="en-US" sz="1600" dirty="0">
                <a:latin typeface="UTM Avo" panose="02040603050506020204" pitchFamily="18" charset="0"/>
              </a:rPr>
              <a:t>c.</a:t>
            </a: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endParaRPr lang="en-US" sz="1600" dirty="0">
              <a:latin typeface="UTM Avo" panose="02040603050506020204" pitchFamily="18" charset="0"/>
            </a:endParaRPr>
          </a:p>
          <a:p>
            <a:pPr algn="just"/>
            <a:r>
              <a:rPr lang="en-US" sz="1600" dirty="0">
                <a:latin typeface="UTM Avo" panose="02040603050506020204" pitchFamily="18" charset="0"/>
              </a:rPr>
              <a:t>d.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2359" y="1354742"/>
            <a:ext cx="1696482" cy="276727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trống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52359" y="2381537"/>
            <a:ext cx="1696482" cy="27672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chổi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2359" y="3408332"/>
            <a:ext cx="1696482" cy="276727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bảng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52359" y="4448175"/>
            <a:ext cx="1696482" cy="276727"/>
          </a:xfrm>
          <a:prstGeom prst="roundRect">
            <a:avLst/>
          </a:prstGeom>
          <a:noFill/>
          <a:ln w="19050"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059" t="16456" r="57289" b="18623"/>
          <a:stretch/>
        </p:blipFill>
        <p:spPr>
          <a:xfrm>
            <a:off x="381403" y="1053281"/>
            <a:ext cx="1952733" cy="3451123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5.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760" t="16770" r="31588" b="18309"/>
          <a:stretch/>
        </p:blipFill>
        <p:spPr>
          <a:xfrm>
            <a:off x="2430972" y="1053280"/>
            <a:ext cx="1952733" cy="345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131" t="16542" r="5217" b="18537"/>
          <a:stretch/>
        </p:blipFill>
        <p:spPr>
          <a:xfrm>
            <a:off x="4480541" y="1053279"/>
            <a:ext cx="1952733" cy="3451123"/>
          </a:xfrm>
          <a:prstGeom prst="round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025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kéo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9097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khăn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mặt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8666" y="1038763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đồng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hồ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025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thìa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59097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hộp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màu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08666" y="4365836"/>
            <a:ext cx="1696482" cy="276727"/>
          </a:xfrm>
          <a:prstGeom prst="roundRect">
            <a:avLst/>
          </a:prstGeom>
          <a:solidFill>
            <a:srgbClr val="FFFCD3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đĩa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DD7F8-8054-45DE-AEDF-B00A012FB30B}"/>
              </a:ext>
            </a:extLst>
          </p:cNvPr>
          <p:cNvSpPr txBox="1"/>
          <p:nvPr/>
        </p:nvSpPr>
        <p:spPr>
          <a:xfrm>
            <a:off x="568017" y="496125"/>
            <a:ext cx="619589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6.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dụng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đồ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tập</a:t>
            </a:r>
            <a:r>
              <a:rPr lang="en-US" sz="1600" dirty="0">
                <a:latin typeface="UTM Avo" panose="02040603050506020204" pitchFamily="18" charset="0"/>
              </a:rPr>
              <a:t> 5.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66F44-83F9-4243-8F77-8A7D80A84A86}"/>
              </a:ext>
            </a:extLst>
          </p:cNvPr>
          <p:cNvSpPr txBox="1"/>
          <p:nvPr/>
        </p:nvSpPr>
        <p:spPr>
          <a:xfrm>
            <a:off x="781376" y="1010044"/>
            <a:ext cx="6195893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UTM Avo" panose="02040603050506020204" pitchFamily="18" charset="0"/>
              </a:rPr>
              <a:t>M: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>
                <a:latin typeface="UTM Avo" panose="02040603050506020204" pitchFamily="18" charset="0"/>
              </a:rPr>
              <a:t>Kéo dùng để làm gì?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>
                <a:latin typeface="UTM Avo" panose="02040603050506020204" pitchFamily="18" charset="0"/>
              </a:rPr>
              <a:t>Kéo dùng để cắt giấy, cắt vải,….</a:t>
            </a:r>
            <a:endParaRPr lang="vi-VN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53453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7. </a:t>
            </a:r>
            <a:r>
              <a:rPr lang="en-US" sz="1800" dirty="0" err="1">
                <a:latin typeface="UTM Avo" panose="02040603050506020204" pitchFamily="18" charset="0"/>
              </a:rPr>
              <a:t>Ghép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tạo</a:t>
            </a:r>
            <a:r>
              <a:rPr lang="en-US" sz="1800" dirty="0">
                <a:latin typeface="UTM Avo" panose="02040603050506020204" pitchFamily="18" charset="0"/>
              </a:rPr>
              <a:t> 4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19910" y="1209125"/>
            <a:ext cx="1784196" cy="1012965"/>
            <a:chOff x="526386" y="1209125"/>
            <a:chExt cx="1784196" cy="1012965"/>
          </a:xfrm>
        </p:grpSpPr>
        <p:grpSp>
          <p:nvGrpSpPr>
            <p:cNvPr id="14" name="Group 13"/>
            <p:cNvGrpSpPr/>
            <p:nvPr/>
          </p:nvGrpSpPr>
          <p:grpSpPr>
            <a:xfrm>
              <a:off x="526386" y="1209125"/>
              <a:ext cx="1784196" cy="1012965"/>
              <a:chOff x="4138819" y="1259059"/>
              <a:chExt cx="1304976" cy="76866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904740" y="1413098"/>
              <a:ext cx="968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>
                  <a:latin typeface="UTM Avo" panose="02040603050506020204" pitchFamily="18" charset="0"/>
                </a:rPr>
                <a:t>Đôi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mắt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của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bé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96482" y="1209125"/>
            <a:ext cx="1784196" cy="1012965"/>
            <a:chOff x="2276528" y="1209125"/>
            <a:chExt cx="1784196" cy="1012965"/>
          </a:xfrm>
        </p:grpSpPr>
        <p:grpSp>
          <p:nvGrpSpPr>
            <p:cNvPr id="19" name="Group 18"/>
            <p:cNvGrpSpPr/>
            <p:nvPr/>
          </p:nvGrpSpPr>
          <p:grpSpPr>
            <a:xfrm>
              <a:off x="2276528" y="1209125"/>
              <a:ext cx="1784196" cy="1012965"/>
              <a:chOff x="4138819" y="1259059"/>
              <a:chExt cx="1304976" cy="76866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1" name="Oval 2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423900" y="1474654"/>
              <a:ext cx="1489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Những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vì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sao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673054" y="1209125"/>
            <a:ext cx="1720646" cy="1012965"/>
            <a:chOff x="3942847" y="1209125"/>
            <a:chExt cx="1720646" cy="1012965"/>
          </a:xfrm>
        </p:grpSpPr>
        <p:grpSp>
          <p:nvGrpSpPr>
            <p:cNvPr id="23" name="Group 22"/>
            <p:cNvGrpSpPr/>
            <p:nvPr/>
          </p:nvGrpSpPr>
          <p:grpSpPr>
            <a:xfrm>
              <a:off x="3942847" y="1209125"/>
              <a:ext cx="1651707" cy="1012965"/>
              <a:chOff x="4138819" y="1259059"/>
              <a:chExt cx="1304976" cy="76866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1474654"/>
              <a:ext cx="1489451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Cầu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vồng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35201" y="1319001"/>
            <a:ext cx="1750069" cy="903089"/>
            <a:chOff x="5633997" y="1319001"/>
            <a:chExt cx="1750069" cy="903089"/>
          </a:xfrm>
        </p:grpSpPr>
        <p:grpSp>
          <p:nvGrpSpPr>
            <p:cNvPr id="26" name="Group 25"/>
            <p:cNvGrpSpPr/>
            <p:nvPr/>
          </p:nvGrpSpPr>
          <p:grpSpPr>
            <a:xfrm>
              <a:off x="5633997" y="1319001"/>
              <a:ext cx="1366571" cy="903089"/>
              <a:chOff x="4138819" y="1259059"/>
              <a:chExt cx="1304976" cy="7686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894615" y="1474654"/>
              <a:ext cx="1489451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Tóc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bà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10040" y="2575808"/>
            <a:ext cx="1784196" cy="1012965"/>
            <a:chOff x="526386" y="2261177"/>
            <a:chExt cx="1784196" cy="1012965"/>
          </a:xfrm>
        </p:grpSpPr>
        <p:grpSp>
          <p:nvGrpSpPr>
            <p:cNvPr id="31" name="Group 30"/>
            <p:cNvGrpSpPr/>
            <p:nvPr/>
          </p:nvGrpSpPr>
          <p:grpSpPr>
            <a:xfrm>
              <a:off x="526386" y="2261177"/>
              <a:ext cx="1784196" cy="1012965"/>
              <a:chOff x="4138819" y="1259059"/>
              <a:chExt cx="1304976" cy="76866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836397" y="2465150"/>
              <a:ext cx="1290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UTM Avo" panose="02040603050506020204" pitchFamily="18" charset="0"/>
                </a:rPr>
                <a:t>lấp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lánh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trong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đêm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66813" y="2565976"/>
            <a:ext cx="1514016" cy="1012965"/>
            <a:chOff x="2276528" y="2261177"/>
            <a:chExt cx="1514016" cy="1012965"/>
          </a:xfrm>
        </p:grpSpPr>
        <p:grpSp>
          <p:nvGrpSpPr>
            <p:cNvPr id="35" name="Group 34"/>
            <p:cNvGrpSpPr/>
            <p:nvPr/>
          </p:nvGrpSpPr>
          <p:grpSpPr>
            <a:xfrm>
              <a:off x="2276528" y="2261177"/>
              <a:ext cx="1514016" cy="1012965"/>
              <a:chOff x="4138819" y="1259059"/>
              <a:chExt cx="1304976" cy="7686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37" name="Oval 36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91390" y="2465150"/>
              <a:ext cx="1006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UTM Avo" panose="02040603050506020204" pitchFamily="18" charset="0"/>
                </a:rPr>
                <a:t>to </a:t>
              </a:r>
              <a:r>
                <a:rPr lang="en-US" sz="1600" dirty="0" err="1">
                  <a:latin typeface="UTM Avo" panose="02040603050506020204" pitchFamily="18" charset="0"/>
                </a:rPr>
                <a:t>tròn</a:t>
              </a:r>
              <a:r>
                <a:rPr lang="en-US" sz="1600" dirty="0">
                  <a:latin typeface="UTM Avo" panose="02040603050506020204" pitchFamily="18" charset="0"/>
                </a:rPr>
                <a:t>, </a:t>
              </a:r>
              <a:r>
                <a:rPr lang="en-US" sz="1600" dirty="0" err="1">
                  <a:latin typeface="UTM Avo" panose="02040603050506020204" pitchFamily="18" charset="0"/>
                </a:rPr>
                <a:t>đen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láy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72094" y="2636765"/>
            <a:ext cx="1396069" cy="942176"/>
            <a:chOff x="3942847" y="2331966"/>
            <a:chExt cx="1396069" cy="942176"/>
          </a:xfrm>
        </p:grpSpPr>
        <p:grpSp>
          <p:nvGrpSpPr>
            <p:cNvPr id="39" name="Group 38"/>
            <p:cNvGrpSpPr/>
            <p:nvPr/>
          </p:nvGrpSpPr>
          <p:grpSpPr>
            <a:xfrm>
              <a:off x="3942847" y="2331966"/>
              <a:ext cx="1396069" cy="942176"/>
              <a:chOff x="4138819" y="1259059"/>
              <a:chExt cx="1304976" cy="76866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174042" y="2526706"/>
              <a:ext cx="1042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latin typeface="UTM Avo" panose="02040603050506020204" pitchFamily="18" charset="0"/>
                </a:rPr>
                <a:t>đã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bạc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14390" y="2575808"/>
            <a:ext cx="1774052" cy="1012965"/>
            <a:chOff x="5285511" y="2271009"/>
            <a:chExt cx="1774052" cy="1012965"/>
          </a:xfrm>
        </p:grpSpPr>
        <p:grpSp>
          <p:nvGrpSpPr>
            <p:cNvPr id="42" name="Group 41"/>
            <p:cNvGrpSpPr/>
            <p:nvPr/>
          </p:nvGrpSpPr>
          <p:grpSpPr>
            <a:xfrm>
              <a:off x="5285511" y="2271009"/>
              <a:ext cx="1715058" cy="1012965"/>
              <a:chOff x="4138819" y="1259059"/>
              <a:chExt cx="1304976" cy="76866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9CCCFC"/>
                  </a:clrFrom>
                  <a:clrTo>
                    <a:srgbClr val="9CCCFC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2" t="5911" b="67731"/>
              <a:stretch/>
            </p:blipFill>
            <p:spPr>
              <a:xfrm>
                <a:off x="4138819" y="1259059"/>
                <a:ext cx="1304976" cy="768667"/>
              </a:xfrm>
              <a:prstGeom prst="rect">
                <a:avLst/>
              </a:prstGeom>
            </p:spPr>
          </p:pic>
          <p:sp>
            <p:nvSpPr>
              <p:cNvPr id="44" name="Oval 43"/>
              <p:cNvSpPr/>
              <p:nvPr/>
            </p:nvSpPr>
            <p:spPr>
              <a:xfrm>
                <a:off x="4138819" y="1342436"/>
                <a:ext cx="1255055" cy="601912"/>
              </a:xfrm>
              <a:prstGeom prst="ellipse">
                <a:avLst/>
              </a:prstGeom>
              <a:solidFill>
                <a:srgbClr val="EBFFF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5570112" y="2481169"/>
              <a:ext cx="1489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latin typeface="UTM Avo" panose="02040603050506020204" pitchFamily="18" charset="0"/>
                </a:rPr>
                <a:t>rực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rỡ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sau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cơn</a:t>
              </a:r>
              <a:r>
                <a:rPr lang="en-US" sz="1600" dirty="0">
                  <a:latin typeface="UTM Avo" panose="02040603050506020204" pitchFamily="18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</a:rPr>
                <a:t>mưa</a:t>
              </a:r>
              <a:r>
                <a:rPr lang="en-US" sz="1600" dirty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56" name="Straight Connector 55"/>
          <p:cNvCxnSpPr>
            <a:stCxn id="16" idx="4"/>
            <a:endCxn id="37" idx="0"/>
          </p:cNvCxnSpPr>
          <p:nvPr/>
        </p:nvCxnSpPr>
        <p:spPr>
          <a:xfrm>
            <a:off x="1177882" y="2112213"/>
            <a:ext cx="1616980" cy="56363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4"/>
            <a:endCxn id="33" idx="0"/>
          </p:cNvCxnSpPr>
          <p:nvPr/>
        </p:nvCxnSpPr>
        <p:spPr>
          <a:xfrm flipH="1">
            <a:off x="1168012" y="2112213"/>
            <a:ext cx="1686442" cy="57347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5" idx="4"/>
            <a:endCxn id="44" idx="0"/>
          </p:cNvCxnSpPr>
          <p:nvPr/>
        </p:nvCxnSpPr>
        <p:spPr>
          <a:xfrm>
            <a:off x="4467315" y="2112213"/>
            <a:ext cx="1271800" cy="57347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4"/>
            <a:endCxn id="41" idx="0"/>
          </p:cNvCxnSpPr>
          <p:nvPr/>
        </p:nvCxnSpPr>
        <p:spPr>
          <a:xfrm flipH="1">
            <a:off x="4243426" y="2124131"/>
            <a:ext cx="1648922" cy="61483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8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71605E-6 L 0.2382 -0.1422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8" y="-7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24005 -0.11975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-598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2.34568E-6 L 0.23657 -0.15247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9" y="-76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1605E-6 L -0.18217 -0.13981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0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28727-DFBD-4E96-AB7B-E9473084E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3" b="11221"/>
          <a:stretch/>
        </p:blipFill>
        <p:spPr>
          <a:xfrm>
            <a:off x="844826" y="421662"/>
            <a:ext cx="5050006" cy="43705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143A7-51D0-49C1-ADA3-E6011EFE4DCC}"/>
              </a:ext>
            </a:extLst>
          </p:cNvPr>
          <p:cNvSpPr txBox="1"/>
          <p:nvPr/>
        </p:nvSpPr>
        <p:spPr>
          <a:xfrm>
            <a:off x="700240" y="742671"/>
            <a:ext cx="400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Đôi</a:t>
            </a:r>
            <a:r>
              <a:rPr lang="en-US" sz="16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mắt</a:t>
            </a:r>
            <a:r>
              <a:rPr lang="en-US" sz="16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của</a:t>
            </a:r>
            <a:r>
              <a:rPr lang="en-US" sz="16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bé</a:t>
            </a:r>
            <a:r>
              <a:rPr lang="en-US" sz="16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to </a:t>
            </a:r>
            <a:r>
              <a:rPr lang="en-US" sz="16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tròn</a:t>
            </a:r>
            <a:r>
              <a:rPr lang="en-US" sz="1600" b="1" dirty="0">
                <a:solidFill>
                  <a:srgbClr val="080808"/>
                </a:solidFill>
                <a:latin typeface="HP001 4 hàng" panose="020B0603050302020204" pitchFamily="34" charset="0"/>
              </a:rPr>
              <a:t>, </a:t>
            </a:r>
            <a:r>
              <a:rPr lang="en-US" sz="16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đen</a:t>
            </a:r>
            <a:r>
              <a:rPr lang="en-US" sz="1600" b="1" dirty="0">
                <a:solidFill>
                  <a:srgbClr val="080808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080808"/>
                </a:solidFill>
                <a:latin typeface="HP001 4 hàng" panose="020B0603050302020204" pitchFamily="34" charset="0"/>
              </a:rPr>
              <a:t>láy</a:t>
            </a:r>
            <a:r>
              <a:rPr lang="en-US" sz="1600" b="1" dirty="0">
                <a:solidFill>
                  <a:srgbClr val="080808"/>
                </a:solidFill>
                <a:latin typeface="HP001 4 hàng" panose="020B0603050302020204" pitchFamily="34" charset="0"/>
              </a:rPr>
              <a:t>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B75CB-CA39-4AB7-93B8-A5AA1B9ABB83}"/>
              </a:ext>
            </a:extLst>
          </p:cNvPr>
          <p:cNvSpPr txBox="1"/>
          <p:nvPr/>
        </p:nvSpPr>
        <p:spPr>
          <a:xfrm>
            <a:off x="952803" y="1070679"/>
            <a:ext cx="400933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Những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vì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sao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lấp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lánh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trong</a:t>
            </a:r>
            <a:r>
              <a:rPr kumimoji="0" lang="en-US" sz="1700" b="1" i="0" u="none" strike="noStrike" kern="0" cap="none" spc="0" normalizeH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đêm.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6E984-C024-495C-A87F-0FAA30A65922}"/>
              </a:ext>
            </a:extLst>
          </p:cNvPr>
          <p:cNvSpPr txBox="1"/>
          <p:nvPr/>
        </p:nvSpPr>
        <p:spPr>
          <a:xfrm>
            <a:off x="315394" y="1421966"/>
            <a:ext cx="484922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Cầu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vồng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rực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rỡ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sau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cơn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mưa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86F84-9A4E-4244-8775-D46E0F0611A8}"/>
              </a:ext>
            </a:extLst>
          </p:cNvPr>
          <p:cNvSpPr txBox="1"/>
          <p:nvPr/>
        </p:nvSpPr>
        <p:spPr>
          <a:xfrm>
            <a:off x="813517" y="1768806"/>
            <a:ext cx="233504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Tóc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bà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đã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700" b="1" i="0" u="none" strike="noStrike" kern="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bạc</a:t>
            </a:r>
            <a:r>
              <a:rPr kumimoji="0" lang="en-US" sz="17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kumimoji="0" lang="en-US" sz="17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06353-5D08-46E2-9B36-9BAFE9A54222}"/>
              </a:ext>
            </a:extLst>
          </p:cNvPr>
          <p:cNvSpPr txBox="1"/>
          <p:nvPr/>
        </p:nvSpPr>
        <p:spPr>
          <a:xfrm>
            <a:off x="693985" y="395066"/>
            <a:ext cx="182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Bài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7: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94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357</Words>
  <Application>Microsoft Office PowerPoint</Application>
  <PresentationFormat>Custom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Kalam</vt:lpstr>
      <vt:lpstr>UTM Cookies</vt:lpstr>
      <vt:lpstr>UTM Avo</vt:lpstr>
      <vt:lpstr>Montserrat</vt:lpstr>
      <vt:lpstr>HP001 4 hàng</vt:lpstr>
      <vt:lpstr>Arial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154</cp:revision>
  <dcterms:modified xsi:type="dcterms:W3CDTF">2022-10-29T02:17:34Z</dcterms:modified>
</cp:coreProperties>
</file>