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9" r:id="rId6"/>
    <p:sldId id="267" r:id="rId7"/>
    <p:sldId id="258" r:id="rId8"/>
    <p:sldId id="268" r:id="rId9"/>
    <p:sldId id="260" r:id="rId10"/>
    <p:sldId id="262" r:id="rId11"/>
    <p:sldId id="263" r:id="rId12"/>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514E2-972C-4B51-BA69-DB7F029C133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8109509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514E2-972C-4B51-BA69-DB7F029C133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293790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14E2-972C-4B51-BA69-DB7F029C133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3616004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14E2-972C-4B51-BA69-DB7F029C133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256287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514E2-972C-4B51-BA69-DB7F029C133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13481645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6514E2-972C-4B51-BA69-DB7F029C133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165733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6514E2-972C-4B51-BA69-DB7F029C133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152045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6514E2-972C-4B51-BA69-DB7F029C133F}"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45041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6514E2-972C-4B51-BA69-DB7F029C133F}"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288815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514E2-972C-4B51-BA69-DB7F029C133F}"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18954093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514E2-972C-4B51-BA69-DB7F029C133F}"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27499781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514E2-972C-4B51-BA69-DB7F029C133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4C37-9427-4FBB-BDC7-40BC5E977061}" type="slidenum">
              <a:rPr lang="en-US" smtClean="0"/>
              <a:t>‹#›</a:t>
            </a:fld>
            <a:endParaRPr lang="en-US"/>
          </a:p>
        </p:txBody>
      </p:sp>
    </p:spTree>
    <p:extLst>
      <p:ext uri="{BB962C8B-B14F-4D97-AF65-F5344CB8AC3E}">
        <p14:creationId xmlns:p14="http://schemas.microsoft.com/office/powerpoint/2010/main" val="398960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514E2-972C-4B51-BA69-DB7F029C133F}" type="datetimeFigureOut">
              <a:rPr lang="en-US" smtClean="0"/>
              <a:t>9/24/2021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04C37-9427-4FBB-BDC7-40BC5E977061}" type="slidenum">
              <a:rPr lang="en-US" smtClean="0"/>
              <a:t>‹#›</a:t>
            </a:fld>
            <a:endParaRPr lang="en-US"/>
          </a:p>
        </p:txBody>
      </p:sp>
    </p:spTree>
    <p:extLst>
      <p:ext uri="{BB962C8B-B14F-4D97-AF65-F5344CB8AC3E}">
        <p14:creationId xmlns:p14="http://schemas.microsoft.com/office/powerpoint/2010/main" val="319919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8610" y="2460898"/>
            <a:ext cx="9656811" cy="1569660"/>
          </a:xfrm>
          <a:prstGeom prst="rect">
            <a:avLst/>
          </a:prstGeom>
          <a:noFill/>
        </p:spPr>
        <p:txBody>
          <a:bodyPr wrap="none" lIns="91440" tIns="45720" rIns="91440" bIns="45720">
            <a:spAutoFit/>
          </a:bodyPr>
          <a:lstStyle/>
          <a:p>
            <a:pPr algn="ctr"/>
            <a:r>
              <a:rPr lang="en-US" sz="96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ĐỌC MỞ RỘNG </a:t>
            </a:r>
            <a:endParaRPr lang="en-US" sz="96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Rectangle 5"/>
          <p:cNvSpPr/>
          <p:nvPr/>
        </p:nvSpPr>
        <p:spPr>
          <a:xfrm>
            <a:off x="4593244" y="4325980"/>
            <a:ext cx="3427541" cy="1107996"/>
          </a:xfrm>
          <a:prstGeom prst="rect">
            <a:avLst/>
          </a:prstGeom>
          <a:noFill/>
        </p:spPr>
        <p:txBody>
          <a:bodyPr wrap="none" lIns="91440" tIns="45720" rIns="91440" bIns="45720">
            <a:spAutoFit/>
          </a:bodyPr>
          <a:lstStyle/>
          <a:p>
            <a:pPr algn="ctr"/>
            <a:r>
              <a:rPr lang="en-US" sz="6600" b="1" cap="none" spc="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TUẦN 3 </a:t>
            </a:r>
            <a:endParaRPr lang="en-US" sz="66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9808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738" y="1167686"/>
            <a:ext cx="11499176" cy="5690314"/>
          </a:xfrm>
        </p:spPr>
      </p:pic>
      <p:sp>
        <p:nvSpPr>
          <p:cNvPr id="5" name="TextBox 4"/>
          <p:cNvSpPr txBox="1"/>
          <p:nvPr/>
        </p:nvSpPr>
        <p:spPr>
          <a:xfrm>
            <a:off x="1184856" y="582911"/>
            <a:ext cx="2614411" cy="584775"/>
          </a:xfrm>
          <a:prstGeom prst="rect">
            <a:avLst/>
          </a:prstGeom>
          <a:noFill/>
        </p:spPr>
        <p:txBody>
          <a:bodyPr wrap="square" rtlCol="0">
            <a:spAutoFit/>
          </a:bodyPr>
          <a:lstStyle/>
          <a:p>
            <a:r>
              <a:rPr lang="en-US" sz="3200" b="1" dirty="0" smtClean="0">
                <a:solidFill>
                  <a:srgbClr val="FFC000"/>
                </a:solidFill>
                <a:latin typeface="Times New Roman" panose="02020603050405020304" pitchFamily="18" charset="0"/>
                <a:cs typeface="Times New Roman" panose="02020603050405020304" pitchFamily="18" charset="0"/>
              </a:rPr>
              <a:t>Liên hệ: </a:t>
            </a:r>
            <a:endParaRPr lang="en-US" sz="32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84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8526" y="2838498"/>
            <a:ext cx="9121726" cy="1691298"/>
          </a:xfrm>
        </p:spPr>
        <p:txBody>
          <a:bodyPr>
            <a:normAutofit/>
          </a:bodyPr>
          <a:lstStyle/>
          <a:p>
            <a:pPr marL="0" indent="0">
              <a:buNone/>
            </a:pPr>
            <a:r>
              <a:rPr lang="en-US" sz="8800" b="1" dirty="0" smtClean="0">
                <a:solidFill>
                  <a:srgbClr val="FF0000"/>
                </a:solidFill>
                <a:latin typeface="Times New Roman" panose="02020603050405020304" pitchFamily="18" charset="0"/>
                <a:cs typeface="Times New Roman" panose="02020603050405020304" pitchFamily="18" charset="0"/>
              </a:rPr>
              <a:t>TỔNG KẾT </a:t>
            </a:r>
            <a:endParaRPr lang="en-US" sz="8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53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EB770DF-0D8C-40E7-B976-E3BA54709B32}"/>
              </a:ext>
            </a:extLst>
          </p:cNvPr>
          <p:cNvPicPr/>
          <p:nvPr/>
        </p:nvPicPr>
        <p:blipFill rotWithShape="1">
          <a:blip r:embed="rId2" cstate="print">
            <a:extLst>
              <a:ext uri="{28A0092B-C50C-407E-A947-70E740481C1C}">
                <a14:useLocalDpi xmlns:a14="http://schemas.microsoft.com/office/drawing/2010/main" val="0"/>
              </a:ext>
            </a:extLst>
          </a:blip>
          <a:srcRect t="500" r="18858"/>
          <a:stretch/>
        </p:blipFill>
        <p:spPr bwMode="auto">
          <a:xfrm>
            <a:off x="2589319" y="1056659"/>
            <a:ext cx="7095007" cy="5261015"/>
          </a:xfrm>
          <a:prstGeom prst="rect">
            <a:avLst/>
          </a:prstGeom>
          <a:noFill/>
          <a:ln>
            <a:noFill/>
          </a:ln>
        </p:spPr>
      </p:pic>
      <p:pic>
        <p:nvPicPr>
          <p:cNvPr id="7" name="18">
            <a:extLst>
              <a:ext uri="{FF2B5EF4-FFF2-40B4-BE49-F238E27FC236}">
                <a16:creationId xmlns:a16="http://schemas.microsoft.com/office/drawing/2014/main" id="{E2F1AB3E-10A3-46B8-9A5D-BF5A7083138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5326"/>
          <a:stretch/>
        </p:blipFill>
        <p:spPr>
          <a:xfrm flipH="1">
            <a:off x="10052181" y="909857"/>
            <a:ext cx="615819" cy="516039"/>
          </a:xfrm>
          <a:prstGeom prst="rect">
            <a:avLst/>
          </a:prstGeom>
        </p:spPr>
      </p:pic>
      <p:sp>
        <p:nvSpPr>
          <p:cNvPr id="17" name="Text Box 9"/>
          <p:cNvSpPr txBox="1"/>
          <p:nvPr/>
        </p:nvSpPr>
        <p:spPr>
          <a:xfrm>
            <a:off x="4650205" y="2299746"/>
            <a:ext cx="7647704" cy="783504"/>
          </a:xfrm>
          <a:prstGeom prst="rect">
            <a:avLst/>
          </a:prstGeom>
          <a:noFill/>
          <a:ln w="6350">
            <a:noFill/>
          </a:ln>
        </p:spPr>
        <p:txBody>
          <a:bodyPr rot="0" spcFirstLastPara="0" vert="horz" wrap="square" lIns="121920" tIns="60960" rIns="121920" bIns="60960" numCol="1" spcCol="0" rtlCol="0" fromWordArt="0" anchor="t" anchorCtr="0" forceAA="0" compatLnSpc="1">
            <a:prstTxWarp prst="textNoShape">
              <a:avLst/>
            </a:prstTxWarp>
            <a:noAutofit/>
          </a:bodyPr>
          <a:lstStyle/>
          <a:p>
            <a:r>
              <a:rPr lang="en-US" sz="2667" b="1">
                <a:latin typeface="HP001 4 hàng" panose="020B0603050302020204" pitchFamily="34" charset="0"/>
                <a:ea typeface="Arial" panose="020B0604020202020204" pitchFamily="34" charset="0"/>
              </a:rPr>
              <a:t>Đọc mở rộng </a:t>
            </a:r>
            <a:r>
              <a:rPr lang="en-US" sz="2667" b="1" smtClean="0">
                <a:latin typeface="HP001 4 hàng" panose="020B0603050302020204" pitchFamily="34" charset="0"/>
                <a:ea typeface="Arial" panose="020B0604020202020204" pitchFamily="34" charset="0"/>
              </a:rPr>
              <a:t> (Tr.30)</a:t>
            </a:r>
            <a:endParaRPr lang="en-GB" sz="2667">
              <a:latin typeface="Arial" panose="020B0604020202020204" pitchFamily="34" charset="0"/>
              <a:ea typeface="Arial" panose="020B0604020202020204" pitchFamily="34" charset="0"/>
            </a:endParaRPr>
          </a:p>
          <a:p>
            <a:endParaRPr lang="en-GB" sz="2667">
              <a:latin typeface="Arial" panose="020B0604020202020204" pitchFamily="34" charset="0"/>
              <a:ea typeface="Arial" panose="020B0604020202020204" pitchFamily="34" charset="0"/>
            </a:endParaRPr>
          </a:p>
        </p:txBody>
      </p:sp>
      <p:sp>
        <p:nvSpPr>
          <p:cNvPr id="14" name="Text Box 9"/>
          <p:cNvSpPr txBox="1"/>
          <p:nvPr/>
        </p:nvSpPr>
        <p:spPr>
          <a:xfrm>
            <a:off x="5105999" y="1874995"/>
            <a:ext cx="7647704" cy="783504"/>
          </a:xfrm>
          <a:prstGeom prst="rect">
            <a:avLst/>
          </a:prstGeom>
          <a:noFill/>
          <a:ln w="6350">
            <a:noFill/>
          </a:ln>
        </p:spPr>
        <p:txBody>
          <a:bodyPr rot="0" spcFirstLastPara="0" vert="horz" wrap="square" lIns="121920" tIns="60960" rIns="121920" bIns="60960" numCol="1" spcCol="0" rtlCol="0" fromWordArt="0" anchor="t" anchorCtr="0" forceAA="0" compatLnSpc="1">
            <a:prstTxWarp prst="textNoShape">
              <a:avLst/>
            </a:prstTxWarp>
            <a:noAutofit/>
          </a:bodyPr>
          <a:lstStyle/>
          <a:p>
            <a:r>
              <a:rPr lang="en-US" sz="2667" b="1" smtClean="0">
                <a:latin typeface="HP001 4 hàng" panose="020B0603050302020204" pitchFamily="34" charset="0"/>
                <a:ea typeface="Arial" panose="020B0604020202020204" pitchFamily="34" charset="0"/>
              </a:rPr>
              <a:t>Tiếng Việt</a:t>
            </a:r>
            <a:endParaRPr lang="en-GB" sz="2667">
              <a:latin typeface="Arial" panose="020B0604020202020204" pitchFamily="34" charset="0"/>
              <a:ea typeface="Arial" panose="020B0604020202020204" pitchFamily="34" charset="0"/>
            </a:endParaRPr>
          </a:p>
          <a:p>
            <a:endParaRPr lang="en-GB" sz="2667">
              <a:latin typeface="Arial" panose="020B0604020202020204" pitchFamily="34" charset="0"/>
              <a:ea typeface="Arial" panose="020B0604020202020204" pitchFamily="34" charset="0"/>
            </a:endParaRPr>
          </a:p>
        </p:txBody>
      </p:sp>
      <p:cxnSp>
        <p:nvCxnSpPr>
          <p:cNvPr id="4" name="Straight Connector 3"/>
          <p:cNvCxnSpPr/>
          <p:nvPr/>
        </p:nvCxnSpPr>
        <p:spPr>
          <a:xfrm>
            <a:off x="4219303" y="1737360"/>
            <a:ext cx="3905794"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794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2503018"/>
            <a:ext cx="10515600" cy="1325563"/>
          </a:xfrm>
        </p:spPr>
        <p:txBody>
          <a:bodyPr/>
          <a:lstStyle/>
          <a:p>
            <a:r>
              <a:rPr lang="en-US" b="1" u="sng" dirty="0" smtClean="0">
                <a:solidFill>
                  <a:srgbClr val="FF0000"/>
                </a:solidFill>
                <a:latin typeface="Times New Roman" panose="02020603050405020304" pitchFamily="18" charset="0"/>
                <a:cs typeface="Times New Roman" panose="02020603050405020304" pitchFamily="18" charset="0"/>
              </a:rPr>
              <a:t>Hoạt động 1: </a:t>
            </a:r>
            <a:r>
              <a:rPr lang="en-US" b="1" dirty="0" smtClean="0">
                <a:solidFill>
                  <a:srgbClr val="FF0000"/>
                </a:solidFill>
                <a:latin typeface="Times New Roman" panose="02020603050405020304" pitchFamily="18" charset="0"/>
                <a:cs typeface="Times New Roman" panose="02020603050405020304" pitchFamily="18" charset="0"/>
              </a:rPr>
              <a:t>Tìm đọc các bài viết về những hoạt động của thiếu nhi</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572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7999" y="2136339"/>
            <a:ext cx="6514011" cy="3785652"/>
          </a:xfrm>
          <a:prstGeom prst="rect">
            <a:avLst/>
          </a:prstGeom>
        </p:spPr>
        <p:txBody>
          <a:bodyPr wrap="square">
            <a:spAutoFit/>
          </a:bodyPr>
          <a:lstStyle/>
          <a:p>
            <a:pPr algn="ctr"/>
            <a:r>
              <a:rPr lang="vi-VN" sz="2400" b="1">
                <a:solidFill>
                  <a:srgbClr val="222222"/>
                </a:solidFill>
                <a:latin typeface="Verdana" panose="020B0604030504040204" pitchFamily="34" charset="0"/>
              </a:rPr>
              <a:t>Giúp mẹ</a:t>
            </a:r>
            <a:endParaRPr lang="vi-VN" sz="2400">
              <a:solidFill>
                <a:srgbClr val="222222"/>
              </a:solidFill>
              <a:latin typeface="Verdana" panose="020B0604030504040204" pitchFamily="34" charset="0"/>
            </a:endParaRPr>
          </a:p>
          <a:p>
            <a:r>
              <a:rPr lang="vi-VN" sz="2400">
                <a:solidFill>
                  <a:srgbClr val="222222"/>
                </a:solidFill>
                <a:latin typeface="Verdana" panose="020B0604030504040204" pitchFamily="34" charset="0"/>
              </a:rPr>
              <a:t>Hôm nay chủ nhật</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Được nghỉ ở nhà</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Em giúp mẹ cha</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Nhặt rau quét dọn.</a:t>
            </a:r>
          </a:p>
          <a:p>
            <a:endParaRPr lang="en-US" sz="2400" smtClean="0">
              <a:solidFill>
                <a:srgbClr val="222222"/>
              </a:solidFill>
              <a:latin typeface="Verdana" panose="020B0604030504040204" pitchFamily="34" charset="0"/>
            </a:endParaRPr>
          </a:p>
          <a:p>
            <a:r>
              <a:rPr lang="vi-VN" sz="2400" smtClean="0">
                <a:solidFill>
                  <a:srgbClr val="222222"/>
                </a:solidFill>
                <a:latin typeface="Verdana" panose="020B0604030504040204" pitchFamily="34" charset="0"/>
              </a:rPr>
              <a:t>Áo </a:t>
            </a:r>
            <a:r>
              <a:rPr lang="vi-VN" sz="2400">
                <a:solidFill>
                  <a:srgbClr val="222222"/>
                </a:solidFill>
                <a:latin typeface="Verdana" panose="020B0604030504040204" pitchFamily="34" charset="0"/>
              </a:rPr>
              <a:t>quần xếp gọn</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Dỗ bé cùng chơi</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Cha mẹ vui cười</a:t>
            </a:r>
            <a:br>
              <a:rPr lang="vi-VN" sz="2400">
                <a:solidFill>
                  <a:srgbClr val="222222"/>
                </a:solidFill>
                <a:latin typeface="Verdana" panose="020B0604030504040204" pitchFamily="34" charset="0"/>
              </a:rPr>
            </a:br>
            <a:r>
              <a:rPr lang="vi-VN" sz="2400">
                <a:solidFill>
                  <a:srgbClr val="222222"/>
                </a:solidFill>
                <a:latin typeface="Verdana" panose="020B0604030504040204" pitchFamily="34" charset="0"/>
              </a:rPr>
              <a:t>Khen con ngoan quá!</a:t>
            </a:r>
            <a:endParaRPr lang="vi-VN" sz="2400" b="0" i="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243730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0" y="929289"/>
            <a:ext cx="6818811" cy="56015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smtClean="0">
                <a:ln>
                  <a:noFill/>
                </a:ln>
                <a:solidFill>
                  <a:srgbClr val="222222"/>
                </a:solidFill>
                <a:effectLst/>
                <a:latin typeface="Verdana" panose="020B0604030504040204" pitchFamily="34" charset="0"/>
              </a:rPr>
              <a:t>Đôi bàn tay bé</a:t>
            </a:r>
            <a:endParaRPr kumimoji="0" lang="en-US" altLang="en-US" sz="2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222222"/>
                </a:solidFill>
                <a:effectLst/>
                <a:latin typeface="Verdana" panose="020B0604030504040204" pitchFamily="34" charset="0"/>
              </a:rPr>
              <a:t>              </a:t>
            </a:r>
            <a:r>
              <a:rPr kumimoji="0" lang="en-US" altLang="en-US" sz="1600" b="0" i="0" u="none" strike="noStrike" cap="none" normalizeH="0" baseline="0" smtClean="0">
                <a:ln>
                  <a:noFill/>
                </a:ln>
                <a:solidFill>
                  <a:srgbClr val="222222"/>
                </a:solidFill>
                <a:effectLst/>
                <a:latin typeface="Verdana" panose="020B0604030504040204" pitchFamily="34" charset="0"/>
              </a:rPr>
              <a:t>Nguyễn Lam Thắng</a:t>
            </a:r>
            <a:endParaRPr kumimoji="0" lang="en-US" altLang="en-US"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22222"/>
                </a:solidFill>
                <a:effectLst/>
                <a:latin typeface="Verdana" panose="020B0604030504040204" pitchFamily="34" charset="0"/>
              </a:rPr>
              <a:t>			Đôi bàn tay bé xíu</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Lại siêng năng nhất nhà</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Hết xâu kim cho bà</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Lại nhặt rau giúp mẹ</a:t>
            </a:r>
            <a:endParaRPr kumimoji="0" lang="en-US" altLang="en-US"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222222"/>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22222"/>
                </a:solidFill>
                <a:effectLst/>
                <a:latin typeface="Verdana" panose="020B0604030504040204" pitchFamily="34" charset="0"/>
              </a:rPr>
              <a:t>Đôi bàn tay be bé</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Nhanh nhẹn ai biết không?</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Chiều tưới cây cho ông</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Tối chép thơ tặng bố</a:t>
            </a:r>
            <a:endParaRPr kumimoji="0" lang="en-US" altLang="en-US"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22222"/>
                </a:solidFill>
                <a:effectLst/>
                <a:latin typeface="Verdana" panose="020B0604030504040204" pitchFamily="34" charset="0"/>
              </a:rPr>
              <a:t>			Đôi bàn tay bé nhỏ</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Bế em (mẹ vắng nhà)</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Đôi tay biết nhường quà</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Dỗ dành khi em khóc</a:t>
            </a:r>
            <a:endParaRPr kumimoji="0" lang="en-US" altLang="en-US"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222222"/>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22222"/>
                </a:solidFill>
                <a:effectLst/>
                <a:latin typeface="Verdana" panose="020B0604030504040204" pitchFamily="34" charset="0"/>
              </a:rPr>
              <a:t>Đôi bàn tay bé nhóc</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Điểm mười giành lấy ngay</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Phát biểu xây dựng bài</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Và nổi danh múa dẻo</a:t>
            </a:r>
            <a:endParaRPr kumimoji="0" lang="en-US" altLang="en-US" sz="1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22222"/>
                </a:solidFill>
                <a:effectLst/>
                <a:latin typeface="Verdana" panose="020B0604030504040204" pitchFamily="34" charset="0"/>
              </a:rPr>
              <a:t>			Đôi bàn tay bé khéo</a:t>
            </a:r>
            <a:br>
              <a:rPr kumimoji="0" lang="en-US" altLang="en-US" sz="1600" b="0" i="0" u="none" strike="noStrike" cap="none" normalizeH="0" baseline="0" smtClean="0">
                <a:ln>
                  <a:noFill/>
                </a:ln>
                <a:solidFill>
                  <a:srgbClr val="222222"/>
                </a:solidFill>
                <a:effectLst/>
                <a:latin typeface="Verdana" panose="020B0604030504040204" pitchFamily="34" charset="0"/>
              </a:rPr>
            </a:br>
            <a:r>
              <a:rPr kumimoji="0" lang="en-US" altLang="en-US" sz="1600" b="0" i="0" u="none" strike="noStrike" cap="none" normalizeH="0" baseline="0" smtClean="0">
                <a:ln>
                  <a:noFill/>
                </a:ln>
                <a:solidFill>
                  <a:srgbClr val="222222"/>
                </a:solidFill>
                <a:effectLst/>
                <a:latin typeface="Verdana" panose="020B0604030504040204" pitchFamily="34" charset="0"/>
              </a:rPr>
              <a:t>			Mười ngón mười bông hoa.</a:t>
            </a:r>
            <a:endParaRPr kumimoji="0" lang="en-US" altLang="en-US" sz="16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223024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9269" y="1934706"/>
            <a:ext cx="9627326" cy="4708981"/>
          </a:xfrm>
          <a:prstGeom prst="rect">
            <a:avLst/>
          </a:prstGeom>
        </p:spPr>
        <p:txBody>
          <a:bodyPr wrap="square">
            <a:spAutoFit/>
          </a:bodyPr>
          <a:lstStyle/>
          <a:p>
            <a:pPr fontAlgn="base"/>
            <a:r>
              <a:rPr lang="en-US" sz="2000" smtClean="0">
                <a:solidFill>
                  <a:srgbClr val="262626"/>
                </a:solidFill>
                <a:latin typeface="Times New Roman" panose="02020603050405020304" pitchFamily="18" charset="0"/>
                <a:cs typeface="Times New Roman" panose="02020603050405020304" pitchFamily="18" charset="0"/>
              </a:rPr>
              <a:t>       </a:t>
            </a:r>
            <a:r>
              <a:rPr lang="vi-VN" sz="2000" smtClean="0">
                <a:solidFill>
                  <a:srgbClr val="262626"/>
                </a:solidFill>
                <a:latin typeface="Times New Roman" panose="02020603050405020304" pitchFamily="18" charset="0"/>
                <a:cs typeface="Times New Roman" panose="02020603050405020304" pitchFamily="18" charset="0"/>
              </a:rPr>
              <a:t>Ngày </a:t>
            </a:r>
            <a:r>
              <a:rPr lang="vi-VN" sz="2000">
                <a:solidFill>
                  <a:srgbClr val="262626"/>
                </a:solidFill>
                <a:latin typeface="Times New Roman" panose="02020603050405020304" pitchFamily="18" charset="0"/>
                <a:cs typeface="Times New Roman" panose="02020603050405020304" pitchFamily="18" charset="0"/>
              </a:rPr>
              <a:t>xửa ngày xưa, có một con cú già sống trên một cây sồi to. Mỗi ngày, nó đều phóng tầm mắt ra thật xa để quan sát những điều xảy ra xung quanh mình. Có khi nó nhìn thấy một cậu bé đang giúp ông lão xách một cái túi to, có khi nó nhìn thấy một cô con gái đang cằn nhằn mẹ mình. Ngày qua ngày, con cú nhìn thấy được rất nhiều thứ nhưng nó vẫn giữ im lặng về những điều mà mình thấy.</a:t>
            </a:r>
          </a:p>
          <a:p>
            <a:pPr fontAlgn="base"/>
            <a:r>
              <a:rPr lang="en-US" sz="2000" smtClean="0">
                <a:solidFill>
                  <a:srgbClr val="262626"/>
                </a:solidFill>
                <a:latin typeface="Times New Roman" panose="02020603050405020304" pitchFamily="18" charset="0"/>
                <a:cs typeface="Times New Roman" panose="02020603050405020304" pitchFamily="18" charset="0"/>
              </a:rPr>
              <a:t>      </a:t>
            </a:r>
            <a:r>
              <a:rPr lang="vi-VN" sz="2000" smtClean="0">
                <a:solidFill>
                  <a:srgbClr val="262626"/>
                </a:solidFill>
                <a:latin typeface="Times New Roman" panose="02020603050405020304" pitchFamily="18" charset="0"/>
                <a:cs typeface="Times New Roman" panose="02020603050405020304" pitchFamily="18" charset="0"/>
              </a:rPr>
              <a:t>Từ </a:t>
            </a:r>
            <a:r>
              <a:rPr lang="vi-VN" sz="2000">
                <a:solidFill>
                  <a:srgbClr val="262626"/>
                </a:solidFill>
                <a:latin typeface="Times New Roman" panose="02020603050405020304" pitchFamily="18" charset="0"/>
                <a:cs typeface="Times New Roman" panose="02020603050405020304" pitchFamily="18" charset="0"/>
              </a:rPr>
              <a:t>từ, con cú già bắt đầu nói ít hơn và thính giác của nó dần trở nên tốt hơn. Bây giờ nó có thể nghe rõ những cuộc nói chuyện của mọi người. Một ngày, con cú già nghe thấy một người phụ nữ nói với ai đó rằng có một con voi nhảy qua hàng rào. Một ngày khác, con cú lại nghe thấy một người đàn ông nói với ai đó rằng mình là con người hoàn hảo và chưa bao giờ mắc phải sai lầm gì.</a:t>
            </a:r>
          </a:p>
          <a:p>
            <a:pPr fontAlgn="base"/>
            <a:r>
              <a:rPr lang="en-US" sz="2000" smtClean="0">
                <a:solidFill>
                  <a:srgbClr val="262626"/>
                </a:solidFill>
                <a:latin typeface="Times New Roman" panose="02020603050405020304" pitchFamily="18" charset="0"/>
                <a:cs typeface="Times New Roman" panose="02020603050405020304" pitchFamily="18" charset="0"/>
              </a:rPr>
              <a:t>      </a:t>
            </a:r>
            <a:r>
              <a:rPr lang="vi-VN" sz="2000" smtClean="0">
                <a:solidFill>
                  <a:srgbClr val="262626"/>
                </a:solidFill>
                <a:latin typeface="Times New Roman" panose="02020603050405020304" pitchFamily="18" charset="0"/>
                <a:cs typeface="Times New Roman" panose="02020603050405020304" pitchFamily="18" charset="0"/>
              </a:rPr>
              <a:t>Mỗi </a:t>
            </a:r>
            <a:r>
              <a:rPr lang="vi-VN" sz="2000">
                <a:solidFill>
                  <a:srgbClr val="262626"/>
                </a:solidFill>
                <a:latin typeface="Times New Roman" panose="02020603050405020304" pitchFamily="18" charset="0"/>
                <a:cs typeface="Times New Roman" panose="02020603050405020304" pitchFamily="18" charset="0"/>
              </a:rPr>
              <a:t>ngày trôi qua, con cú già lại nói ít hơn và nghe nhiều hơn. Nhờ vậy, nó biết được tất cả mọi thứ xảy ra xung quanh, dù không có ở đó. Dần dần, con cú già trở nên khôn ngoan hơn và nổi tiếng vì sự khôn ngoan ấy.</a:t>
            </a:r>
          </a:p>
          <a:p>
            <a:pPr fontAlgn="base"/>
            <a:r>
              <a:rPr lang="en-US" sz="2000" b="1" smtClean="0">
                <a:solidFill>
                  <a:srgbClr val="262626"/>
                </a:solidFill>
                <a:latin typeface="Times New Roman" panose="02020603050405020304" pitchFamily="18" charset="0"/>
                <a:cs typeface="Times New Roman" panose="02020603050405020304" pitchFamily="18" charset="0"/>
              </a:rPr>
              <a:t>      </a:t>
            </a:r>
            <a:r>
              <a:rPr lang="vi-VN" sz="2000" b="1" smtClean="0">
                <a:solidFill>
                  <a:srgbClr val="262626"/>
                </a:solidFill>
                <a:latin typeface="Times New Roman" panose="02020603050405020304" pitchFamily="18" charset="0"/>
                <a:cs typeface="Times New Roman" panose="02020603050405020304" pitchFamily="18" charset="0"/>
              </a:rPr>
              <a:t>Ý </a:t>
            </a:r>
            <a:r>
              <a:rPr lang="vi-VN" sz="2000" b="1">
                <a:solidFill>
                  <a:srgbClr val="262626"/>
                </a:solidFill>
                <a:latin typeface="Times New Roman" panose="02020603050405020304" pitchFamily="18" charset="0"/>
                <a:cs typeface="Times New Roman" panose="02020603050405020304" pitchFamily="18" charset="0"/>
              </a:rPr>
              <a:t>nghĩa của câu chuyện:</a:t>
            </a:r>
            <a:r>
              <a:rPr lang="vi-VN" sz="2000">
                <a:solidFill>
                  <a:srgbClr val="262626"/>
                </a:solidFill>
                <a:latin typeface="Times New Roman" panose="02020603050405020304" pitchFamily="18" charset="0"/>
                <a:cs typeface="Times New Roman" panose="02020603050405020304" pitchFamily="18" charset="0"/>
              </a:rPr>
              <a:t> Nói ít, quan sát và lắng nghe nhiều sẽ giúp con trở nên thông minh và khôn ngoan hơn.</a:t>
            </a:r>
            <a:endParaRPr lang="vi-VN" sz="2000" b="0" i="0">
              <a:solidFill>
                <a:srgbClr val="262626"/>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3853543" y="1473041"/>
            <a:ext cx="6074229" cy="461665"/>
          </a:xfrm>
          <a:prstGeom prst="rect">
            <a:avLst/>
          </a:prstGeom>
          <a:noFill/>
        </p:spPr>
        <p:txBody>
          <a:bodyPr wrap="square" rtlCol="0">
            <a:spAutoFit/>
          </a:bodyPr>
          <a:lstStyle/>
          <a:p>
            <a:r>
              <a:rPr lang="en-US" sz="2400" smtClean="0">
                <a:solidFill>
                  <a:srgbClr val="C00000"/>
                </a:solidFill>
                <a:latin typeface="Times New Roman" panose="02020603050405020304" pitchFamily="18" charset="0"/>
                <a:cs typeface="Times New Roman" panose="02020603050405020304" pitchFamily="18" charset="0"/>
              </a:rPr>
              <a:t>Cú con khôn ngoan</a:t>
            </a:r>
            <a:endParaRPr lang="en-GB" sz="24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099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646" y="1533465"/>
            <a:ext cx="9901645" cy="5324535"/>
          </a:xfrm>
          <a:prstGeom prst="rect">
            <a:avLst/>
          </a:prstGeom>
        </p:spPr>
        <p:txBody>
          <a:bodyPr wrap="square">
            <a:spAutoFit/>
          </a:bodyPr>
          <a:lstStyle/>
          <a:p>
            <a:pPr algn="ctr" fontAlgn="base"/>
            <a:r>
              <a:rPr lang="en-US" sz="2200" smtClean="0">
                <a:solidFill>
                  <a:srgbClr val="C00000"/>
                </a:solidFill>
                <a:latin typeface="Times New Roman" panose="02020603050405020304" pitchFamily="18" charset="0"/>
                <a:cs typeface="Times New Roman" panose="02020603050405020304" pitchFamily="18" charset="0"/>
              </a:rPr>
              <a:t>    </a:t>
            </a:r>
            <a:r>
              <a:rPr lang="en-GB" sz="2200" b="1">
                <a:solidFill>
                  <a:srgbClr val="C00000"/>
                </a:solidFill>
                <a:latin typeface="Times New Roman" panose="02020603050405020304" pitchFamily="18" charset="0"/>
                <a:cs typeface="Times New Roman" panose="02020603050405020304" pitchFamily="18" charset="0"/>
              </a:rPr>
              <a:t>C</a:t>
            </a:r>
            <a:r>
              <a:rPr lang="en-GB" sz="2200" b="1" smtClean="0">
                <a:solidFill>
                  <a:srgbClr val="C00000"/>
                </a:solidFill>
                <a:latin typeface="Times New Roman" panose="02020603050405020304" pitchFamily="18" charset="0"/>
                <a:cs typeface="Times New Roman" panose="02020603050405020304" pitchFamily="18" charset="0"/>
              </a:rPr>
              <a:t>âu </a:t>
            </a:r>
            <a:r>
              <a:rPr lang="en-GB" sz="2200" b="1">
                <a:solidFill>
                  <a:srgbClr val="C00000"/>
                </a:solidFill>
                <a:latin typeface="Times New Roman" panose="02020603050405020304" pitchFamily="18" charset="0"/>
                <a:cs typeface="Times New Roman" panose="02020603050405020304" pitchFamily="18" charset="0"/>
              </a:rPr>
              <a:t>chuyện con cừu đen</a:t>
            </a:r>
          </a:p>
          <a:p>
            <a:pPr fontAlgn="base"/>
            <a:r>
              <a:rPr lang="en-US" sz="2000" smtClean="0">
                <a:solidFill>
                  <a:srgbClr val="262626"/>
                </a:solidFill>
                <a:latin typeface="Open Sans" panose="020B0606030504020204" pitchFamily="34" charset="0"/>
              </a:rPr>
              <a:t>      </a:t>
            </a:r>
            <a:r>
              <a:rPr lang="vi-VN" sz="2000" smtClean="0">
                <a:solidFill>
                  <a:srgbClr val="262626"/>
                </a:solidFill>
                <a:latin typeface="Open Sans" panose="020B0606030504020204" pitchFamily="34" charset="0"/>
              </a:rPr>
              <a:t>Một </a:t>
            </a:r>
            <a:r>
              <a:rPr lang="vi-VN" sz="2000">
                <a:solidFill>
                  <a:srgbClr val="262626"/>
                </a:solidFill>
                <a:latin typeface="Open Sans" panose="020B0606030504020204" pitchFamily="34" charset="0"/>
              </a:rPr>
              <a:t>năm nọ, con cừu đen nhận thấy rằng dường như không ai còn chuộng lông cừu đen nữa. Do đó, số lông cừu mà nó còn lại khá nhiều. Dù vậy, nó không muốn lãng phí số lông này nên đã quyết tâm bán tiếp. Hôm đó, chẳng có ai muốn mua lông của nó cả nên con cừu đen mang số lông ấy về nhà. Ngày hôm sau, nó lại mang ra bán tiếp nhưng mọi chuyện cứ diễn ra y như hôm trước. Và hôm sau, hôm sau nữa cũng y như vậy.</a:t>
            </a:r>
          </a:p>
          <a:p>
            <a:pPr fontAlgn="base"/>
            <a:r>
              <a:rPr lang="en-US" sz="2000" smtClean="0">
                <a:solidFill>
                  <a:srgbClr val="262626"/>
                </a:solidFill>
                <a:latin typeface="Open Sans" panose="020B0606030504020204" pitchFamily="34" charset="0"/>
              </a:rPr>
              <a:t>      </a:t>
            </a:r>
            <a:r>
              <a:rPr lang="vi-VN" sz="2000" smtClean="0">
                <a:solidFill>
                  <a:srgbClr val="262626"/>
                </a:solidFill>
                <a:latin typeface="Open Sans" panose="020B0606030504020204" pitchFamily="34" charset="0"/>
              </a:rPr>
              <a:t>Một </a:t>
            </a:r>
            <a:r>
              <a:rPr lang="vi-VN" sz="2000">
                <a:solidFill>
                  <a:srgbClr val="262626"/>
                </a:solidFill>
                <a:latin typeface="Open Sans" panose="020B0606030504020204" pitchFamily="34" charset="0"/>
              </a:rPr>
              <a:t>ngày nọ, khi con cừu đen đang ngồi buồn rầu với số lông của mình, có một cậu bé chạy lại và hỏi nó có bán số lông này không. Nghe hỏi, con cừu đen vô cùng mừng rỡ và nói có. Cậu bé chạy đến chỗ bố mẹ mình thông báo có chỗ bán lông cừu. Họ cùng nhau đến chỗ con cừu và ngỏ ý muốn mua hết toàn bộ số lông. Họ cho biết mình đến từ ngôi làng kế bên và đã tìm kiếm rất nhiều nơi để tìm mua lông cừu đen nhưng không có chỗ nào bán cả.</a:t>
            </a:r>
          </a:p>
          <a:p>
            <a:pPr fontAlgn="base"/>
            <a:r>
              <a:rPr lang="en-US" sz="2000" smtClean="0">
                <a:solidFill>
                  <a:srgbClr val="262626"/>
                </a:solidFill>
                <a:latin typeface="Open Sans" panose="020B0606030504020204" pitchFamily="34" charset="0"/>
              </a:rPr>
              <a:t>      </a:t>
            </a:r>
            <a:r>
              <a:rPr lang="vi-VN" sz="2000" smtClean="0">
                <a:solidFill>
                  <a:srgbClr val="262626"/>
                </a:solidFill>
                <a:latin typeface="Open Sans" panose="020B0606030504020204" pitchFamily="34" charset="0"/>
              </a:rPr>
              <a:t>Ngày </a:t>
            </a:r>
            <a:r>
              <a:rPr lang="vi-VN" sz="2000">
                <a:solidFill>
                  <a:srgbClr val="262626"/>
                </a:solidFill>
                <a:latin typeface="Open Sans" panose="020B0606030504020204" pitchFamily="34" charset="0"/>
              </a:rPr>
              <a:t>hôm ấy, con cừu trở về nhà và cảm thấy vô cùng hạnh phúc khi những cố gắng của nó đã được đền đáp xứng đáng.</a:t>
            </a:r>
          </a:p>
          <a:p>
            <a:pPr fontAlgn="base"/>
            <a:r>
              <a:rPr lang="en-US" sz="2000" b="1" smtClean="0">
                <a:solidFill>
                  <a:srgbClr val="262626"/>
                </a:solidFill>
                <a:latin typeface="Open Sans" panose="020B0606030504020204" pitchFamily="34" charset="0"/>
              </a:rPr>
              <a:t>       </a:t>
            </a:r>
            <a:r>
              <a:rPr lang="vi-VN" sz="2000" b="1" smtClean="0">
                <a:solidFill>
                  <a:srgbClr val="262626"/>
                </a:solidFill>
                <a:latin typeface="Open Sans" panose="020B0606030504020204" pitchFamily="34" charset="0"/>
              </a:rPr>
              <a:t>Ý </a:t>
            </a:r>
            <a:r>
              <a:rPr lang="vi-VN" sz="2000" b="1">
                <a:solidFill>
                  <a:srgbClr val="262626"/>
                </a:solidFill>
                <a:latin typeface="Open Sans" panose="020B0606030504020204" pitchFamily="34" charset="0"/>
              </a:rPr>
              <a:t>nghĩa của câu chuyện:</a:t>
            </a:r>
            <a:r>
              <a:rPr lang="vi-VN" sz="2000">
                <a:solidFill>
                  <a:srgbClr val="262626"/>
                </a:solidFill>
                <a:latin typeface="Open Sans" panose="020B0606030504020204" pitchFamily="34" charset="0"/>
              </a:rPr>
              <a:t> Hãy cố gắng, kiên trì và không bao giờ bỏ cuộc, có ngày con sẽ thành công.</a:t>
            </a:r>
            <a:endParaRPr lang="vi-VN" sz="2000" b="0" i="0">
              <a:solidFill>
                <a:srgbClr val="262626"/>
              </a:solidFill>
              <a:effectLst/>
              <a:latin typeface="Open Sans" panose="020B0606030504020204" pitchFamily="34" charset="0"/>
            </a:endParaRPr>
          </a:p>
        </p:txBody>
      </p:sp>
    </p:spTree>
    <p:extLst>
      <p:ext uri="{BB962C8B-B14F-4D97-AF65-F5344CB8AC3E}">
        <p14:creationId xmlns:p14="http://schemas.microsoft.com/office/powerpoint/2010/main" val="4063181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1" y="1225123"/>
            <a:ext cx="10515600" cy="5312154"/>
          </a:xfrm>
        </p:spPr>
        <p:txBody>
          <a:bodyPr>
            <a:normAutofit fontScale="25000" lnSpcReduction="20000"/>
          </a:bodyPr>
          <a:lstStyle/>
          <a:p>
            <a:pPr marL="0" indent="0">
              <a:lnSpc>
                <a:spcPct val="170000"/>
              </a:lnSpc>
              <a:spcBef>
                <a:spcPts val="0"/>
              </a:spcBef>
              <a:buNone/>
            </a:pPr>
            <a:r>
              <a:rPr lang="en-US" b="1" dirty="0" smtClean="0"/>
              <a:t>        </a:t>
            </a:r>
            <a:r>
              <a:rPr lang="en-US" b="1" dirty="0" smtClean="0">
                <a:solidFill>
                  <a:srgbClr val="FF0000"/>
                </a:solidFill>
              </a:rPr>
              <a:t>                                                                                                                                          </a:t>
            </a:r>
            <a:r>
              <a:rPr lang="vi-VN" sz="9600" b="1" dirty="0" smtClean="0">
                <a:solidFill>
                  <a:srgbClr val="FF0000"/>
                </a:solidFill>
              </a:rPr>
              <a:t>Bể </a:t>
            </a:r>
            <a:r>
              <a:rPr lang="vi-VN" sz="9600" b="1" dirty="0">
                <a:solidFill>
                  <a:srgbClr val="FF0000"/>
                </a:solidFill>
              </a:rPr>
              <a:t>cá vàng dành cho các cháu.</a:t>
            </a:r>
            <a:br>
              <a:rPr lang="vi-VN" sz="9600" b="1" dirty="0">
                <a:solidFill>
                  <a:srgbClr val="FF0000"/>
                </a:solidFill>
              </a:rPr>
            </a:br>
            <a:r>
              <a:rPr lang="en-US" sz="7400" b="1" dirty="0" smtClean="0">
                <a:solidFill>
                  <a:srgbClr val="FF0000"/>
                </a:solidFill>
              </a:rPr>
              <a:t>	</a:t>
            </a:r>
            <a:r>
              <a:rPr lang="vi-VN" sz="7400" b="1" dirty="0" smtClean="0">
                <a:solidFill>
                  <a:srgbClr val="002060"/>
                </a:solidFill>
              </a:rPr>
              <a:t>Các </a:t>
            </a:r>
            <a:r>
              <a:rPr lang="vi-VN" sz="7400" b="1" dirty="0">
                <a:solidFill>
                  <a:srgbClr val="002060"/>
                </a:solidFill>
              </a:rPr>
              <a:t>bạn đều biết ngôi nhà sàn của Bác ở Phủ Chủ tịch rất đơn sơ nhưng khi thiết kế, Bác đã đề nghị các đồng chí xây cho Bác một hàng ghế </a:t>
            </a:r>
            <a:r>
              <a:rPr lang="vi-VN" sz="7400" b="1" dirty="0" smtClean="0">
                <a:solidFill>
                  <a:srgbClr val="002060"/>
                </a:solidFill>
              </a:rPr>
              <a:t>xi</a:t>
            </a:r>
            <a:r>
              <a:rPr lang="en-US" sz="7400" b="1" dirty="0" smtClean="0">
                <a:solidFill>
                  <a:srgbClr val="002060"/>
                </a:solidFill>
              </a:rPr>
              <a:t> </a:t>
            </a:r>
            <a:r>
              <a:rPr lang="vi-VN" sz="7400" b="1" dirty="0" smtClean="0">
                <a:solidFill>
                  <a:srgbClr val="002060"/>
                </a:solidFill>
              </a:rPr>
              <a:t>măng </a:t>
            </a:r>
            <a:r>
              <a:rPr lang="vi-VN" sz="7400" b="1" dirty="0">
                <a:solidFill>
                  <a:srgbClr val="002060"/>
                </a:solidFill>
              </a:rPr>
              <a:t>bao quanh để các cháu thiếu nhi đến thăm Bác có chỗ ngồi. Thấy các cháu co chỗ ngồi nhưng lại không có gì để chơi, Bác lại đề nghị kiếm 1 bể cá để nuôi cá vàng cho các cháu đến thăm Bác có cá để xem. Thấy các cháu xúm xít xem cá trong bể, Bác rất vui. Hàng ngày, sau giờ làm việc, Bác thường cho cá vàng ăn. Bác để dành những mẩu bánh mì ăn sáng làm thức ăn nuôi cá. Được Bác chăm sóc, mấy con cá vàng trong bể ngày một lớn và phát triển thành cả một đàn cá. Mùa đông trời lạnh, Bác nhờ mấy chú làm một chiếc nắp đậy bể để bảo đảm độ ấm cho cá.</a:t>
            </a:r>
            <a:br>
              <a:rPr lang="vi-VN" sz="7400" b="1" dirty="0">
                <a:solidFill>
                  <a:srgbClr val="002060"/>
                </a:solidFill>
              </a:rPr>
            </a:br>
            <a:r>
              <a:rPr lang="en-US" sz="7400" b="1" dirty="0" smtClean="0">
                <a:solidFill>
                  <a:srgbClr val="002060"/>
                </a:solidFill>
                <a:latin typeface=".VnArial" pitchFamily="34" charset="0"/>
              </a:rPr>
              <a:t>	</a:t>
            </a:r>
            <a:r>
              <a:rPr lang="vi-VN" sz="7400" b="1" dirty="0" smtClean="0">
                <a:solidFill>
                  <a:srgbClr val="002060"/>
                </a:solidFill>
              </a:rPr>
              <a:t>Mỗi </a:t>
            </a:r>
            <a:r>
              <a:rPr lang="vi-VN" sz="7400" b="1" dirty="0">
                <a:solidFill>
                  <a:srgbClr val="002060"/>
                </a:solidFill>
              </a:rPr>
              <a:t>lần đến thăm nhà sàn của Bác, khách thường thích thú ngắm bể cá, nhất là khách thiếu nhi.</a:t>
            </a:r>
            <a:endParaRPr lang="en-US" sz="7400" b="1" dirty="0">
              <a:solidFill>
                <a:srgbClr val="002060"/>
              </a:solidFill>
              <a:latin typeface=".VnArial" pitchFamily="34" charset="0"/>
            </a:endParaRPr>
          </a:p>
        </p:txBody>
      </p:sp>
    </p:spTree>
    <p:extLst>
      <p:ext uri="{BB962C8B-B14F-4D97-AF65-F5344CB8AC3E}">
        <p14:creationId xmlns:p14="http://schemas.microsoft.com/office/powerpoint/2010/main" val="2571407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668" y="1546386"/>
            <a:ext cx="10515600" cy="1325563"/>
          </a:xfrm>
        </p:spPr>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Hoạt động 2: Trao đổi với các bạn dựa vào gợi ý sau: </a:t>
            </a:r>
            <a:endParaRPr lang="en-US" sz="3600" b="1"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428" y="2702132"/>
            <a:ext cx="7733211" cy="3378881"/>
          </a:xfrm>
          <a:prstGeom prst="rect">
            <a:avLst/>
          </a:prstGeom>
        </p:spPr>
      </p:pic>
    </p:spTree>
    <p:extLst>
      <p:ext uri="{BB962C8B-B14F-4D97-AF65-F5344CB8AC3E}">
        <p14:creationId xmlns:p14="http://schemas.microsoft.com/office/powerpoint/2010/main" val="7947957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 - &amp;quot;Hoạt động 1: Tìm đọc các bài viết về những hoạt động của thiếu nhi&amp;quot;&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 - &amp;quot;Hoạt động 2: Trao đổi với các bạn dựa vào gợi ý sau: &amp;quot;&quot;/&gt;&lt;property id=&quot;20307&quot; value=&quot;260&quot;/&gt;&lt;/object&gt;&lt;object type=&quot;3&quot; unique_id=&quot;10008&quot;&gt;&lt;property id=&quot;20148&quot; value=&quot;5&quot;/&gt;&lt;property id=&quot;20300&quot; value=&quot;Slide 6 - &amp;quot;Hoạt động nhóm &amp;quot;&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9&quot;/&gt;&lt;property id=&quot;20307&quot; value=&quot;263&quot;/&gt;&lt;/object&gt;&lt;object type=&quot;3&quot; unique_id=&quot;10041&quot;&gt;&lt;property id=&quot;20148&quot; value=&quot;5&quot;/&gt;&lt;property id=&quot;20300&quot; value=&quot;Slide 8&quot;/&gt;&lt;property id=&quot;20307&quot; value=&quot;264&quot;/&gt;&lt;/object&gt;&lt;/object&gt;&lt;object type=&quot;8&quot; unique_id=&quot;10020&quot;&gt;&lt;/object&gt;&lt;/object&gt;&lt;/database&gt;"/>
  <p:tag name="SECTOMILLISECCONVERTED" val="1"/>
  <p:tag name="INKNOELEADERBOARD" val="4044593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641</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.VnArial</vt:lpstr>
      <vt:lpstr>Arial</vt:lpstr>
      <vt:lpstr>Calibri</vt:lpstr>
      <vt:lpstr>Calibri Light</vt:lpstr>
      <vt:lpstr>HP001 4 hàng</vt:lpstr>
      <vt:lpstr>Open Sans</vt:lpstr>
      <vt:lpstr>Times New Roman</vt:lpstr>
      <vt:lpstr>Verdana</vt:lpstr>
      <vt:lpstr>Office Theme</vt:lpstr>
      <vt:lpstr>PowerPoint Presentation</vt:lpstr>
      <vt:lpstr>PowerPoint Presentation</vt:lpstr>
      <vt:lpstr>Hoạt động 1: Tìm đọc các bài viết về những hoạt động của thiếu nhi</vt:lpstr>
      <vt:lpstr>PowerPoint Presentation</vt:lpstr>
      <vt:lpstr>PowerPoint Presentation</vt:lpstr>
      <vt:lpstr>PowerPoint Presentation</vt:lpstr>
      <vt:lpstr>PowerPoint Presentation</vt:lpstr>
      <vt:lpstr>PowerPoint Presentation</vt:lpstr>
      <vt:lpstr>Hoạt động 2: Trao đổi với các bạn dựa vào gợi ý sau: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ĐỌC MỞ RỘNG</dc:title>
  <dc:creator>Windows User</dc:creator>
  <cp:lastModifiedBy>computer</cp:lastModifiedBy>
  <cp:revision>16</cp:revision>
  <dcterms:created xsi:type="dcterms:W3CDTF">2021-07-11T14:02:16Z</dcterms:created>
  <dcterms:modified xsi:type="dcterms:W3CDTF">2021-09-24T03:24:25Z</dcterms:modified>
</cp:coreProperties>
</file>