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5" r:id="rId2"/>
    <p:sldMasterId id="2147483736" r:id="rId3"/>
  </p:sldMasterIdLst>
  <p:notesMasterIdLst>
    <p:notesMasterId r:id="rId18"/>
  </p:notesMasterIdLst>
  <p:sldIdLst>
    <p:sldId id="345" r:id="rId4"/>
    <p:sldId id="340" r:id="rId5"/>
    <p:sldId id="320" r:id="rId6"/>
    <p:sldId id="363" r:id="rId7"/>
    <p:sldId id="364" r:id="rId8"/>
    <p:sldId id="348" r:id="rId9"/>
    <p:sldId id="357" r:id="rId10"/>
    <p:sldId id="358" r:id="rId11"/>
    <p:sldId id="360" r:id="rId12"/>
    <p:sldId id="355" r:id="rId13"/>
    <p:sldId id="327" r:id="rId14"/>
    <p:sldId id="328" r:id="rId15"/>
    <p:sldId id="362" r:id="rId16"/>
    <p:sldId id="330" r:id="rId17"/>
  </p:sldIdLst>
  <p:sldSz cx="6858000" cy="5143500"/>
  <p:notesSz cx="6858000" cy="9144000"/>
  <p:embeddedFontLst>
    <p:embeddedFont>
      <p:font typeface="HP001 4 hàng" panose="020B0603050302020204" pitchFamily="34" charset="0"/>
      <p:regular r:id="rId19"/>
      <p:bold r:id="rId20"/>
    </p:embeddedFont>
    <p:embeddedFont>
      <p:font typeface="Kalam" panose="020B0604020202020204" charset="0"/>
      <p:regular r:id="rId21"/>
      <p:bold r:id="rId22"/>
    </p:embeddedFont>
    <p:embeddedFont>
      <p:font typeface="Montserrat" panose="02000505000000020004" pitchFamily="2" charset="0"/>
      <p:regular r:id="rId23"/>
      <p:bold r:id="rId24"/>
      <p:italic r:id="rId25"/>
      <p:boldItalic r:id="rId26"/>
    </p:embeddedFont>
  </p:embeddedFontLst>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6" autoAdjust="0"/>
  </p:normalViewPr>
  <p:slideViewPr>
    <p:cSldViewPr snapToGrid="0">
      <p:cViewPr varScale="1">
        <p:scale>
          <a:sx n="85" d="100"/>
          <a:sy n="85" d="100"/>
        </p:scale>
        <p:origin x="15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6869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9303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070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87404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38946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02472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47661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21833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9199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9604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71766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4266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4227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2831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6549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15856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57662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71892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86212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86950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5154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87774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68574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3419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49921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25612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9720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10209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5843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27684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8081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9929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0766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109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5882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70959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3655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28985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60730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870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6618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93863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7896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74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021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28792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90706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47467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957936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81551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59957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56124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819716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63767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4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523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431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019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3.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4710102" y="4888300"/>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800" r:id="rId2"/>
    <p:sldLayoutId id="2147483793" r:id="rId3"/>
    <p:sldLayoutId id="2147483783" r:id="rId4"/>
    <p:sldLayoutId id="2147483781" r:id="rId5"/>
    <p:sldLayoutId id="2147483769" r:id="rId6"/>
    <p:sldLayoutId id="2147483768" r:id="rId7"/>
    <p:sldLayoutId id="2147483767" r:id="rId8"/>
    <p:sldLayoutId id="2147483766" r:id="rId9"/>
    <p:sldLayoutId id="2147483690" r:id="rId10"/>
    <p:sldLayoutId id="2147483685" r:id="rId11"/>
    <p:sldLayoutId id="2147483691" r:id="rId12"/>
    <p:sldLayoutId id="2147483687" r:id="rId13"/>
    <p:sldLayoutId id="2147483692" r:id="rId14"/>
    <p:sldLayoutId id="2147483686" r:id="rId15"/>
    <p:sldLayoutId id="2147483693" r:id="rId16"/>
    <p:sldLayoutId id="2147483688" r:id="rId17"/>
    <p:sldLayoutId id="2147483803" r:id="rId18"/>
    <p:sldLayoutId id="2147483802" r:id="rId19"/>
    <p:sldLayoutId id="2147483801" r:id="rId20"/>
    <p:sldLayoutId id="2147483799" r:id="rId21"/>
    <p:sldLayoutId id="2147483798" r:id="rId22"/>
    <p:sldLayoutId id="2147483795" r:id="rId23"/>
    <p:sldLayoutId id="2147483794" r:id="rId24"/>
    <p:sldLayoutId id="2147483792" r:id="rId25"/>
    <p:sldLayoutId id="2147483791" r:id="rId26"/>
    <p:sldLayoutId id="2147483790" r:id="rId27"/>
    <p:sldLayoutId id="2147483789" r:id="rId28"/>
    <p:sldLayoutId id="2147483785" r:id="rId29"/>
    <p:sldLayoutId id="2147483784" r:id="rId30"/>
    <p:sldLayoutId id="2147483782" r:id="rId31"/>
    <p:sldLayoutId id="2147483780" r:id="rId32"/>
    <p:sldLayoutId id="2147483779" r:id="rId33"/>
    <p:sldLayoutId id="2147483776" r:id="rId34"/>
    <p:sldLayoutId id="2147483775" r:id="rId35"/>
    <p:sldLayoutId id="2147483774" r:id="rId36"/>
    <p:sldLayoutId id="2147483773" r:id="rId37"/>
    <p:sldLayoutId id="2147483772" r:id="rId38"/>
    <p:sldLayoutId id="2147483771" r:id="rId39"/>
    <p:sldLayoutId id="2147483770" r:id="rId40"/>
    <p:sldLayoutId id="2147483694"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4710102" y="4888300"/>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4099836689"/>
      </p:ext>
    </p:extLst>
  </p:cSld>
  <p:clrMap bg1="lt1" tx1="dk1" bg2="dk2" tx2="lt2" accent1="accent1" accent2="accent2" accent3="accent3" accent4="accent4" accent5="accent5" accent6="accent6" hlink="hlink" folHlink="folHlink"/>
  <p:sldLayoutIdLst>
    <p:sldLayoutId id="2147483706"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96" r:id="rId10"/>
    <p:sldLayoutId id="2147483786" r:id="rId11"/>
    <p:sldLayoutId id="2147483777" r:id="rId12"/>
    <p:sldLayoutId id="214748372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9CD0F8A-4187-416C-8B26-32892C779C1A}"/>
              </a:ext>
            </a:extLst>
          </p:cNvPr>
          <p:cNvSpPr/>
          <p:nvPr userDrawn="1"/>
        </p:nvSpPr>
        <p:spPr>
          <a:xfrm>
            <a:off x="4710102" y="4888300"/>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200337262"/>
      </p:ext>
    </p:extLst>
  </p:cSld>
  <p:clrMap bg1="lt1" tx1="dk1" bg2="dk2" tx2="lt2" accent1="accent1" accent2="accent2" accent3="accent3" accent4="accent4" accent5="accent5" accent6="accent6" hlink="hlink" folHlink="folHlink"/>
  <p:sldLayoutIdLst>
    <p:sldLayoutId id="2147483737"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97" r:id="rId10"/>
    <p:sldLayoutId id="2147483788" r:id="rId11"/>
    <p:sldLayoutId id="2147483787" r:id="rId12"/>
    <p:sldLayoutId id="2147483778" r:id="rId13"/>
    <p:sldLayoutId id="21474837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7.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5.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7.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7.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50.xml"/><Relationship Id="rId5" Type="http://schemas.microsoft.com/office/2007/relationships/hdphoto" Target="../media/hdphoto4.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63.xml"/><Relationship Id="rId6" Type="http://schemas.openxmlformats.org/officeDocument/2006/relationships/image" Target="../media/image17.jpeg"/><Relationship Id="rId5" Type="http://schemas.microsoft.com/office/2007/relationships/hdphoto" Target="../media/hdphoto4.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746086" y="588158"/>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Một giờ học</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09365" y="942487"/>
            <a:ext cx="5855675" cy="3637919"/>
          </a:xfrm>
          <a:prstGeom prst="rect">
            <a:avLst/>
          </a:prstGeom>
          <a:noFill/>
        </p:spPr>
        <p:txBody>
          <a:bodyPr wrap="square" rtlCol="0">
            <a:spAutoFit/>
          </a:bodyPr>
          <a:lstStyle/>
          <a:p>
            <a:pPr algn="just">
              <a:lnSpc>
                <a:spcPct val="120000"/>
              </a:lnSpc>
            </a:pPr>
            <a:r>
              <a:rPr lang="vi-VN" sz="1200" dirty="0">
                <a:latin typeface="UTM Avo" panose="02040603050506020204" pitchFamily="18" charset="0"/>
              </a:rPr>
              <a:t>      Thầy giáo nói: “Chúng ta cần học cách giao tiếp tự tin. Vì thế hôm nay chúng ta sẽ tập nói trước lớp về bất cứ điều gì mình thích.”</a:t>
            </a:r>
          </a:p>
          <a:p>
            <a:pPr algn="just">
              <a:lnSpc>
                <a:spcPct val="120000"/>
              </a:lnSpc>
            </a:pPr>
            <a:r>
              <a:rPr lang="vi-VN" sz="1200" dirty="0">
                <a:latin typeface="UTM Avo" panose="02040603050506020204" pitchFamily="18" charset="0"/>
              </a:rPr>
              <a:t>      Quang được mời lên nói đầu tiên. Cậu </a:t>
            </a:r>
            <a:r>
              <a:rPr lang="vi-VN" sz="1200" b="1" dirty="0">
                <a:solidFill>
                  <a:srgbClr val="FF0000"/>
                </a:solidFill>
                <a:latin typeface="UTM Avo" panose="02040603050506020204" pitchFamily="18" charset="0"/>
              </a:rPr>
              <a:t>lúng túng</a:t>
            </a:r>
            <a:r>
              <a:rPr lang="vi-VN" sz="1200" dirty="0">
                <a:latin typeface="UTM Avo" panose="02040603050506020204" pitchFamily="18" charset="0"/>
              </a:rPr>
              <a:t>, đỏ mặt. Quang cảm thấy nói với bạn bên cạnh thì dễ, nhưng nói trước cả lớp thì sao mà khó thế. Thầy bảo</a:t>
            </a:r>
            <a:r>
              <a:rPr lang="vi-VN" sz="1200">
                <a:latin typeface="UTM Avo" panose="02040603050506020204" pitchFamily="18" charset="0"/>
              </a:rPr>
              <a:t>: “</a:t>
            </a:r>
            <a:r>
              <a:rPr lang="en-US" sz="1200">
                <a:latin typeface="UTM Avo" panose="02040603050506020204" pitchFamily="18" charset="0"/>
              </a:rPr>
              <a:t>S</a:t>
            </a:r>
            <a:r>
              <a:rPr lang="vi-VN" sz="1200">
                <a:latin typeface="UTM Avo" panose="02040603050506020204" pitchFamily="18" charset="0"/>
              </a:rPr>
              <a:t>áng </a:t>
            </a:r>
            <a:r>
              <a:rPr lang="vi-VN" sz="1200" dirty="0">
                <a:latin typeface="UTM Avo" panose="02040603050506020204" pitchFamily="18" charset="0"/>
              </a:rPr>
              <a:t>nay ngủ dậy, em đã </a:t>
            </a:r>
            <a:r>
              <a:rPr lang="vi-VN" sz="1200">
                <a:latin typeface="UTM Avo" panose="02040603050506020204" pitchFamily="18" charset="0"/>
              </a:rPr>
              <a:t>làm gì?</a:t>
            </a:r>
            <a:r>
              <a:rPr lang="en-US" sz="1200">
                <a:latin typeface="UTM Avo" panose="02040603050506020204" pitchFamily="18" charset="0"/>
              </a:rPr>
              <a:t>Em cố nhớ xem.</a:t>
            </a:r>
            <a:r>
              <a:rPr lang="vi-VN" sz="1200">
                <a:latin typeface="UTM Avo" panose="02040603050506020204" pitchFamily="18" charset="0"/>
              </a:rPr>
              <a:t>”</a:t>
            </a:r>
            <a:r>
              <a:rPr lang="en-US" sz="1200">
                <a:latin typeface="UTM Avo" panose="02040603050506020204" pitchFamily="18" charset="0"/>
              </a:rPr>
              <a:t>.</a:t>
            </a:r>
            <a:endParaRPr lang="vi-VN" sz="1200" dirty="0">
              <a:latin typeface="UTM Avo" panose="02040603050506020204" pitchFamily="18" charset="0"/>
            </a:endParaRPr>
          </a:p>
          <a:p>
            <a:pPr algn="just">
              <a:lnSpc>
                <a:spcPct val="120000"/>
              </a:lnSpc>
            </a:pPr>
            <a:r>
              <a:rPr lang="vi-VN" sz="1200" dirty="0">
                <a:latin typeface="UTM Avo" panose="02040603050506020204" pitchFamily="18" charset="0"/>
              </a:rPr>
              <a:t>      Quang </a:t>
            </a:r>
            <a:r>
              <a:rPr lang="vi-VN" sz="1200" b="1" dirty="0">
                <a:solidFill>
                  <a:srgbClr val="FF0000"/>
                </a:solidFill>
                <a:latin typeface="UTM Avo" panose="02040603050506020204" pitchFamily="18" charset="0"/>
              </a:rPr>
              <a:t>ngập ngừng</a:t>
            </a:r>
            <a:r>
              <a:rPr lang="vi-VN" sz="1200" dirty="0">
                <a:latin typeface="UTM Avo" panose="02040603050506020204" pitchFamily="18" charset="0"/>
              </a:rPr>
              <a:t>, vừa nói vừa gãi đầu: </a:t>
            </a:r>
            <a:r>
              <a:rPr lang="vi-VN" sz="1200" dirty="0">
                <a:solidFill>
                  <a:srgbClr val="00B050"/>
                </a:solidFill>
                <a:latin typeface="UTM Avo" panose="02040603050506020204" pitchFamily="18" charset="0"/>
              </a:rPr>
              <a:t>“</a:t>
            </a:r>
            <a:r>
              <a:rPr lang="vi-VN" sz="1200" b="1" dirty="0">
                <a:solidFill>
                  <a:srgbClr val="00B050"/>
                </a:solidFill>
                <a:latin typeface="UTM Avo" panose="02040603050506020204" pitchFamily="18" charset="0"/>
              </a:rPr>
              <a:t>Em...”.</a:t>
            </a:r>
          </a:p>
          <a:p>
            <a:pPr algn="just">
              <a:lnSpc>
                <a:spcPct val="120000"/>
              </a:lnSpc>
            </a:pPr>
            <a:r>
              <a:rPr lang="vi-VN" sz="1200" dirty="0">
                <a:latin typeface="UTM Avo" panose="02040603050506020204" pitchFamily="18" charset="0"/>
              </a:rPr>
              <a:t>      Thầy giáo nhắc: “Rồi gì nữa?”.</a:t>
            </a:r>
          </a:p>
          <a:p>
            <a:pPr algn="just">
              <a:lnSpc>
                <a:spcPct val="120000"/>
              </a:lnSpc>
            </a:pPr>
            <a:r>
              <a:rPr lang="vi-VN" sz="1200" dirty="0">
                <a:latin typeface="UTM Avo" panose="02040603050506020204" pitchFamily="18" charset="0"/>
              </a:rPr>
              <a:t>      Quang lại gãi đầu: </a:t>
            </a:r>
            <a:r>
              <a:rPr lang="vi-VN" sz="1200" b="1" dirty="0">
                <a:solidFill>
                  <a:srgbClr val="00B050"/>
                </a:solidFill>
                <a:latin typeface="UTM Avo" panose="02040603050506020204" pitchFamily="18" charset="0"/>
              </a:rPr>
              <a:t>“À...ờ...Em ngủ dậy.”. </a:t>
            </a:r>
            <a:r>
              <a:rPr lang="vi-VN" sz="1200" dirty="0">
                <a:latin typeface="UTM Avo" panose="02040603050506020204" pitchFamily="18" charset="0"/>
              </a:rPr>
              <a:t>Và cậu nói tiếp: </a:t>
            </a:r>
            <a:r>
              <a:rPr lang="vi-VN" sz="1200" b="1" dirty="0">
                <a:solidFill>
                  <a:srgbClr val="00B050"/>
                </a:solidFill>
                <a:latin typeface="UTM Avo" panose="02040603050506020204" pitchFamily="18" charset="0"/>
              </a:rPr>
              <a:t>“Rồi...ờ...”.</a:t>
            </a:r>
          </a:p>
          <a:p>
            <a:pPr algn="just">
              <a:lnSpc>
                <a:spcPct val="120000"/>
              </a:lnSpc>
            </a:pPr>
            <a:r>
              <a:rPr lang="vi-VN" sz="1200" dirty="0">
                <a:latin typeface="UTM Avo" panose="02040603050506020204" pitchFamily="18" charset="0"/>
              </a:rPr>
              <a:t>      Thầy giáo mỉm cười, </a:t>
            </a:r>
            <a:r>
              <a:rPr lang="vi-VN" sz="1200" b="1" dirty="0">
                <a:solidFill>
                  <a:srgbClr val="FF0000"/>
                </a:solidFill>
                <a:latin typeface="UTM Avo" panose="02040603050506020204" pitchFamily="18" charset="0"/>
              </a:rPr>
              <a:t>kiên nhẫn </a:t>
            </a:r>
            <a:r>
              <a:rPr lang="vi-VN" sz="1200" dirty="0">
                <a:latin typeface="UTM Avo" panose="02040603050506020204" pitchFamily="18" charset="0"/>
              </a:rPr>
              <a:t>nghe Quang nói. Thầy bảo: “Thế là được rồi đấy!”</a:t>
            </a:r>
          </a:p>
          <a:p>
            <a:pPr algn="just">
              <a:lnSpc>
                <a:spcPct val="120000"/>
              </a:lnSpc>
            </a:pPr>
            <a:r>
              <a:rPr lang="vi-VN" sz="1200" dirty="0">
                <a:latin typeface="UTM Avo" panose="02040603050506020204" pitchFamily="18" charset="0"/>
              </a:rPr>
              <a:t>      Nhưng Quang chưa chịu về chỗ. Bỗng cậu nói to: </a:t>
            </a:r>
            <a:r>
              <a:rPr lang="vi-VN" sz="1200" b="1" dirty="0">
                <a:solidFill>
                  <a:srgbClr val="00B050"/>
                </a:solidFill>
                <a:latin typeface="UTM Avo" panose="02040603050506020204" pitchFamily="18" charset="0"/>
              </a:rPr>
              <a:t>“Rồi sau đó</a:t>
            </a:r>
            <a:r>
              <a:rPr lang="vi-VN" sz="1200" b="1">
                <a:solidFill>
                  <a:srgbClr val="00B050"/>
                </a:solidFill>
                <a:latin typeface="UTM Avo" panose="02040603050506020204" pitchFamily="18" charset="0"/>
              </a:rPr>
              <a:t>...ờ…</a:t>
            </a:r>
            <a:r>
              <a:rPr lang="en-US" sz="1200" b="1">
                <a:solidFill>
                  <a:srgbClr val="00B050"/>
                </a:solidFill>
                <a:latin typeface="UTM Avo" panose="02040603050506020204" pitchFamily="18" charset="0"/>
              </a:rPr>
              <a:t>à…</a:t>
            </a:r>
            <a:r>
              <a:rPr lang="vi-VN" sz="1200" b="1">
                <a:solidFill>
                  <a:srgbClr val="00B050"/>
                </a:solidFill>
                <a:latin typeface="UTM Avo" panose="02040603050506020204" pitchFamily="18" charset="0"/>
              </a:rPr>
              <a:t>”. </a:t>
            </a:r>
            <a:r>
              <a:rPr lang="vi-VN" sz="1200" dirty="0">
                <a:latin typeface="UTM Avo" panose="02040603050506020204" pitchFamily="18" charset="0"/>
              </a:rPr>
              <a:t>Quang thở mạnh một hơi rồi nói tiếp: </a:t>
            </a:r>
            <a:r>
              <a:rPr lang="vi-VN" sz="1200" b="1" dirty="0">
                <a:solidFill>
                  <a:srgbClr val="00B050"/>
                </a:solidFill>
                <a:latin typeface="UTM Avo" panose="02040603050506020204" pitchFamily="18" charset="0"/>
              </a:rPr>
              <a:t>“Mẹ... ờ... bảo</a:t>
            </a:r>
            <a:r>
              <a:rPr lang="vi-VN" sz="1200" dirty="0">
                <a:latin typeface="UTM Avo" panose="02040603050506020204" pitchFamily="18" charset="0"/>
              </a:rPr>
              <a:t>: Con đánh răng đi</a:t>
            </a:r>
            <a:r>
              <a:rPr lang="vi-VN" sz="1200">
                <a:latin typeface="UTM Avo" panose="02040603050506020204" pitchFamily="18" charset="0"/>
              </a:rPr>
              <a:t>. Thế </a:t>
            </a:r>
            <a:r>
              <a:rPr lang="vi-VN" sz="1200" dirty="0">
                <a:latin typeface="UTM Avo" panose="02040603050506020204" pitchFamily="18" charset="0"/>
              </a:rPr>
              <a:t>là em đánh răng.”. Thầy giáo vỗ tay. Cả lớp vỗ tay theo. Cuối cùng, Quang nói với giọng rất tự tin: “Sau đó bố đưa em đi học.”.</a:t>
            </a:r>
          </a:p>
          <a:p>
            <a:pPr algn="just">
              <a:lnSpc>
                <a:spcPct val="120000"/>
              </a:lnSpc>
            </a:pPr>
            <a:r>
              <a:rPr lang="vi-VN" sz="1200" dirty="0">
                <a:latin typeface="UTM Avo" panose="02040603050506020204" pitchFamily="18" charset="0"/>
              </a:rPr>
              <a:t>      Thầy giáo vỗ tay. Các bạn vỗ tay theo. Quang cũng vỗ tay. Cả lớp tràn ngập tiếng vỗ tay.</a:t>
            </a:r>
          </a:p>
          <a:p>
            <a:pPr algn="r">
              <a:lnSpc>
                <a:spcPct val="120000"/>
              </a:lnSpc>
            </a:pPr>
            <a:r>
              <a:rPr lang="vi-VN" sz="1200" dirty="0">
                <a:latin typeface="UTM Avo" panose="02040603050506020204" pitchFamily="18" charset="0"/>
              </a:rPr>
              <a:t>(Phỏng theo </a:t>
            </a:r>
            <a:r>
              <a:rPr lang="vi-VN" sz="1200" i="1" dirty="0">
                <a:latin typeface="UTM Avo" panose="02040603050506020204" pitchFamily="18" charset="0"/>
              </a:rPr>
              <a:t>Tốt-tô-chan, cô bé bên cửa sổ</a:t>
            </a:r>
            <a:r>
              <a:rPr lang="vi-VN" sz="1200" dirty="0">
                <a:latin typeface="UTM Avo" panose="02040603050506020204" pitchFamily="18" charset="0"/>
              </a:rPr>
              <a:t>)</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id="{5F1C4841-261B-460C-86E5-CC1A2F692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01" y="959836"/>
            <a:ext cx="304770" cy="288000"/>
          </a:xfrm>
          <a:prstGeom prst="rect">
            <a:avLst/>
          </a:prstGeom>
        </p:spPr>
      </p:pic>
      <p:pic>
        <p:nvPicPr>
          <p:cNvPr id="7" name="Picture 6">
            <a:extLst>
              <a:ext uri="{FF2B5EF4-FFF2-40B4-BE49-F238E27FC236}">
                <a16:creationId xmlns:a16="http://schemas.microsoft.com/office/drawing/2014/main" id="{1D1A5B67-CA86-41BC-A4E1-F473565B556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89985" y="1405000"/>
            <a:ext cx="288000" cy="288000"/>
          </a:xfrm>
          <a:prstGeom prst="rect">
            <a:avLst/>
          </a:prstGeom>
        </p:spPr>
      </p:pic>
      <p:pic>
        <p:nvPicPr>
          <p:cNvPr id="8" name="Picture 7">
            <a:extLst>
              <a:ext uri="{FF2B5EF4-FFF2-40B4-BE49-F238E27FC236}">
                <a16:creationId xmlns:a16="http://schemas.microsoft.com/office/drawing/2014/main" id="{FDD776A0-7D13-47F2-90F9-A8539EB703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86" y="2920980"/>
            <a:ext cx="288000" cy="288000"/>
          </a:xfrm>
          <a:prstGeom prst="rect">
            <a:avLst/>
          </a:prstGeom>
        </p:spPr>
      </p:pic>
      <p:grpSp>
        <p:nvGrpSpPr>
          <p:cNvPr id="9" name="Group 8">
            <a:extLst>
              <a:ext uri="{FF2B5EF4-FFF2-40B4-BE49-F238E27FC236}">
                <a16:creationId xmlns:a16="http://schemas.microsoft.com/office/drawing/2014/main" id="{A8E888A2-F62E-48A1-B335-663446A3D0E9}"/>
              </a:ext>
            </a:extLst>
          </p:cNvPr>
          <p:cNvGrpSpPr/>
          <p:nvPr/>
        </p:nvGrpSpPr>
        <p:grpSpPr>
          <a:xfrm>
            <a:off x="376952" y="3731184"/>
            <a:ext cx="401033" cy="523220"/>
            <a:chOff x="3366496" y="2944294"/>
            <a:chExt cx="401033" cy="548977"/>
          </a:xfrm>
        </p:grpSpPr>
        <p:sp>
          <p:nvSpPr>
            <p:cNvPr id="10" name="Oval 9">
              <a:extLst>
                <a:ext uri="{FF2B5EF4-FFF2-40B4-BE49-F238E27FC236}">
                  <a16:creationId xmlns:a16="http://schemas.microsoft.com/office/drawing/2014/main" id="{6F96DAC5-6D42-4CE6-A50B-79DEBC54EFA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2800"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id="{185F31AA-4CD5-445B-9523-D38611DD96CF}"/>
                </a:ext>
              </a:extLst>
            </p:cNvPr>
            <p:cNvSpPr/>
            <p:nvPr/>
          </p:nvSpPr>
          <p:spPr>
            <a:xfrm rot="21163024">
              <a:off x="3366496" y="2944294"/>
              <a:ext cx="380233" cy="548977"/>
            </a:xfrm>
            <a:prstGeom prst="rect">
              <a:avLst/>
            </a:prstGeom>
          </p:spPr>
          <p:txBody>
            <a:bodyPr wrap="none">
              <a:spAutoFit/>
            </a:bodyPr>
            <a:lstStyle/>
            <a:p>
              <a:pPr algn="ctr"/>
              <a:r>
                <a:rPr lang="en-VN" sz="28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185326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1544264" y="1400056"/>
            <a:ext cx="488511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a:t>
            </a:r>
            <a:r>
              <a:rPr lang="vi-VN" sz="1500" dirty="0">
                <a:latin typeface="UTM Avo" panose="02040603050506020204" pitchFamily="18" charset="0"/>
              </a:rPr>
              <a:t> Trong giờ học, thầy giáo yêu cầu cả lớp làm gì?</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1" name="TextBox 10">
            <a:extLst>
              <a:ext uri="{FF2B5EF4-FFF2-40B4-BE49-F238E27FC236}">
                <a16:creationId xmlns:a16="http://schemas.microsoft.com/office/drawing/2014/main" id="{55794B41-C36C-4B8B-AF1A-7398A70A2E57}"/>
              </a:ext>
            </a:extLst>
          </p:cNvPr>
          <p:cNvSpPr txBox="1"/>
          <p:nvPr/>
        </p:nvSpPr>
        <p:spPr>
          <a:xfrm>
            <a:off x="1615630" y="1776700"/>
            <a:ext cx="4813745"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Trong giờ học, thầy giáo yêu cầu cả lớp tập nói trước lớp về bất cứ điều gì mình thích.</a:t>
            </a:r>
          </a:p>
        </p:txBody>
      </p:sp>
      <p:pic>
        <p:nvPicPr>
          <p:cNvPr id="13" name="Picture 12">
            <a:extLst>
              <a:ext uri="{FF2B5EF4-FFF2-40B4-BE49-F238E27FC236}">
                <a16:creationId xmlns:a16="http://schemas.microsoft.com/office/drawing/2014/main" id="{61BAA35C-D4BD-4C7A-B02C-AD7B4148855E}"/>
              </a:ext>
            </a:extLst>
          </p:cNvPr>
          <p:cNvPicPr>
            <a:picLocks noChangeAspect="1"/>
          </p:cNvPicPr>
          <p:nvPr/>
        </p:nvPicPr>
        <p:blipFill rotWithShape="1">
          <a:blip r:embed="rId2">
            <a:clrChange>
              <a:clrFrom>
                <a:srgbClr val="F4FFFF"/>
              </a:clrFrom>
              <a:clrTo>
                <a:srgbClr val="F4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5084"/>
          <a:stretch/>
        </p:blipFill>
        <p:spPr>
          <a:xfrm>
            <a:off x="374488" y="364145"/>
            <a:ext cx="1266055" cy="1240715"/>
          </a:xfrm>
          <a:prstGeom prst="ellipse">
            <a:avLst/>
          </a:prstGeom>
          <a:ln>
            <a:noFill/>
          </a:ln>
          <a:effectLst/>
        </p:spPr>
      </p:pic>
      <p:pic>
        <p:nvPicPr>
          <p:cNvPr id="2" name="Picture 1">
            <a:extLst>
              <a:ext uri="{FF2B5EF4-FFF2-40B4-BE49-F238E27FC236}">
                <a16:creationId xmlns:a16="http://schemas.microsoft.com/office/drawing/2014/main" id="{9ACDECBF-072A-4931-929B-03D11D6FA62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flipH="1">
            <a:off x="757090" y="1771521"/>
            <a:ext cx="699050" cy="735842"/>
          </a:xfrm>
          <a:prstGeom prst="ellipse">
            <a:avLst/>
          </a:prstGeom>
          <a:ln w="12700">
            <a:solidFill>
              <a:srgbClr val="0070C0"/>
            </a:solidFill>
          </a:ln>
        </p:spPr>
      </p:pic>
      <p:sp>
        <p:nvSpPr>
          <p:cNvPr id="14" name="TextBox 13">
            <a:extLst>
              <a:ext uri="{FF2B5EF4-FFF2-40B4-BE49-F238E27FC236}">
                <a16:creationId xmlns:a16="http://schemas.microsoft.com/office/drawing/2014/main" id="{143E3477-03DC-4DCC-971F-A1D433D884DA}"/>
              </a:ext>
            </a:extLst>
          </p:cNvPr>
          <p:cNvSpPr txBox="1"/>
          <p:nvPr/>
        </p:nvSpPr>
        <p:spPr>
          <a:xfrm>
            <a:off x="374799" y="2482713"/>
            <a:ext cx="2954021"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Vì sao lúng đầu Quang lúng túng?</a:t>
            </a:r>
          </a:p>
        </p:txBody>
      </p:sp>
      <p:pic>
        <p:nvPicPr>
          <p:cNvPr id="3" name="Picture 2">
            <a:extLst>
              <a:ext uri="{FF2B5EF4-FFF2-40B4-BE49-F238E27FC236}">
                <a16:creationId xmlns:a16="http://schemas.microsoft.com/office/drawing/2014/main" id="{6EA2FDE8-7D84-44F1-B396-638D083A5EA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2993136" y="3387619"/>
            <a:ext cx="871728" cy="1107523"/>
          </a:xfrm>
          <a:prstGeom prst="ellipse">
            <a:avLst/>
          </a:prstGeom>
          <a:ln w="19050">
            <a:solidFill>
              <a:srgbClr val="0070C0"/>
            </a:solidFill>
          </a:ln>
        </p:spPr>
      </p:pic>
      <p:sp>
        <p:nvSpPr>
          <p:cNvPr id="16" name="TextBox 15">
            <a:extLst>
              <a:ext uri="{FF2B5EF4-FFF2-40B4-BE49-F238E27FC236}">
                <a16:creationId xmlns:a16="http://schemas.microsoft.com/office/drawing/2014/main" id="{FB3C234E-72AA-40EA-8D77-27C17D4F3570}"/>
              </a:ext>
            </a:extLst>
          </p:cNvPr>
          <p:cNvSpPr txBox="1"/>
          <p:nvPr/>
        </p:nvSpPr>
        <p:spPr>
          <a:xfrm>
            <a:off x="492920" y="3218555"/>
            <a:ext cx="2390495" cy="1445652"/>
          </a:xfrm>
          <a:prstGeom prst="rect">
            <a:avLst/>
          </a:prstGeom>
          <a:noFill/>
        </p:spPr>
        <p:txBody>
          <a:bodyPr wrap="square" rtlCol="0">
            <a:spAutoFit/>
          </a:bodyPr>
          <a:lstStyle/>
          <a:p>
            <a:pPr algn="just">
              <a:lnSpc>
                <a:spcPct val="120000"/>
              </a:lnSpc>
            </a:pPr>
            <a:r>
              <a:rPr lang="vi-VN" sz="1500" dirty="0">
                <a:solidFill>
                  <a:schemeClr val="accent6">
                    <a:lumMod val="75000"/>
                  </a:schemeClr>
                </a:solidFill>
                <a:latin typeface="UTM Avo" panose="02040603050506020204" pitchFamily="18" charset="0"/>
                <a:sym typeface="Wingdings" panose="05000000000000000000" pitchFamily="2" charset="2"/>
              </a:rPr>
              <a:t> Vì bạn cảm thấy nói với bạn bên cạnh thì dễ nhưng đứng trước cả lớp mà nói thì sao mà khó thế.</a:t>
            </a:r>
          </a:p>
        </p:txBody>
      </p:sp>
      <p:cxnSp>
        <p:nvCxnSpPr>
          <p:cNvPr id="5" name="Straight Connector 4">
            <a:extLst>
              <a:ext uri="{FF2B5EF4-FFF2-40B4-BE49-F238E27FC236}">
                <a16:creationId xmlns:a16="http://schemas.microsoft.com/office/drawing/2014/main" id="{88055982-7200-4103-BB9B-1899A97CEB44}"/>
              </a:ext>
            </a:extLst>
          </p:cNvPr>
          <p:cNvCxnSpPr>
            <a:cxnSpLocks/>
          </p:cNvCxnSpPr>
          <p:nvPr/>
        </p:nvCxnSpPr>
        <p:spPr>
          <a:xfrm>
            <a:off x="3429000" y="2610019"/>
            <a:ext cx="0" cy="60853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1F7843C-B278-448E-A30D-25443B50A479}"/>
              </a:ext>
            </a:extLst>
          </p:cNvPr>
          <p:cNvSpPr txBox="1"/>
          <p:nvPr/>
        </p:nvSpPr>
        <p:spPr>
          <a:xfrm>
            <a:off x="3546720" y="2482713"/>
            <a:ext cx="2954021"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a:t>
            </a:r>
            <a:r>
              <a:rPr lang="vi-VN" sz="1500" dirty="0">
                <a:latin typeface="UTM Avo" panose="02040603050506020204" pitchFamily="18" charset="0"/>
              </a:rPr>
              <a:t> Theo em, điều gì khiến Quang trở nên tự tin?</a:t>
            </a:r>
          </a:p>
        </p:txBody>
      </p:sp>
      <p:sp>
        <p:nvSpPr>
          <p:cNvPr id="22" name="TextBox 21">
            <a:extLst>
              <a:ext uri="{FF2B5EF4-FFF2-40B4-BE49-F238E27FC236}">
                <a16:creationId xmlns:a16="http://schemas.microsoft.com/office/drawing/2014/main" id="{5F28363C-F42D-4BD9-B4E3-31C7FFC587DF}"/>
              </a:ext>
            </a:extLst>
          </p:cNvPr>
          <p:cNvSpPr txBox="1"/>
          <p:nvPr/>
        </p:nvSpPr>
        <p:spPr>
          <a:xfrm>
            <a:off x="3864864" y="3201742"/>
            <a:ext cx="2390495" cy="1168653"/>
          </a:xfrm>
          <a:prstGeom prst="rect">
            <a:avLst/>
          </a:prstGeom>
          <a:noFill/>
        </p:spPr>
        <p:txBody>
          <a:bodyPr wrap="square" rtlCol="0">
            <a:spAutoFit/>
          </a:bodyPr>
          <a:lstStyle/>
          <a:p>
            <a:pPr algn="just">
              <a:lnSpc>
                <a:spcPct val="120000"/>
              </a:lnSpc>
            </a:pPr>
            <a:r>
              <a:rPr lang="vi-VN" sz="1500" dirty="0">
                <a:solidFill>
                  <a:schemeClr val="accent6">
                    <a:lumMod val="75000"/>
                  </a:schemeClr>
                </a:solidFill>
                <a:latin typeface="UTM Avo" panose="02040603050506020204" pitchFamily="18" charset="0"/>
                <a:sym typeface="Wingdings" panose="05000000000000000000" pitchFamily="2" charset="2"/>
              </a:rPr>
              <a:t> Nhờ thầy giáo và các bạn động viên, cổ vũ cho Quang. Quang đã cố gắng tự tin hơn.</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42"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Horizontal)">
                                      <p:cBhvr>
                                        <p:cTn id="35" dur="500"/>
                                        <p:tgtEl>
                                          <p:spTgt spid="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4" grpId="0"/>
      <p:bldP spid="16"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E91D8DE-942C-48CD-9188-C3C936AFB11A}"/>
              </a:ext>
            </a:extLst>
          </p:cNvPr>
          <p:cNvSpPr txBox="1"/>
          <p:nvPr/>
        </p:nvSpPr>
        <p:spPr>
          <a:xfrm>
            <a:off x="599229" y="517929"/>
            <a:ext cx="4885111" cy="438582"/>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4</a:t>
            </a:r>
            <a:r>
              <a:rPr lang="vi-VN" sz="1500" b="1">
                <a:solidFill>
                  <a:schemeClr val="accent6">
                    <a:lumMod val="75000"/>
                  </a:schemeClr>
                </a:solidFill>
                <a:latin typeface="UTM Avo" panose="02040603050506020204" pitchFamily="18" charset="0"/>
              </a:rPr>
              <a:t>.</a:t>
            </a:r>
            <a:r>
              <a:rPr lang="vi-VN" sz="1500">
                <a:latin typeface="UTM Avo" panose="02040603050506020204" pitchFamily="18" charset="0"/>
              </a:rPr>
              <a:t> </a:t>
            </a:r>
            <a:r>
              <a:rPr lang="vi-VN" sz="1500" dirty="0">
                <a:latin typeface="UTM Avo" panose="02040603050506020204" pitchFamily="18" charset="0"/>
              </a:rPr>
              <a:t>Khi nói trước lớp, em cảm thấy thế nào?</a:t>
            </a:r>
          </a:p>
        </p:txBody>
      </p:sp>
      <p:pic>
        <p:nvPicPr>
          <p:cNvPr id="4" name="Picture 3">
            <a:extLst>
              <a:ext uri="{FF2B5EF4-FFF2-40B4-BE49-F238E27FC236}">
                <a16:creationId xmlns:a16="http://schemas.microsoft.com/office/drawing/2014/main" id="{CB2C12E3-F9D8-4BDE-A8B7-1B1BAD352E9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99230" y="788577"/>
            <a:ext cx="5659541" cy="2664049"/>
          </a:xfrm>
          <a:prstGeom prst="rect">
            <a:avLst/>
          </a:prstGeom>
        </p:spPr>
      </p:pic>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797792" y="366886"/>
            <a:ext cx="2093332" cy="3735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b="1" dirty="0" err="1">
                <a:solidFill>
                  <a:srgbClr val="17479D"/>
                </a:solidFill>
                <a:latin typeface="UTM Avo" panose="02040603050506020204" pitchFamily="18" charset="0"/>
              </a:rPr>
              <a:t>Luyện</a:t>
            </a:r>
            <a:r>
              <a:rPr lang="en-US" b="1" dirty="0">
                <a:solidFill>
                  <a:srgbClr val="17479D"/>
                </a:solidFill>
                <a:latin typeface="UTM Avo" panose="02040603050506020204" pitchFamily="18" charset="0"/>
              </a:rPr>
              <a:t> </a:t>
            </a:r>
            <a:r>
              <a:rPr lang="en-US" b="1" dirty="0" err="1">
                <a:solidFill>
                  <a:srgbClr val="17479D"/>
                </a:solidFill>
                <a:latin typeface="UTM Avo" panose="02040603050506020204" pitchFamily="18" charset="0"/>
              </a:rPr>
              <a:t>đọc</a:t>
            </a:r>
            <a:r>
              <a:rPr lang="en-US" b="1" dirty="0">
                <a:solidFill>
                  <a:srgbClr val="17479D"/>
                </a:solidFill>
                <a:latin typeface="UTM Avo" panose="02040603050506020204" pitchFamily="18" charset="0"/>
              </a:rPr>
              <a:t> </a:t>
            </a:r>
            <a:r>
              <a:rPr lang="en-US" b="1" dirty="0" err="1">
                <a:solidFill>
                  <a:srgbClr val="17479D"/>
                </a:solidFill>
                <a:latin typeface="UTM Avo" panose="02040603050506020204" pitchFamily="18" charset="0"/>
              </a:rPr>
              <a:t>lại</a:t>
            </a:r>
            <a:r>
              <a:rPr lang="en-US" b="1" dirty="0">
                <a:solidFill>
                  <a:srgbClr val="17479D"/>
                </a:solidFill>
                <a:latin typeface="UTM Avo" panose="02040603050506020204" pitchFamily="18" charset="0"/>
              </a:rPr>
              <a:t>:</a:t>
            </a:r>
            <a:endParaRPr kumimoji="0" lang="en-US"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746086" y="588158"/>
            <a:ext cx="5365827" cy="4137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Một giờ học</a:t>
            </a:r>
            <a:endParaRPr kumimoji="0" lang="en-US" sz="16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09365" y="942487"/>
            <a:ext cx="5855675" cy="3637919"/>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Thầy giáo nói: “Chúng ta cần học cách giao tiếp tự tin. Vì thế hôm nay chúng ta sẽ tập nói trước lớp về bất cứ điều gì mình thích.”</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Quang được mời lên nói đầu tiên. Cậu </a:t>
            </a:r>
            <a:r>
              <a:rPr kumimoji="0" lang="vi-VN" sz="12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lúng túng</a:t>
            </a: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đỏ mặt. Quang cảm thấy nói với bạn bên cạnh thì dễ, nhưng nói trước cả lớp thì sao mà khó thế. Thầy bảo</a:t>
            </a:r>
            <a:r>
              <a:rPr kumimoji="0" lang="vi-VN" sz="12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2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S</a:t>
            </a:r>
            <a:r>
              <a:rPr kumimoji="0" lang="vi-VN" sz="12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áng </a:t>
            </a: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nay ngủ dậy, em đã </a:t>
            </a:r>
            <a:r>
              <a:rPr kumimoji="0" lang="vi-VN" sz="12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làm gì?</a:t>
            </a:r>
            <a:r>
              <a:rPr kumimoji="0" lang="en-US" sz="12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Em cố</a:t>
            </a:r>
            <a:r>
              <a:rPr kumimoji="0" lang="en-US" sz="1200" b="0" i="0" u="none" strike="noStrike" kern="0" cap="none" spc="0" normalizeH="0" noProof="0">
                <a:ln>
                  <a:noFill/>
                </a:ln>
                <a:solidFill>
                  <a:srgbClr val="000000"/>
                </a:solidFill>
                <a:effectLst/>
                <a:uLnTx/>
                <a:uFillTx/>
                <a:latin typeface="UTM Avo" panose="02040603050506020204" pitchFamily="18" charset="0"/>
                <a:cs typeface="Arial"/>
                <a:sym typeface="Arial"/>
              </a:rPr>
              <a:t> nhớ xem.</a:t>
            </a:r>
            <a:r>
              <a:rPr kumimoji="0" lang="vi-VN" sz="12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a:t>
            </a:r>
            <a:r>
              <a:rPr kumimoji="0" lang="en-US" sz="12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a:t>
            </a:r>
            <a:endPar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Quang </a:t>
            </a:r>
            <a:r>
              <a:rPr kumimoji="0" lang="vi-VN" sz="12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ngập ngừng</a:t>
            </a: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vừa nói vừa gãi đầu: “</a:t>
            </a:r>
            <a:r>
              <a:rPr kumimoji="0" lang="vi-VN" sz="1200"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rPr>
              <a:t>Em...”.</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Thầy giáo nhắc: “Rồi gì nữa?”.</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Quang lại gãi đầu: </a:t>
            </a:r>
            <a:r>
              <a:rPr kumimoji="0" lang="vi-VN" sz="1200"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rPr>
              <a:t>“À...ờ...Em ngủ dậy.”. </a:t>
            </a: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Và cậu nói tiếp: </a:t>
            </a:r>
            <a:r>
              <a:rPr kumimoji="0" lang="vi-VN" sz="1200"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rPr>
              <a:t>“Rồi...ờ...”.</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Thầy giáo mỉm cười, </a:t>
            </a:r>
            <a:r>
              <a:rPr kumimoji="0" lang="vi-VN" sz="12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kiên nhẫn </a:t>
            </a: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nghe Quang nói. Thầy bảo: “Thế là được rồi đấy!”</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Nhưng Quang chưa chịu về chỗ. Bỗng cậu nói to: </a:t>
            </a:r>
            <a:r>
              <a:rPr kumimoji="0" lang="vi-VN" sz="1200"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rPr>
              <a:t>“Rồi sau đó...</a:t>
            </a:r>
            <a:r>
              <a:rPr kumimoji="0" lang="vi-VN" sz="1200" b="1" i="0" u="none" strike="noStrike" kern="0" cap="none" spc="0" normalizeH="0" baseline="0" noProof="0">
                <a:ln>
                  <a:noFill/>
                </a:ln>
                <a:solidFill>
                  <a:srgbClr val="00B050"/>
                </a:solidFill>
                <a:effectLst/>
                <a:uLnTx/>
                <a:uFillTx/>
                <a:latin typeface="UTM Avo" panose="02040603050506020204" pitchFamily="18" charset="0"/>
                <a:cs typeface="Arial"/>
                <a:sym typeface="Arial"/>
              </a:rPr>
              <a:t>ờ...</a:t>
            </a:r>
            <a:r>
              <a:rPr lang="en-US" sz="1200" b="1">
                <a:solidFill>
                  <a:srgbClr val="00B050"/>
                </a:solidFill>
                <a:latin typeface="UTM Avo" panose="02040603050506020204" pitchFamily="18" charset="0"/>
              </a:rPr>
              <a:t>à</a:t>
            </a:r>
            <a:r>
              <a:rPr kumimoji="0" lang="vi-VN" sz="1200" b="1" i="0" u="none" strike="noStrike" kern="0" cap="none" spc="0" normalizeH="0" baseline="0" noProof="0">
                <a:ln>
                  <a:noFill/>
                </a:ln>
                <a:solidFill>
                  <a:srgbClr val="00B050"/>
                </a:solidFill>
                <a:effectLst/>
                <a:uLnTx/>
                <a:uFillTx/>
                <a:latin typeface="UTM Avo" panose="02040603050506020204" pitchFamily="18" charset="0"/>
                <a:cs typeface="Arial"/>
                <a:sym typeface="Arial"/>
              </a:rPr>
              <a:t>”. </a:t>
            </a: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Quang thở mạnh một hơi rồi nói tiếp: </a:t>
            </a:r>
            <a:r>
              <a:rPr kumimoji="0" lang="vi-VN" sz="1200"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rPr>
              <a:t>“Mẹ... ờ... bảo</a:t>
            </a: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Con đánh răng đi.   Thế là em đánh răng.”. Thầy giáo vỗ tay. Cả lớp vỗ tay theo. Cuối cùng, Quang nói với giọng rất tự tin: “Sau đó bố đưa em đi học.”.</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Thầy giáo vỗ tay. Các bạn vỗ tay theo. Quang cũng vỗ tay. Cả lớp tràn ngập tiếng vỗ tay.</a:t>
            </a:r>
          </a:p>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(Phỏng theo </a:t>
            </a:r>
            <a:r>
              <a:rPr kumimoji="0" lang="vi-VN" sz="1200" b="0" i="1"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Tốt-tô-chan, cô bé bên cửa sổ</a:t>
            </a:r>
            <a:r>
              <a:rPr kumimoji="0" lang="vi-VN"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lang="en-US" sz="1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6" name="Picture 5">
            <a:extLst>
              <a:ext uri="{FF2B5EF4-FFF2-40B4-BE49-F238E27FC236}">
                <a16:creationId xmlns:a16="http://schemas.microsoft.com/office/drawing/2014/main" id="{5F1C4841-261B-460C-86E5-CC1A2F692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01" y="959836"/>
            <a:ext cx="304770" cy="288000"/>
          </a:xfrm>
          <a:prstGeom prst="rect">
            <a:avLst/>
          </a:prstGeom>
        </p:spPr>
      </p:pic>
      <p:pic>
        <p:nvPicPr>
          <p:cNvPr id="7" name="Picture 6">
            <a:extLst>
              <a:ext uri="{FF2B5EF4-FFF2-40B4-BE49-F238E27FC236}">
                <a16:creationId xmlns:a16="http://schemas.microsoft.com/office/drawing/2014/main" id="{1D1A5B67-CA86-41BC-A4E1-F473565B556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89985" y="1405000"/>
            <a:ext cx="288000" cy="288000"/>
          </a:xfrm>
          <a:prstGeom prst="rect">
            <a:avLst/>
          </a:prstGeom>
        </p:spPr>
      </p:pic>
      <p:pic>
        <p:nvPicPr>
          <p:cNvPr id="8" name="Picture 7">
            <a:extLst>
              <a:ext uri="{FF2B5EF4-FFF2-40B4-BE49-F238E27FC236}">
                <a16:creationId xmlns:a16="http://schemas.microsoft.com/office/drawing/2014/main" id="{FDD776A0-7D13-47F2-90F9-A8539EB703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648" y="2920980"/>
            <a:ext cx="288000" cy="288000"/>
          </a:xfrm>
          <a:prstGeom prst="rect">
            <a:avLst/>
          </a:prstGeom>
        </p:spPr>
      </p:pic>
      <p:grpSp>
        <p:nvGrpSpPr>
          <p:cNvPr id="9" name="Group 8">
            <a:extLst>
              <a:ext uri="{FF2B5EF4-FFF2-40B4-BE49-F238E27FC236}">
                <a16:creationId xmlns:a16="http://schemas.microsoft.com/office/drawing/2014/main" id="{A8E888A2-F62E-48A1-B335-663446A3D0E9}"/>
              </a:ext>
            </a:extLst>
          </p:cNvPr>
          <p:cNvGrpSpPr/>
          <p:nvPr/>
        </p:nvGrpSpPr>
        <p:grpSpPr>
          <a:xfrm>
            <a:off x="328885" y="3715778"/>
            <a:ext cx="417201" cy="523215"/>
            <a:chOff x="3350328" y="2919952"/>
            <a:chExt cx="417201" cy="548977"/>
          </a:xfrm>
        </p:grpSpPr>
        <p:sp>
          <p:nvSpPr>
            <p:cNvPr id="10" name="Oval 9">
              <a:extLst>
                <a:ext uri="{FF2B5EF4-FFF2-40B4-BE49-F238E27FC236}">
                  <a16:creationId xmlns:a16="http://schemas.microsoft.com/office/drawing/2014/main" id="{6F96DAC5-6D42-4CE6-A50B-79DEBC54EFA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3600" b="0" i="1" u="none" strike="noStrike" kern="0" cap="none" spc="0" normalizeH="0" baseline="0" noProof="0" dirty="0">
                <a:ln>
                  <a:noFill/>
                </a:ln>
                <a:solidFill>
                  <a:srgbClr val="FFFFFF"/>
                </a:solidFill>
                <a:effectLst/>
                <a:uLnTx/>
                <a:uFillTx/>
                <a:latin typeface="UTM Charlotte" panose="02040603050506020204" pitchFamily="18" charset="0"/>
                <a:ea typeface="+mn-ea"/>
                <a:cs typeface="+mn-cs"/>
                <a:sym typeface="Arial"/>
              </a:endParaRPr>
            </a:p>
          </p:txBody>
        </p:sp>
        <p:sp>
          <p:nvSpPr>
            <p:cNvPr id="11" name="Rectangle 10">
              <a:extLst>
                <a:ext uri="{FF2B5EF4-FFF2-40B4-BE49-F238E27FC236}">
                  <a16:creationId xmlns:a16="http://schemas.microsoft.com/office/drawing/2014/main" id="{185F31AA-4CD5-445B-9523-D38611DD96CF}"/>
                </a:ext>
              </a:extLst>
            </p:cNvPr>
            <p:cNvSpPr/>
            <p:nvPr/>
          </p:nvSpPr>
          <p:spPr>
            <a:xfrm rot="21163024">
              <a:off x="3350328" y="2919952"/>
              <a:ext cx="380233" cy="5489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2800" b="1" i="1" u="none" strike="noStrike" kern="0" cap="none" spc="0" normalizeH="0" baseline="0" noProof="0" dirty="0">
                  <a:ln>
                    <a:noFill/>
                  </a:ln>
                  <a:solidFill>
                    <a:srgbClr val="FFFFFF"/>
                  </a:solidFill>
                  <a:effectLst/>
                  <a:uLnTx/>
                  <a:uFillTx/>
                  <a:latin typeface="UTM Charlotte" panose="02040603050506020204" pitchFamily="18" charset="0"/>
                  <a:cs typeface="Arial"/>
                  <a:sym typeface="Arial"/>
                </a:rPr>
                <a:t>4</a:t>
              </a:r>
            </a:p>
          </p:txBody>
        </p:sp>
      </p:grpSp>
    </p:spTree>
    <p:extLst>
      <p:ext uri="{BB962C8B-B14F-4D97-AF65-F5344CB8AC3E}">
        <p14:creationId xmlns:p14="http://schemas.microsoft.com/office/powerpoint/2010/main" val="17695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41863" y="942427"/>
            <a:ext cx="6028249"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Tìm những câu hỏi có trong bài đọc. Đó là câu hỏi của ai dành cho ai?</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grpSp>
        <p:nvGrpSpPr>
          <p:cNvPr id="4" name="Group 3">
            <a:extLst>
              <a:ext uri="{FF2B5EF4-FFF2-40B4-BE49-F238E27FC236}">
                <a16:creationId xmlns:a16="http://schemas.microsoft.com/office/drawing/2014/main" id="{52DDD1B9-D570-4E68-8CEB-7C279BEFBCFE}"/>
              </a:ext>
            </a:extLst>
          </p:cNvPr>
          <p:cNvGrpSpPr/>
          <p:nvPr/>
        </p:nvGrpSpPr>
        <p:grpSpPr>
          <a:xfrm>
            <a:off x="667207" y="1706296"/>
            <a:ext cx="3358406" cy="426997"/>
            <a:chOff x="568135" y="1909005"/>
            <a:chExt cx="3358406" cy="426997"/>
          </a:xfrm>
        </p:grpSpPr>
        <p:sp>
          <p:nvSpPr>
            <p:cNvPr id="3" name="Rectangle 2">
              <a:extLst>
                <a:ext uri="{FF2B5EF4-FFF2-40B4-BE49-F238E27FC236}">
                  <a16:creationId xmlns:a16="http://schemas.microsoft.com/office/drawing/2014/main" id="{6456B592-EB17-4CD1-BD3E-592B272F6432}"/>
                </a:ext>
              </a:extLst>
            </p:cNvPr>
            <p:cNvSpPr/>
            <p:nvPr/>
          </p:nvSpPr>
          <p:spPr>
            <a:xfrm>
              <a:off x="568135" y="1941279"/>
              <a:ext cx="3358406" cy="394723"/>
            </a:xfrm>
            <a:prstGeom prst="rect">
              <a:avLst/>
            </a:prstGeom>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dirty="0"/>
            </a:p>
          </p:txBody>
        </p:sp>
        <p:sp>
          <p:nvSpPr>
            <p:cNvPr id="17" name="TextBox 16">
              <a:extLst>
                <a:ext uri="{FF2B5EF4-FFF2-40B4-BE49-F238E27FC236}">
                  <a16:creationId xmlns:a16="http://schemas.microsoft.com/office/drawing/2014/main" id="{5D2C202A-9F5C-4E56-8B4C-806466597DBD}"/>
                </a:ext>
              </a:extLst>
            </p:cNvPr>
            <p:cNvSpPr txBox="1"/>
            <p:nvPr/>
          </p:nvSpPr>
          <p:spPr>
            <a:xfrm>
              <a:off x="568135" y="1909005"/>
              <a:ext cx="3358406" cy="394723"/>
            </a:xfrm>
            <a:prstGeom prst="rect">
              <a:avLst/>
            </a:prstGeom>
            <a:noFill/>
          </p:spPr>
          <p:txBody>
            <a:bodyPr wrap="square" rtlCol="0">
              <a:spAutoFit/>
            </a:bodyPr>
            <a:lstStyle/>
            <a:p>
              <a:pPr algn="just">
                <a:lnSpc>
                  <a:spcPct val="150000"/>
                </a:lnSpc>
              </a:pPr>
              <a:r>
                <a:rPr lang="vi-VN" sz="1500" dirty="0">
                  <a:solidFill>
                    <a:srgbClr val="002060"/>
                  </a:solidFill>
                  <a:latin typeface="UTM Avo" panose="02040603050506020204" pitchFamily="18" charset="0"/>
                  <a:sym typeface="Wingdings" panose="05000000000000000000" pitchFamily="2" charset="2"/>
                </a:rPr>
                <a:t>Sáng nay ngủ dậy, em đã làm gì?</a:t>
              </a:r>
            </a:p>
          </p:txBody>
        </p:sp>
      </p:grpSp>
      <p:grpSp>
        <p:nvGrpSpPr>
          <p:cNvPr id="19" name="Group 18">
            <a:extLst>
              <a:ext uri="{FF2B5EF4-FFF2-40B4-BE49-F238E27FC236}">
                <a16:creationId xmlns:a16="http://schemas.microsoft.com/office/drawing/2014/main" id="{1E499E8F-771E-4E30-A72A-4EACB1A9D022}"/>
              </a:ext>
            </a:extLst>
          </p:cNvPr>
          <p:cNvGrpSpPr/>
          <p:nvPr/>
        </p:nvGrpSpPr>
        <p:grpSpPr>
          <a:xfrm>
            <a:off x="667207" y="2219386"/>
            <a:ext cx="1325211" cy="426997"/>
            <a:chOff x="568135" y="1909005"/>
            <a:chExt cx="1325211" cy="426997"/>
          </a:xfrm>
        </p:grpSpPr>
        <p:sp>
          <p:nvSpPr>
            <p:cNvPr id="20" name="Rectangle 19">
              <a:extLst>
                <a:ext uri="{FF2B5EF4-FFF2-40B4-BE49-F238E27FC236}">
                  <a16:creationId xmlns:a16="http://schemas.microsoft.com/office/drawing/2014/main" id="{8C3E7F3D-5652-4596-A253-750C46AD02D5}"/>
                </a:ext>
              </a:extLst>
            </p:cNvPr>
            <p:cNvSpPr/>
            <p:nvPr/>
          </p:nvSpPr>
          <p:spPr>
            <a:xfrm>
              <a:off x="568135" y="1941279"/>
              <a:ext cx="1325211" cy="394723"/>
            </a:xfrm>
            <a:prstGeom prst="rect">
              <a:avLst/>
            </a:prstGeom>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5ADBF60A-FE5C-4C6D-BB68-AB0F92F46C01}"/>
                </a:ext>
              </a:extLst>
            </p:cNvPr>
            <p:cNvSpPr txBox="1"/>
            <p:nvPr/>
          </p:nvSpPr>
          <p:spPr>
            <a:xfrm>
              <a:off x="568135" y="1909005"/>
              <a:ext cx="1325211" cy="394723"/>
            </a:xfrm>
            <a:prstGeom prst="rect">
              <a:avLst/>
            </a:prstGeom>
            <a:noFill/>
          </p:spPr>
          <p:txBody>
            <a:bodyPr wrap="square" rtlCol="0">
              <a:spAutoFit/>
            </a:bodyPr>
            <a:lstStyle/>
            <a:p>
              <a:pPr algn="just">
                <a:lnSpc>
                  <a:spcPct val="150000"/>
                </a:lnSpc>
              </a:pPr>
              <a:r>
                <a:rPr lang="vi-VN" sz="1500" dirty="0">
                  <a:solidFill>
                    <a:srgbClr val="002060"/>
                  </a:solidFill>
                  <a:latin typeface="UTM Avo" panose="02040603050506020204" pitchFamily="18" charset="0"/>
                  <a:sym typeface="Wingdings" panose="05000000000000000000" pitchFamily="2" charset="2"/>
                </a:rPr>
                <a:t>Rồi gì nữa?</a:t>
              </a:r>
            </a:p>
          </p:txBody>
        </p:sp>
      </p:grpSp>
      <p:sp>
        <p:nvSpPr>
          <p:cNvPr id="24" name="TextBox 23">
            <a:extLst>
              <a:ext uri="{FF2B5EF4-FFF2-40B4-BE49-F238E27FC236}">
                <a16:creationId xmlns:a16="http://schemas.microsoft.com/office/drawing/2014/main" id="{9CCABF1A-C0E1-41FF-8C64-D63C42F21BC4}"/>
              </a:ext>
            </a:extLst>
          </p:cNvPr>
          <p:cNvSpPr txBox="1"/>
          <p:nvPr/>
        </p:nvSpPr>
        <p:spPr>
          <a:xfrm>
            <a:off x="4235370" y="1592247"/>
            <a:ext cx="1955423" cy="1082091"/>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Câu hỏi của thầy giáo dành cho Quang.</a:t>
            </a:r>
          </a:p>
        </p:txBody>
      </p:sp>
      <p:sp>
        <p:nvSpPr>
          <p:cNvPr id="34" name="TextBox 33">
            <a:extLst>
              <a:ext uri="{FF2B5EF4-FFF2-40B4-BE49-F238E27FC236}">
                <a16:creationId xmlns:a16="http://schemas.microsoft.com/office/drawing/2014/main" id="{C80B00BE-BFAD-436F-9C0F-579CB9835429}"/>
              </a:ext>
            </a:extLst>
          </p:cNvPr>
          <p:cNvSpPr txBox="1"/>
          <p:nvPr/>
        </p:nvSpPr>
        <p:spPr>
          <a:xfrm>
            <a:off x="441863" y="2646383"/>
            <a:ext cx="6028249"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Đóng vai các bạn và Quang, nói và đáp lời khen khi Quang trở nên tự tin.</a:t>
            </a:r>
          </a:p>
        </p:txBody>
      </p:sp>
      <p:pic>
        <p:nvPicPr>
          <p:cNvPr id="2087" name="Picture 39" descr="Girl Talking Cartoon Images, Stock Photos &amp; Vectors | Shutterstock">
            <a:extLst>
              <a:ext uri="{FF2B5EF4-FFF2-40B4-BE49-F238E27FC236}">
                <a16:creationId xmlns:a16="http://schemas.microsoft.com/office/drawing/2014/main" id="{84E3B584-6DDA-4047-94EB-4FA5FD28546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916"/>
          <a:stretch/>
        </p:blipFill>
        <p:spPr bwMode="auto">
          <a:xfrm>
            <a:off x="2742740" y="3414499"/>
            <a:ext cx="1917227" cy="129140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B72EBBFA-E56A-4428-A5C6-01528C0AF2F1}"/>
              </a:ext>
            </a:extLst>
          </p:cNvPr>
          <p:cNvGrpSpPr/>
          <p:nvPr/>
        </p:nvGrpSpPr>
        <p:grpSpPr>
          <a:xfrm>
            <a:off x="4733364" y="3188477"/>
            <a:ext cx="1559859" cy="818848"/>
            <a:chOff x="4733364" y="3188477"/>
            <a:chExt cx="1559859" cy="818848"/>
          </a:xfrm>
        </p:grpSpPr>
        <p:sp>
          <p:nvSpPr>
            <p:cNvPr id="5" name="Speech Bubble: Oval 4">
              <a:extLst>
                <a:ext uri="{FF2B5EF4-FFF2-40B4-BE49-F238E27FC236}">
                  <a16:creationId xmlns:a16="http://schemas.microsoft.com/office/drawing/2014/main" id="{D3057978-3AC8-426E-A456-08B544CB7C59}"/>
                </a:ext>
              </a:extLst>
            </p:cNvPr>
            <p:cNvSpPr/>
            <p:nvPr/>
          </p:nvSpPr>
          <p:spPr>
            <a:xfrm>
              <a:off x="4733364" y="3188477"/>
              <a:ext cx="1559859" cy="818848"/>
            </a:xfrm>
            <a:prstGeom prst="wedgeEllipseCallout">
              <a:avLst>
                <a:gd name="adj1" fmla="val -53775"/>
                <a:gd name="adj2" fmla="val 67755"/>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xtBox 34">
              <a:extLst>
                <a:ext uri="{FF2B5EF4-FFF2-40B4-BE49-F238E27FC236}">
                  <a16:creationId xmlns:a16="http://schemas.microsoft.com/office/drawing/2014/main" id="{698C4694-3E6B-401A-A583-407AD014E0C9}"/>
                </a:ext>
              </a:extLst>
            </p:cNvPr>
            <p:cNvSpPr txBox="1"/>
            <p:nvPr/>
          </p:nvSpPr>
          <p:spPr>
            <a:xfrm>
              <a:off x="4991805" y="3216432"/>
              <a:ext cx="1044501" cy="742063"/>
            </a:xfrm>
            <a:prstGeom prst="rect">
              <a:avLst/>
            </a:prstGeom>
            <a:noFill/>
          </p:spPr>
          <p:txBody>
            <a:bodyPr wrap="square" rtlCol="0">
              <a:spAutoFit/>
            </a:bodyPr>
            <a:lstStyle/>
            <a:p>
              <a:pPr>
                <a:lnSpc>
                  <a:spcPct val="150000"/>
                </a:lnSpc>
              </a:pPr>
              <a:r>
                <a:rPr lang="vi-VN" sz="1500">
                  <a:solidFill>
                    <a:srgbClr val="002060"/>
                  </a:solidFill>
                  <a:latin typeface="UTM Avo" panose="02040603050506020204" pitchFamily="18" charset="0"/>
                  <a:sym typeface="Wingdings" panose="05000000000000000000" pitchFamily="2" charset="2"/>
                </a:rPr>
                <a:t>Cậu</a:t>
              </a:r>
              <a:r>
                <a:rPr lang="en-US" sz="1500">
                  <a:solidFill>
                    <a:srgbClr val="002060"/>
                  </a:solidFill>
                  <a:latin typeface="UTM Avo" panose="02040603050506020204" pitchFamily="18" charset="0"/>
                  <a:sym typeface="Wingdings" panose="05000000000000000000" pitchFamily="2" charset="2"/>
                </a:rPr>
                <a:t> </a:t>
              </a:r>
              <a:r>
                <a:rPr lang="vi-VN" sz="1500">
                  <a:solidFill>
                    <a:srgbClr val="002060"/>
                  </a:solidFill>
                  <a:latin typeface="UTM Avo" panose="02040603050506020204" pitchFamily="18" charset="0"/>
                  <a:sym typeface="Wingdings" panose="05000000000000000000" pitchFamily="2" charset="2"/>
                </a:rPr>
                <a:t>giỏi </a:t>
              </a:r>
              <a:r>
                <a:rPr lang="vi-VN" sz="1500" dirty="0">
                  <a:solidFill>
                    <a:srgbClr val="002060"/>
                  </a:solidFill>
                  <a:latin typeface="UTM Avo" panose="02040603050506020204" pitchFamily="18" charset="0"/>
                  <a:sym typeface="Wingdings" panose="05000000000000000000" pitchFamily="2" charset="2"/>
                </a:rPr>
                <a:t>thật đấy!</a:t>
              </a:r>
            </a:p>
          </p:txBody>
        </p:sp>
      </p:grpSp>
      <p:grpSp>
        <p:nvGrpSpPr>
          <p:cNvPr id="36" name="Group 35">
            <a:extLst>
              <a:ext uri="{FF2B5EF4-FFF2-40B4-BE49-F238E27FC236}">
                <a16:creationId xmlns:a16="http://schemas.microsoft.com/office/drawing/2014/main" id="{36ACFA90-1B63-47A3-934F-43BCC15391E0}"/>
              </a:ext>
            </a:extLst>
          </p:cNvPr>
          <p:cNvGrpSpPr/>
          <p:nvPr/>
        </p:nvGrpSpPr>
        <p:grpSpPr>
          <a:xfrm>
            <a:off x="441863" y="3404904"/>
            <a:ext cx="2227480" cy="1038004"/>
            <a:chOff x="4388677" y="3188477"/>
            <a:chExt cx="2227480" cy="1038004"/>
          </a:xfrm>
        </p:grpSpPr>
        <p:sp>
          <p:nvSpPr>
            <p:cNvPr id="37" name="Speech Bubble: Oval 36">
              <a:extLst>
                <a:ext uri="{FF2B5EF4-FFF2-40B4-BE49-F238E27FC236}">
                  <a16:creationId xmlns:a16="http://schemas.microsoft.com/office/drawing/2014/main" id="{91B59F6E-1AFA-473A-A7C4-A4D123AFD081}"/>
                </a:ext>
              </a:extLst>
            </p:cNvPr>
            <p:cNvSpPr/>
            <p:nvPr/>
          </p:nvSpPr>
          <p:spPr>
            <a:xfrm>
              <a:off x="4388677" y="3188477"/>
              <a:ext cx="2227480" cy="1038004"/>
            </a:xfrm>
            <a:prstGeom prst="wedgeEllipseCallout">
              <a:avLst>
                <a:gd name="adj1" fmla="val 57401"/>
                <a:gd name="adj2" fmla="val 58559"/>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7">
              <a:extLst>
                <a:ext uri="{FF2B5EF4-FFF2-40B4-BE49-F238E27FC236}">
                  <a16:creationId xmlns:a16="http://schemas.microsoft.com/office/drawing/2014/main" id="{DCD5E451-F8EA-48A4-9C9D-A5A61987F469}"/>
                </a:ext>
              </a:extLst>
            </p:cNvPr>
            <p:cNvSpPr txBox="1"/>
            <p:nvPr/>
          </p:nvSpPr>
          <p:spPr>
            <a:xfrm>
              <a:off x="4515004" y="3308183"/>
              <a:ext cx="1917227" cy="735842"/>
            </a:xfrm>
            <a:prstGeom prst="rect">
              <a:avLst/>
            </a:prstGeom>
            <a:noFill/>
          </p:spPr>
          <p:txBody>
            <a:bodyPr wrap="square" rtlCol="0">
              <a:spAutoFit/>
            </a:bodyPr>
            <a:lstStyle/>
            <a:p>
              <a:pPr algn="just">
                <a:lnSpc>
                  <a:spcPct val="150000"/>
                </a:lnSpc>
              </a:pPr>
              <a:r>
                <a:rPr lang="vi-VN" sz="1500" dirty="0">
                  <a:solidFill>
                    <a:srgbClr val="002060"/>
                  </a:solidFill>
                  <a:latin typeface="UTM Avo" panose="02040603050506020204" pitchFamily="18" charset="0"/>
                  <a:sym typeface="Wingdings" panose="05000000000000000000" pitchFamily="2" charset="2"/>
                </a:rPr>
                <a:t>Cảm ơn cậu, tớ sẽ cố gắng hơn nữa.</a:t>
              </a:r>
            </a:p>
          </p:txBody>
        </p:sp>
      </p:gr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87"/>
                                        </p:tgtEl>
                                        <p:attrNameLst>
                                          <p:attrName>style.visibility</p:attrName>
                                        </p:attrNameLst>
                                      </p:cBhvr>
                                      <p:to>
                                        <p:strVal val="visible"/>
                                      </p:to>
                                    </p:set>
                                    <p:animEffect transition="in" filter="fade">
                                      <p:cBhvr>
                                        <p:cTn id="32" dur="1000"/>
                                        <p:tgtEl>
                                          <p:spTgt spid="2087"/>
                                        </p:tgtEl>
                                      </p:cBhvr>
                                    </p:animEffect>
                                    <p:anim calcmode="lin" valueType="num">
                                      <p:cBhvr>
                                        <p:cTn id="33" dur="1000" fill="hold"/>
                                        <p:tgtEl>
                                          <p:spTgt spid="2087"/>
                                        </p:tgtEl>
                                        <p:attrNameLst>
                                          <p:attrName>ppt_x</p:attrName>
                                        </p:attrNameLst>
                                      </p:cBhvr>
                                      <p:tavLst>
                                        <p:tav tm="0">
                                          <p:val>
                                            <p:strVal val="#ppt_x"/>
                                          </p:val>
                                        </p:tav>
                                        <p:tav tm="100000">
                                          <p:val>
                                            <p:strVal val="#ppt_x"/>
                                          </p:val>
                                        </p:tav>
                                      </p:tavLst>
                                    </p:anim>
                                    <p:anim calcmode="lin" valueType="num">
                                      <p:cBhvr>
                                        <p:cTn id="34" dur="1000" fill="hold"/>
                                        <p:tgtEl>
                                          <p:spTgt spid="208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right)">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04DF970-48E5-48AB-9708-9CCA8255B628}"/>
              </a:ext>
            </a:extLst>
          </p:cNvPr>
          <p:cNvGrpSpPr/>
          <p:nvPr/>
        </p:nvGrpSpPr>
        <p:grpSpPr>
          <a:xfrm>
            <a:off x="337443" y="617892"/>
            <a:ext cx="1645547" cy="646332"/>
            <a:chOff x="337443" y="617892"/>
            <a:chExt cx="1645547" cy="646332"/>
          </a:xfrm>
        </p:grpSpPr>
        <p:sp>
          <p:nvSpPr>
            <p:cNvPr id="12" name="TextBox 11">
              <a:extLst>
                <a:ext uri="{FF2B5EF4-FFF2-40B4-BE49-F238E27FC236}">
                  <a16:creationId xmlns:a16="http://schemas.microsoft.com/office/drawing/2014/main" id="{F9EBF4D9-7DFC-4360-A7A6-8642B5D8DE7B}"/>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6</a:t>
              </a:r>
            </a:p>
          </p:txBody>
        </p:sp>
        <p:sp>
          <p:nvSpPr>
            <p:cNvPr id="13" name="TextBox 12">
              <a:extLst>
                <a:ext uri="{FF2B5EF4-FFF2-40B4-BE49-F238E27FC236}">
                  <a16:creationId xmlns:a16="http://schemas.microsoft.com/office/drawing/2014/main" id="{ED1BA16C-7EA5-48F4-8346-56A3175E0110}"/>
                </a:ext>
              </a:extLst>
            </p:cNvPr>
            <p:cNvSpPr txBox="1"/>
            <p:nvPr/>
          </p:nvSpPr>
          <p:spPr>
            <a:xfrm>
              <a:off x="337443" y="61789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6</a:t>
              </a:r>
            </a:p>
          </p:txBody>
        </p:sp>
      </p:grpSp>
      <p:sp>
        <p:nvSpPr>
          <p:cNvPr id="14" name="TextBox 13">
            <a:extLst>
              <a:ext uri="{FF2B5EF4-FFF2-40B4-BE49-F238E27FC236}">
                <a16:creationId xmlns:a16="http://schemas.microsoft.com/office/drawing/2014/main" id="{75E32ADA-523D-4ACC-BA1B-20E677F68055}"/>
              </a:ext>
            </a:extLst>
          </p:cNvPr>
          <p:cNvSpPr txBox="1"/>
          <p:nvPr/>
        </p:nvSpPr>
        <p:spPr>
          <a:xfrm>
            <a:off x="1858288" y="434410"/>
            <a:ext cx="5693745" cy="707886"/>
          </a:xfrm>
          <a:prstGeom prst="rect">
            <a:avLst/>
          </a:prstGeom>
          <a:noFill/>
        </p:spPr>
        <p:txBody>
          <a:bodyPr wrap="square" rtlCol="0">
            <a:spAutoFit/>
          </a:bodyPr>
          <a:lstStyle/>
          <a:p>
            <a:r>
              <a:rPr lang="vi-VN" sz="4000" dirty="0">
                <a:solidFill>
                  <a:schemeClr val="accent2"/>
                </a:solidFill>
                <a:latin typeface="UTM Cookies" panose="02040603050506020204" pitchFamily="18" charset="0"/>
              </a:rPr>
              <a:t>MỘT GIỜ HỌC</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CB033-36C4-4AB9-B639-6FE6CE8582FC}"/>
              </a:ext>
            </a:extLst>
          </p:cNvPr>
          <p:cNvPicPr>
            <a:picLocks noChangeAspect="1"/>
          </p:cNvPicPr>
          <p:nvPr/>
        </p:nvPicPr>
        <p:blipFill>
          <a:blip r:embed="rId2">
            <a:clrChange>
              <a:clrFrom>
                <a:srgbClr val="F4FFFF"/>
              </a:clrFrom>
              <a:clrTo>
                <a:srgbClr val="F4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48658" y="1757855"/>
            <a:ext cx="5960683" cy="2981456"/>
          </a:xfrm>
          <a:prstGeom prst="rect">
            <a:avLst/>
          </a:prstGeom>
          <a:ln>
            <a:noFill/>
          </a:ln>
          <a:effectLst>
            <a:softEdge rad="112500"/>
          </a:effectLst>
        </p:spPr>
      </p:pic>
      <p:grpSp>
        <p:nvGrpSpPr>
          <p:cNvPr id="11" name="Group 10">
            <a:extLst>
              <a:ext uri="{FF2B5EF4-FFF2-40B4-BE49-F238E27FC236}">
                <a16:creationId xmlns:a16="http://schemas.microsoft.com/office/drawing/2014/main" id="{A014C561-1115-4EFB-ADF3-61B55631C9EB}"/>
              </a:ext>
            </a:extLst>
          </p:cNvPr>
          <p:cNvGrpSpPr/>
          <p:nvPr/>
        </p:nvGrpSpPr>
        <p:grpSpPr>
          <a:xfrm>
            <a:off x="337443" y="617892"/>
            <a:ext cx="1645547" cy="646332"/>
            <a:chOff x="337443" y="617892"/>
            <a:chExt cx="1645547" cy="646332"/>
          </a:xfrm>
        </p:grpSpPr>
        <p:sp>
          <p:nvSpPr>
            <p:cNvPr id="12" name="TextBox 11">
              <a:extLst>
                <a:ext uri="{FF2B5EF4-FFF2-40B4-BE49-F238E27FC236}">
                  <a16:creationId xmlns:a16="http://schemas.microsoft.com/office/drawing/2014/main" id="{45342F02-CAC5-4F35-AFE6-DE6AB5722B4F}"/>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6</a:t>
              </a:r>
            </a:p>
          </p:txBody>
        </p:sp>
        <p:sp>
          <p:nvSpPr>
            <p:cNvPr id="13" name="TextBox 12">
              <a:extLst>
                <a:ext uri="{FF2B5EF4-FFF2-40B4-BE49-F238E27FC236}">
                  <a16:creationId xmlns:a16="http://schemas.microsoft.com/office/drawing/2014/main" id="{6C5A416F-742A-43ED-958F-FA4652BA792A}"/>
                </a:ext>
              </a:extLst>
            </p:cNvPr>
            <p:cNvSpPr txBox="1"/>
            <p:nvPr/>
          </p:nvSpPr>
          <p:spPr>
            <a:xfrm>
              <a:off x="337443" y="61789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6</a:t>
              </a:r>
            </a:p>
          </p:txBody>
        </p:sp>
      </p:grpSp>
      <p:sp>
        <p:nvSpPr>
          <p:cNvPr id="14" name="TextBox 13">
            <a:extLst>
              <a:ext uri="{FF2B5EF4-FFF2-40B4-BE49-F238E27FC236}">
                <a16:creationId xmlns:a16="http://schemas.microsoft.com/office/drawing/2014/main" id="{CC6224D3-12AA-4F0D-92B8-C4F9C7EB1CD6}"/>
              </a:ext>
            </a:extLst>
          </p:cNvPr>
          <p:cNvSpPr txBox="1"/>
          <p:nvPr/>
        </p:nvSpPr>
        <p:spPr>
          <a:xfrm>
            <a:off x="1858288" y="434410"/>
            <a:ext cx="5693745" cy="707886"/>
          </a:xfrm>
          <a:prstGeom prst="rect">
            <a:avLst/>
          </a:prstGeom>
          <a:noFill/>
        </p:spPr>
        <p:txBody>
          <a:bodyPr wrap="square" rtlCol="0">
            <a:spAutoFit/>
          </a:bodyPr>
          <a:lstStyle/>
          <a:p>
            <a:r>
              <a:rPr lang="vi-VN" sz="4000" dirty="0">
                <a:solidFill>
                  <a:schemeClr val="accent2"/>
                </a:solidFill>
                <a:latin typeface="UTM Cookies" panose="02040603050506020204" pitchFamily="18" charset="0"/>
              </a:rPr>
              <a:t>MỘT GIỜ HỌC</a:t>
            </a:r>
            <a:endParaRPr lang="en-US" sz="4000" dirty="0">
              <a:solidFill>
                <a:schemeClr val="accent2"/>
              </a:solidFill>
              <a:latin typeface="UTM Cookies" panose="02040603050506020204" pitchFamily="18" charset="0"/>
            </a:endParaRPr>
          </a:p>
        </p:txBody>
      </p:sp>
      <p:sp>
        <p:nvSpPr>
          <p:cNvPr id="7" name="TextBox 6">
            <a:extLst>
              <a:ext uri="{FF2B5EF4-FFF2-40B4-BE49-F238E27FC236}">
                <a16:creationId xmlns:a16="http://schemas.microsoft.com/office/drawing/2014/main" id="{B600F577-F819-4602-BCEB-985221633540}"/>
              </a:ext>
            </a:extLst>
          </p:cNvPr>
          <p:cNvSpPr txBox="1"/>
          <p:nvPr/>
        </p:nvSpPr>
        <p:spPr>
          <a:xfrm>
            <a:off x="1269870" y="1447706"/>
            <a:ext cx="4752815" cy="3929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5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1. </a:t>
            </a:r>
            <a:r>
              <a:rPr kumimoji="0" lang="vi-VN" sz="15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Nói về việc làm của em được thầy cô khen.</a:t>
            </a:r>
            <a:endParaRPr kumimoji="0" lang="en-US" sz="15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2" name="Picture 1"/>
          <p:cNvPicPr>
            <a:picLocks noChangeAspect="1"/>
          </p:cNvPicPr>
          <p:nvPr/>
        </p:nvPicPr>
        <p:blipFill>
          <a:blip r:embed="rId4"/>
          <a:stretch>
            <a:fillRect/>
          </a:stretch>
        </p:blipFill>
        <p:spPr>
          <a:xfrm>
            <a:off x="1273489" y="1404259"/>
            <a:ext cx="4749196" cy="463336"/>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1" nodeType="clickEffect">
                                  <p:stCondLst>
                                    <p:cond delay="0"/>
                                  </p:stCondLst>
                                  <p:childTnLst>
                                    <p:animEffect transition="out" filter="circle(out)">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143499"/>
          </a:xfrm>
          <a:prstGeom prst="rect">
            <a:avLst/>
          </a:prstGeom>
          <a:ln>
            <a:noFill/>
          </a:ln>
        </p:spPr>
      </p:pic>
      <p:sp>
        <p:nvSpPr>
          <p:cNvPr id="6" name="TextBox 5"/>
          <p:cNvSpPr txBox="1"/>
          <p:nvPr/>
        </p:nvSpPr>
        <p:spPr>
          <a:xfrm>
            <a:off x="1357522" y="299400"/>
            <a:ext cx="5413716" cy="446276"/>
          </a:xfrm>
          <a:prstGeom prst="rect">
            <a:avLst/>
          </a:prstGeom>
          <a:noFill/>
          <a:ln>
            <a:noFill/>
          </a:ln>
        </p:spPr>
        <p:txBody>
          <a:bodyPr wrap="square" rtlCol="0">
            <a:spAutoFit/>
          </a:bodyPr>
          <a:lstStyle/>
          <a:p>
            <a:r>
              <a:rPr lang="en-US" sz="2300" b="1">
                <a:solidFill>
                  <a:schemeClr val="accent2"/>
                </a:solidFill>
                <a:latin typeface="HP001 4 hàng" panose="020B0603050302020204" pitchFamily="34" charset="0"/>
                <a:ea typeface="HP001" panose="020B0604020202020204" charset="0"/>
              </a:rPr>
              <a:t>Thứ Tư </a:t>
            </a:r>
            <a:r>
              <a:rPr lang="en-US" sz="2300" b="1" err="1">
                <a:solidFill>
                  <a:schemeClr val="accent2"/>
                </a:solidFill>
                <a:latin typeface="HP001 4 hàng" panose="020B0603050302020204" pitchFamily="34" charset="0"/>
                <a:ea typeface="HP001" panose="020B0604020202020204" charset="0"/>
              </a:rPr>
              <a:t>ngày</a:t>
            </a:r>
            <a:r>
              <a:rPr lang="en-US" sz="2300" b="1">
                <a:solidFill>
                  <a:schemeClr val="accent2"/>
                </a:solidFill>
                <a:latin typeface="HP001 4 hàng" panose="020B0603050302020204" pitchFamily="34" charset="0"/>
                <a:ea typeface="HP001" panose="020B0604020202020204" charset="0"/>
              </a:rPr>
              <a:t> 21 </a:t>
            </a:r>
            <a:r>
              <a:rPr lang="en-US" sz="2300" b="1" dirty="0" err="1">
                <a:solidFill>
                  <a:schemeClr val="accent2"/>
                </a:solidFill>
                <a:latin typeface="HP001 4 hàng" panose="020B0603050302020204" pitchFamily="34" charset="0"/>
                <a:ea typeface="HP001" panose="020B0604020202020204" charset="0"/>
              </a:rPr>
              <a:t>tháng</a:t>
            </a:r>
            <a:r>
              <a:rPr lang="en-US" sz="2300" b="1" dirty="0">
                <a:solidFill>
                  <a:schemeClr val="accent2"/>
                </a:solidFill>
                <a:latin typeface="HP001 4 hàng" panose="020B0603050302020204" pitchFamily="34" charset="0"/>
                <a:ea typeface="HP001" panose="020B0604020202020204" charset="0"/>
              </a:rPr>
              <a:t> 9 </a:t>
            </a:r>
            <a:r>
              <a:rPr lang="en-US" sz="2300" b="1" err="1">
                <a:solidFill>
                  <a:schemeClr val="accent2"/>
                </a:solidFill>
                <a:latin typeface="HP001 4 hàng" panose="020B0603050302020204" pitchFamily="34" charset="0"/>
                <a:ea typeface="HP001" panose="020B0604020202020204" charset="0"/>
              </a:rPr>
              <a:t>năm</a:t>
            </a:r>
            <a:r>
              <a:rPr lang="en-US" sz="2300" b="1">
                <a:solidFill>
                  <a:schemeClr val="accent2"/>
                </a:solidFill>
                <a:latin typeface="HP001 4 hàng" panose="020B0603050302020204" pitchFamily="34" charset="0"/>
                <a:ea typeface="HP001" panose="020B0604020202020204" charset="0"/>
              </a:rPr>
              <a:t> 2022.</a:t>
            </a:r>
            <a:endParaRPr lang="en-GB" sz="2300" b="1" dirty="0">
              <a:solidFill>
                <a:schemeClr val="accent2"/>
              </a:solidFill>
              <a:latin typeface="HP001 4 hàng" panose="020B0603050302020204" pitchFamily="34" charset="0"/>
              <a:ea typeface="HP001" panose="020B0604020202020204" charset="0"/>
            </a:endParaRPr>
          </a:p>
        </p:txBody>
      </p:sp>
      <p:sp>
        <p:nvSpPr>
          <p:cNvPr id="7" name="TextBox 6"/>
          <p:cNvSpPr txBox="1"/>
          <p:nvPr/>
        </p:nvSpPr>
        <p:spPr>
          <a:xfrm>
            <a:off x="2352004" y="1115893"/>
            <a:ext cx="5076497" cy="446276"/>
          </a:xfrm>
          <a:prstGeom prst="rect">
            <a:avLst/>
          </a:prstGeom>
          <a:noFill/>
          <a:ln>
            <a:noFill/>
          </a:ln>
        </p:spPr>
        <p:txBody>
          <a:bodyPr wrap="square" rtlCol="0">
            <a:spAutoFit/>
          </a:bodyPr>
          <a:lstStyle/>
          <a:p>
            <a:r>
              <a:rPr lang="en-US" sz="2300" b="1">
                <a:solidFill>
                  <a:schemeClr val="accent2"/>
                </a:solidFill>
                <a:latin typeface="HP001 4 hàng" panose="020B0603050302020204" pitchFamily="34" charset="0"/>
                <a:ea typeface="HP001" panose="020B0604020202020204" charset="0"/>
              </a:rPr>
              <a:t>  Một giờ học</a:t>
            </a:r>
            <a:endParaRPr lang="en-GB" sz="2300" b="1" dirty="0">
              <a:solidFill>
                <a:schemeClr val="accent2"/>
              </a:solidFill>
              <a:latin typeface="HP001 4 hàng" panose="020B0603050302020204" pitchFamily="34" charset="0"/>
              <a:ea typeface="HP001" panose="020B0604020202020204" charset="0"/>
            </a:endParaRPr>
          </a:p>
        </p:txBody>
      </p:sp>
      <p:sp>
        <p:nvSpPr>
          <p:cNvPr id="8" name="TextBox 7"/>
          <p:cNvSpPr txBox="1"/>
          <p:nvPr/>
        </p:nvSpPr>
        <p:spPr>
          <a:xfrm>
            <a:off x="2018625" y="1104604"/>
            <a:ext cx="1802409" cy="446276"/>
          </a:xfrm>
          <a:prstGeom prst="rect">
            <a:avLst/>
          </a:prstGeom>
          <a:noFill/>
          <a:ln>
            <a:noFill/>
          </a:ln>
        </p:spPr>
        <p:txBody>
          <a:bodyPr wrap="square" rtlCol="0">
            <a:spAutoFit/>
          </a:bodyPr>
          <a:lstStyle/>
          <a:p>
            <a:r>
              <a:rPr lang="en-US" sz="2300" b="1">
                <a:solidFill>
                  <a:schemeClr val="accent2"/>
                </a:solidFill>
                <a:latin typeface="HP001 4 hàng" panose="020B0603050302020204" pitchFamily="34" charset="0"/>
                <a:ea typeface="HP001" panose="020B0604020202020204" charset="0"/>
              </a:rPr>
              <a:t>Đọc:    </a:t>
            </a:r>
            <a:endParaRPr lang="en-GB" sz="2300" b="1" dirty="0">
              <a:solidFill>
                <a:schemeClr val="accent2"/>
              </a:solidFill>
              <a:latin typeface="HP001 4 hàng" panose="020B0603050302020204" pitchFamily="34" charset="0"/>
              <a:ea typeface="HP001" panose="020B0604020202020204" charset="0"/>
            </a:endParaRPr>
          </a:p>
        </p:txBody>
      </p:sp>
      <p:cxnSp>
        <p:nvCxnSpPr>
          <p:cNvPr id="4" name="Straight Connector 3"/>
          <p:cNvCxnSpPr/>
          <p:nvPr/>
        </p:nvCxnSpPr>
        <p:spPr>
          <a:xfrm>
            <a:off x="1101285" y="140164"/>
            <a:ext cx="13349" cy="4939094"/>
          </a:xfrm>
          <a:prstGeom prst="line">
            <a:avLst/>
          </a:prstGeom>
          <a:ln w="28575">
            <a:solidFill>
              <a:schemeClr val="accent2"/>
            </a:solidFill>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2654139" y="719909"/>
            <a:ext cx="1802409" cy="446276"/>
          </a:xfrm>
          <a:prstGeom prst="rect">
            <a:avLst/>
          </a:prstGeom>
          <a:noFill/>
          <a:ln>
            <a:noFill/>
          </a:ln>
        </p:spPr>
        <p:txBody>
          <a:bodyPr wrap="square" rtlCol="0">
            <a:spAutoFit/>
          </a:bodyPr>
          <a:lstStyle/>
          <a:p>
            <a:r>
              <a:rPr lang="en-US" sz="2300" b="1">
                <a:solidFill>
                  <a:schemeClr val="accent2"/>
                </a:solidFill>
                <a:latin typeface="HP001 4 hàng" panose="020B0603050302020204" pitchFamily="34" charset="0"/>
                <a:ea typeface="HP001" panose="020B0604020202020204" charset="0"/>
              </a:rPr>
              <a:t>Tiếng Việt </a:t>
            </a:r>
            <a:endParaRPr lang="en-GB" sz="2300" b="1" dirty="0">
              <a:solidFill>
                <a:schemeClr val="accent2"/>
              </a:solidFill>
              <a:latin typeface="HP001 4 hàng" panose="020B0603050302020204" pitchFamily="34" charset="0"/>
              <a:ea typeface="HP001" panose="020B0604020202020204" charset="0"/>
            </a:endParaRPr>
          </a:p>
        </p:txBody>
      </p:sp>
    </p:spTree>
    <p:extLst>
      <p:ext uri="{BB962C8B-B14F-4D97-AF65-F5344CB8AC3E}">
        <p14:creationId xmlns:p14="http://schemas.microsoft.com/office/powerpoint/2010/main" val="414174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349342"/>
            <a:ext cx="582308" cy="525172"/>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777985" y="462373"/>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Một giờ học</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04893" y="813084"/>
            <a:ext cx="5696210" cy="4173450"/>
          </a:xfrm>
          <a:prstGeom prst="rect">
            <a:avLst/>
          </a:prstGeom>
          <a:noFill/>
        </p:spPr>
        <p:txBody>
          <a:bodyPr wrap="square" rtlCol="0">
            <a:spAutoFit/>
          </a:bodyPr>
          <a:lstStyle/>
          <a:p>
            <a:pPr algn="just">
              <a:lnSpc>
                <a:spcPct val="120000"/>
              </a:lnSpc>
            </a:pPr>
            <a:r>
              <a:rPr lang="vi-VN" sz="1300" dirty="0">
                <a:solidFill>
                  <a:schemeClr val="tx1"/>
                </a:solidFill>
                <a:latin typeface="UTM Avo" panose="02040603050506020204" pitchFamily="18" charset="0"/>
              </a:rPr>
              <a:t>      Thầy giáo nói: “Chúng ta cần học cách giao tiếp tự tin. Vì thế hôm nay chúng ta sẽ tập nói trước lớp về bất cứ điều gì mình thích.”</a:t>
            </a:r>
          </a:p>
          <a:p>
            <a:pPr algn="just">
              <a:lnSpc>
                <a:spcPct val="120000"/>
              </a:lnSpc>
            </a:pPr>
            <a:r>
              <a:rPr lang="vi-VN" sz="1300" dirty="0">
                <a:solidFill>
                  <a:schemeClr val="tx1"/>
                </a:solidFill>
                <a:latin typeface="UTM Avo" panose="02040603050506020204" pitchFamily="18" charset="0"/>
              </a:rPr>
              <a:t>      Quang được mời lên nói đầu tiên. Cậu lúng túng, đỏ mặt. Quang cảm thấy nói với bạn bên cạnh thì dễ, nhưng nói trước cả lớp thì sao mà khó thế. Thầy bảo</a:t>
            </a:r>
            <a:r>
              <a:rPr lang="vi-VN" sz="1300">
                <a:solidFill>
                  <a:schemeClr val="tx1"/>
                </a:solidFill>
                <a:latin typeface="UTM Avo" panose="02040603050506020204" pitchFamily="18" charset="0"/>
              </a:rPr>
              <a:t>: “</a:t>
            </a:r>
            <a:r>
              <a:rPr lang="en-US" sz="1300">
                <a:solidFill>
                  <a:schemeClr val="tx1"/>
                </a:solidFill>
                <a:latin typeface="UTM Avo" panose="02040603050506020204" pitchFamily="18" charset="0"/>
              </a:rPr>
              <a:t>Sáng </a:t>
            </a:r>
            <a:r>
              <a:rPr lang="vi-VN" sz="1300">
                <a:solidFill>
                  <a:schemeClr val="tx1"/>
                </a:solidFill>
                <a:latin typeface="UTM Avo" panose="02040603050506020204" pitchFamily="18" charset="0"/>
              </a:rPr>
              <a:t>nay </a:t>
            </a:r>
            <a:r>
              <a:rPr lang="vi-VN" sz="1300" dirty="0">
                <a:solidFill>
                  <a:schemeClr val="tx1"/>
                </a:solidFill>
                <a:latin typeface="UTM Avo" panose="02040603050506020204" pitchFamily="18" charset="0"/>
              </a:rPr>
              <a:t>ngủ dậy, em đã làm </a:t>
            </a:r>
            <a:r>
              <a:rPr lang="vi-VN" sz="1300">
                <a:solidFill>
                  <a:schemeClr val="tx1"/>
                </a:solidFill>
                <a:latin typeface="UTM Avo" panose="02040603050506020204" pitchFamily="18" charset="0"/>
              </a:rPr>
              <a:t>gì? Em cố nhớ xem”</a:t>
            </a:r>
            <a:endParaRPr lang="vi-VN" sz="1300" dirty="0">
              <a:solidFill>
                <a:schemeClr val="tx1"/>
              </a:solidFill>
              <a:latin typeface="UTM Avo" panose="02040603050506020204" pitchFamily="18" charset="0"/>
            </a:endParaRPr>
          </a:p>
          <a:p>
            <a:pPr algn="just">
              <a:lnSpc>
                <a:spcPct val="120000"/>
              </a:lnSpc>
            </a:pPr>
            <a:r>
              <a:rPr lang="vi-VN" sz="1300" dirty="0">
                <a:solidFill>
                  <a:schemeClr val="tx1"/>
                </a:solidFill>
                <a:latin typeface="UTM Avo" panose="02040603050506020204" pitchFamily="18" charset="0"/>
              </a:rPr>
              <a:t>      Quang ngập ngừng, vừa nói vừa gãi đầu: “Em...”.</a:t>
            </a:r>
          </a:p>
          <a:p>
            <a:pPr algn="just">
              <a:lnSpc>
                <a:spcPct val="120000"/>
              </a:lnSpc>
            </a:pPr>
            <a:r>
              <a:rPr lang="vi-VN" sz="1300" dirty="0">
                <a:solidFill>
                  <a:schemeClr val="tx1"/>
                </a:solidFill>
                <a:latin typeface="UTM Avo" panose="02040603050506020204" pitchFamily="18" charset="0"/>
              </a:rPr>
              <a:t>      Thầy giáo nhắc: “Rồi gì nữa?”.</a:t>
            </a:r>
          </a:p>
          <a:p>
            <a:pPr algn="just">
              <a:lnSpc>
                <a:spcPct val="120000"/>
              </a:lnSpc>
            </a:pPr>
            <a:r>
              <a:rPr lang="vi-VN" sz="1300" dirty="0">
                <a:solidFill>
                  <a:schemeClr val="tx1"/>
                </a:solidFill>
                <a:latin typeface="UTM Avo" panose="02040603050506020204" pitchFamily="18" charset="0"/>
              </a:rPr>
              <a:t>      Quang lại gãi đầu: “À...ờ...Em ngủ dậy.”. Và cậu nói tiếp: “Rồi...ờ...”.</a:t>
            </a:r>
          </a:p>
          <a:p>
            <a:pPr algn="just">
              <a:lnSpc>
                <a:spcPct val="120000"/>
              </a:lnSpc>
            </a:pPr>
            <a:r>
              <a:rPr lang="vi-VN" sz="1300" dirty="0">
                <a:solidFill>
                  <a:schemeClr val="tx1"/>
                </a:solidFill>
                <a:latin typeface="UTM Avo" panose="02040603050506020204" pitchFamily="18" charset="0"/>
              </a:rPr>
              <a:t>      Thầy giáo mỉm cười, kiên nhẫn nghe Quang nói. Thầy bảo: “Thế là được rồi đấy!”</a:t>
            </a:r>
          </a:p>
          <a:p>
            <a:pPr algn="just">
              <a:lnSpc>
                <a:spcPct val="120000"/>
              </a:lnSpc>
            </a:pPr>
            <a:r>
              <a:rPr lang="vi-VN" sz="1300" dirty="0">
                <a:solidFill>
                  <a:schemeClr val="tx1"/>
                </a:solidFill>
                <a:latin typeface="UTM Avo" panose="02040603050506020204" pitchFamily="18" charset="0"/>
              </a:rPr>
              <a:t>      Nhưng Quang chưa chịu về chỗ. Bỗng cậu nói to: “Rồi sau đó...</a:t>
            </a:r>
            <a:r>
              <a:rPr lang="vi-VN" sz="1300">
                <a:solidFill>
                  <a:schemeClr val="tx1"/>
                </a:solidFill>
                <a:latin typeface="UTM Avo" panose="02040603050506020204" pitchFamily="18" charset="0"/>
              </a:rPr>
              <a:t>ờ...</a:t>
            </a:r>
            <a:r>
              <a:rPr lang="en-US" sz="1300">
                <a:solidFill>
                  <a:schemeClr val="tx1"/>
                </a:solidFill>
                <a:latin typeface="UTM Avo" panose="02040603050506020204" pitchFamily="18" charset="0"/>
              </a:rPr>
              <a:t>à</a:t>
            </a:r>
            <a:r>
              <a:rPr lang="vi-VN" sz="1300">
                <a:solidFill>
                  <a:schemeClr val="tx1"/>
                </a:solidFill>
                <a:latin typeface="UTM Avo" panose="02040603050506020204" pitchFamily="18" charset="0"/>
              </a:rPr>
              <a:t>”. </a:t>
            </a:r>
            <a:r>
              <a:rPr lang="vi-VN" sz="1300" dirty="0">
                <a:solidFill>
                  <a:schemeClr val="tx1"/>
                </a:solidFill>
                <a:latin typeface="UTM Avo" panose="02040603050506020204" pitchFamily="18" charset="0"/>
              </a:rPr>
              <a:t>Quang thở mạnh một hơi rồi nói tiếp: “Mẹ... ờ... bảo: Con đánh răng đi</a:t>
            </a:r>
            <a:r>
              <a:rPr lang="vi-VN" sz="1300">
                <a:solidFill>
                  <a:schemeClr val="tx1"/>
                </a:solidFill>
                <a:latin typeface="UTM Avo" panose="02040603050506020204" pitchFamily="18" charset="0"/>
              </a:rPr>
              <a:t>. Thế </a:t>
            </a:r>
            <a:r>
              <a:rPr lang="vi-VN" sz="1300" dirty="0">
                <a:solidFill>
                  <a:schemeClr val="tx1"/>
                </a:solidFill>
                <a:latin typeface="UTM Avo" panose="02040603050506020204" pitchFamily="18" charset="0"/>
              </a:rPr>
              <a:t>là em đánh răng.”. Thầy giáo vỗ tay. Cả lớp vỗ tay theo. Cuối cùng, Quang nói với giọng rất tự tin: “Sau đó bố đưa em đi học.”.</a:t>
            </a:r>
          </a:p>
          <a:p>
            <a:pPr algn="just">
              <a:lnSpc>
                <a:spcPct val="120000"/>
              </a:lnSpc>
            </a:pPr>
            <a:r>
              <a:rPr lang="vi-VN" sz="1300">
                <a:solidFill>
                  <a:schemeClr val="tx1"/>
                </a:solidFill>
                <a:latin typeface="UTM Avo" panose="02040603050506020204" pitchFamily="18" charset="0"/>
              </a:rPr>
              <a:t>      </a:t>
            </a:r>
            <a:r>
              <a:rPr lang="en-US" sz="1300">
                <a:solidFill>
                  <a:schemeClr val="tx1"/>
                </a:solidFill>
                <a:latin typeface="UTM Avo" panose="02040603050506020204" pitchFamily="18" charset="0"/>
              </a:rPr>
              <a:t> </a:t>
            </a:r>
            <a:r>
              <a:rPr lang="vi-VN" sz="1300">
                <a:solidFill>
                  <a:schemeClr val="tx1"/>
                </a:solidFill>
                <a:latin typeface="UTM Avo" panose="02040603050506020204" pitchFamily="18" charset="0"/>
              </a:rPr>
              <a:t>Thầy </a:t>
            </a:r>
            <a:r>
              <a:rPr lang="vi-VN" sz="1300" dirty="0">
                <a:solidFill>
                  <a:schemeClr val="tx1"/>
                </a:solidFill>
                <a:latin typeface="UTM Avo" panose="02040603050506020204" pitchFamily="18" charset="0"/>
              </a:rPr>
              <a:t>giáo vỗ tay. Các bạn vỗ tay theo. Quang cũng vỗ tay. Cả lớp tràn ngập tiếng </a:t>
            </a:r>
            <a:r>
              <a:rPr lang="vi-VN" sz="1300">
                <a:solidFill>
                  <a:schemeClr val="tx1"/>
                </a:solidFill>
                <a:latin typeface="UTM Avo" panose="02040603050506020204" pitchFamily="18" charset="0"/>
              </a:rPr>
              <a:t>vỗ tay</a:t>
            </a:r>
            <a:r>
              <a:rPr lang="en-US" sz="1300">
                <a:solidFill>
                  <a:schemeClr val="tx1"/>
                </a:solidFill>
                <a:latin typeface="UTM Avo" panose="02040603050506020204" pitchFamily="18" charset="0"/>
              </a:rPr>
              <a:t>.                           </a:t>
            </a:r>
          </a:p>
          <a:p>
            <a:pPr algn="just">
              <a:lnSpc>
                <a:spcPct val="120000"/>
              </a:lnSpc>
            </a:pPr>
            <a:r>
              <a:rPr lang="en-US" sz="1300">
                <a:solidFill>
                  <a:schemeClr val="tx1"/>
                </a:solidFill>
                <a:latin typeface="UTM Avo" panose="02040603050506020204" pitchFamily="18" charset="0"/>
              </a:rPr>
              <a:t>		  </a:t>
            </a:r>
            <a:r>
              <a:rPr lang="vi-VN" sz="1300">
                <a:solidFill>
                  <a:schemeClr val="tx1"/>
                </a:solidFill>
                <a:latin typeface="UTM Avo" panose="02040603050506020204" pitchFamily="18" charset="0"/>
              </a:rPr>
              <a:t>(Phỏng </a:t>
            </a:r>
            <a:r>
              <a:rPr lang="vi-VN" sz="1300" dirty="0">
                <a:solidFill>
                  <a:schemeClr val="tx1"/>
                </a:solidFill>
                <a:latin typeface="UTM Avo" panose="02040603050506020204" pitchFamily="18" charset="0"/>
              </a:rPr>
              <a:t>theo </a:t>
            </a:r>
            <a:r>
              <a:rPr lang="vi-VN" sz="1300" i="1" dirty="0">
                <a:solidFill>
                  <a:schemeClr val="tx1"/>
                </a:solidFill>
                <a:latin typeface="UTM Avo" panose="02040603050506020204" pitchFamily="18" charset="0"/>
              </a:rPr>
              <a:t>Tốt-tô-chan, cô bé bên cửa sổ</a:t>
            </a:r>
            <a:r>
              <a:rPr lang="vi-VN" sz="1300" dirty="0">
                <a:solidFill>
                  <a:schemeClr val="tx1"/>
                </a:solidFill>
                <a:latin typeface="UTM Avo" panose="02040603050506020204" pitchFamily="18" charset="0"/>
              </a:rPr>
              <a:t>)</a:t>
            </a:r>
            <a:endParaRPr lang="en-US" sz="1300" dirty="0">
              <a:solidFill>
                <a:schemeClr val="tx1"/>
              </a:solidFill>
              <a:latin typeface="UTM Avo" panose="02040603050506020204" pitchFamily="18" charset="0"/>
            </a:endParaRPr>
          </a:p>
        </p:txBody>
      </p:sp>
      <p:pic>
        <p:nvPicPr>
          <p:cNvPr id="6" name="Picture 5">
            <a:extLst>
              <a:ext uri="{FF2B5EF4-FFF2-40B4-BE49-F238E27FC236}">
                <a16:creationId xmlns:a16="http://schemas.microsoft.com/office/drawing/2014/main" id="{5F1C4841-261B-460C-86E5-CC1A2F692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93" y="882464"/>
            <a:ext cx="304770" cy="288000"/>
          </a:xfrm>
          <a:prstGeom prst="rect">
            <a:avLst/>
          </a:prstGeom>
        </p:spPr>
      </p:pic>
      <p:pic>
        <p:nvPicPr>
          <p:cNvPr id="7" name="Picture 6">
            <a:extLst>
              <a:ext uri="{FF2B5EF4-FFF2-40B4-BE49-F238E27FC236}">
                <a16:creationId xmlns:a16="http://schemas.microsoft.com/office/drawing/2014/main" id="{1D1A5B67-CA86-41BC-A4E1-F473565B556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89985" y="1338256"/>
            <a:ext cx="288000" cy="288000"/>
          </a:xfrm>
          <a:prstGeom prst="rect">
            <a:avLst/>
          </a:prstGeom>
        </p:spPr>
      </p:pic>
      <p:pic>
        <p:nvPicPr>
          <p:cNvPr id="8" name="Picture 7">
            <a:extLst>
              <a:ext uri="{FF2B5EF4-FFF2-40B4-BE49-F238E27FC236}">
                <a16:creationId xmlns:a16="http://schemas.microsoft.com/office/drawing/2014/main" id="{FDD776A0-7D13-47F2-90F9-A8539EB703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494" y="3248112"/>
            <a:ext cx="288000" cy="288000"/>
          </a:xfrm>
          <a:prstGeom prst="rect">
            <a:avLst/>
          </a:prstGeom>
        </p:spPr>
      </p:pic>
      <p:grpSp>
        <p:nvGrpSpPr>
          <p:cNvPr id="9" name="Group 8">
            <a:extLst>
              <a:ext uri="{FF2B5EF4-FFF2-40B4-BE49-F238E27FC236}">
                <a16:creationId xmlns:a16="http://schemas.microsoft.com/office/drawing/2014/main" id="{A8E888A2-F62E-48A1-B335-663446A3D0E9}"/>
              </a:ext>
            </a:extLst>
          </p:cNvPr>
          <p:cNvGrpSpPr/>
          <p:nvPr/>
        </p:nvGrpSpPr>
        <p:grpSpPr>
          <a:xfrm>
            <a:off x="422075" y="4024608"/>
            <a:ext cx="435297" cy="523220"/>
            <a:chOff x="3363548" y="2674290"/>
            <a:chExt cx="381624" cy="601866"/>
          </a:xfrm>
        </p:grpSpPr>
        <p:sp>
          <p:nvSpPr>
            <p:cNvPr id="10" name="Oval 9">
              <a:extLst>
                <a:ext uri="{FF2B5EF4-FFF2-40B4-BE49-F238E27FC236}">
                  <a16:creationId xmlns:a16="http://schemas.microsoft.com/office/drawing/2014/main" id="{6F96DAC5-6D42-4CE6-A50B-79DEBC54EFAF}"/>
                </a:ext>
              </a:extLst>
            </p:cNvPr>
            <p:cNvSpPr/>
            <p:nvPr/>
          </p:nvSpPr>
          <p:spPr>
            <a:xfrm>
              <a:off x="3423279" y="2846441"/>
              <a:ext cx="321893" cy="257565"/>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id="{185F31AA-4CD5-445B-9523-D38611DD96CF}"/>
                </a:ext>
              </a:extLst>
            </p:cNvPr>
            <p:cNvSpPr/>
            <p:nvPr/>
          </p:nvSpPr>
          <p:spPr>
            <a:xfrm rot="21163024">
              <a:off x="3363548" y="2674290"/>
              <a:ext cx="371563" cy="601866"/>
            </a:xfrm>
            <a:prstGeom prst="rect">
              <a:avLst/>
            </a:prstGeom>
          </p:spPr>
          <p:txBody>
            <a:bodyPr wrap="square">
              <a:spAutoFit/>
            </a:bodyPr>
            <a:lstStyle/>
            <a:p>
              <a:pPr algn="ctr"/>
              <a:r>
                <a:rPr lang="en-VN" sz="28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249105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746086" y="588158"/>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Một giờ học</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30180" y="1001861"/>
            <a:ext cx="5855675" cy="1240340"/>
          </a:xfrm>
          <a:prstGeom prst="rect">
            <a:avLst/>
          </a:prstGeom>
          <a:noFill/>
        </p:spPr>
        <p:txBody>
          <a:bodyPr wrap="square" rtlCol="0">
            <a:spAutoFit/>
          </a:bodyPr>
          <a:lstStyle/>
          <a:p>
            <a:pPr algn="just">
              <a:lnSpc>
                <a:spcPct val="120000"/>
              </a:lnSpc>
            </a:pPr>
            <a:r>
              <a:rPr lang="vi-VN" sz="1600" dirty="0">
                <a:latin typeface="UTM Avo" panose="02040603050506020204" pitchFamily="18" charset="0"/>
              </a:rPr>
              <a:t>      Thầy giáo nói: “Chúng ta cần học cách giao tiếp tự tin. Vì thế hôm nay chúng ta sẽ tập nói trước lớp về bất cứ điều gì mình thích.”</a:t>
            </a:r>
          </a:p>
          <a:p>
            <a:pPr algn="just">
              <a:lnSpc>
                <a:spcPct val="120000"/>
              </a:lnSpc>
            </a:pPr>
            <a:r>
              <a:rPr lang="vi-VN" sz="1600" dirty="0">
                <a:latin typeface="UTM Avo" panose="02040603050506020204" pitchFamily="18" charset="0"/>
              </a:rPr>
              <a:t>      </a:t>
            </a:r>
            <a:endParaRPr lang="en-US" sz="1600" dirty="0">
              <a:latin typeface="UTM Avo" panose="02040603050506020204" pitchFamily="18" charset="0"/>
            </a:endParaRPr>
          </a:p>
        </p:txBody>
      </p:sp>
      <p:pic>
        <p:nvPicPr>
          <p:cNvPr id="6" name="Picture 5">
            <a:extLst>
              <a:ext uri="{FF2B5EF4-FFF2-40B4-BE49-F238E27FC236}">
                <a16:creationId xmlns:a16="http://schemas.microsoft.com/office/drawing/2014/main" id="{17E035BE-ABF7-4BF0-AA11-3C90C16CE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16" y="1019210"/>
            <a:ext cx="304770" cy="288000"/>
          </a:xfrm>
          <a:prstGeom prst="rect">
            <a:avLst/>
          </a:prstGeom>
        </p:spPr>
      </p:pic>
      <p:sp>
        <p:nvSpPr>
          <p:cNvPr id="13" name="Rectangle 12">
            <a:extLst>
              <a:ext uri="{FF2B5EF4-FFF2-40B4-BE49-F238E27FC236}">
                <a16:creationId xmlns:a16="http://schemas.microsoft.com/office/drawing/2014/main" id="{92E6239C-9985-4022-9984-0A7495CDBB65}"/>
              </a:ext>
            </a:extLst>
          </p:cNvPr>
          <p:cNvSpPr/>
          <p:nvPr/>
        </p:nvSpPr>
        <p:spPr>
          <a:xfrm>
            <a:off x="331058" y="2307807"/>
            <a:ext cx="5996762" cy="1703030"/>
          </a:xfrm>
          <a:prstGeom prst="rect">
            <a:avLst/>
          </a:prstGeom>
        </p:spPr>
        <p:txBody>
          <a:bodyPr wrap="square">
            <a:spAutoFit/>
          </a:bodyPr>
          <a:lstStyle/>
          <a:p>
            <a:pPr algn="just">
              <a:lnSpc>
                <a:spcPct val="150000"/>
              </a:lnSpc>
            </a:pPr>
            <a:r>
              <a:rPr lang="vi-VN" sz="1800" dirty="0">
                <a:solidFill>
                  <a:srgbClr val="002060"/>
                </a:solidFill>
                <a:latin typeface="UTM Avo" panose="02040603050506020204" pitchFamily="18" charset="0"/>
              </a:rPr>
              <a:t>     “Chúng ta cần học cách giao tiếp tự tin. Vì thế hôm nay chúng ta sẽ tập nói trước lớp về bất cứ điều gì mình thích.”</a:t>
            </a:r>
          </a:p>
          <a:p>
            <a:pPr algn="just">
              <a:lnSpc>
                <a:spcPct val="150000"/>
              </a:lnSpc>
            </a:pPr>
            <a:endParaRPr lang="vi-VN" sz="1800" dirty="0">
              <a:solidFill>
                <a:srgbClr val="002060"/>
              </a:solidFill>
            </a:endParaRPr>
          </a:p>
        </p:txBody>
      </p:sp>
      <p:cxnSp>
        <p:nvCxnSpPr>
          <p:cNvPr id="14" name="Straight Connector 13">
            <a:extLst>
              <a:ext uri="{FF2B5EF4-FFF2-40B4-BE49-F238E27FC236}">
                <a16:creationId xmlns:a16="http://schemas.microsoft.com/office/drawing/2014/main" id="{506B5EC3-795D-4060-8535-0A35008B4FC8}"/>
              </a:ext>
            </a:extLst>
          </p:cNvPr>
          <p:cNvCxnSpPr/>
          <p:nvPr/>
        </p:nvCxnSpPr>
        <p:spPr>
          <a:xfrm flipH="1">
            <a:off x="6218613" y="232678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2F8862-8026-49A1-9774-4D5244EF4C5C}"/>
              </a:ext>
            </a:extLst>
          </p:cNvPr>
          <p:cNvCxnSpPr/>
          <p:nvPr/>
        </p:nvCxnSpPr>
        <p:spPr>
          <a:xfrm flipH="1">
            <a:off x="2214701" y="279503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06029D-0099-41BC-B9ED-9215CBA961C1}"/>
              </a:ext>
            </a:extLst>
          </p:cNvPr>
          <p:cNvCxnSpPr/>
          <p:nvPr/>
        </p:nvCxnSpPr>
        <p:spPr>
          <a:xfrm flipH="1">
            <a:off x="5816529" y="279503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CB924D8-589D-4F20-ACE8-8FE3B77C1203}"/>
              </a:ext>
            </a:extLst>
          </p:cNvPr>
          <p:cNvCxnSpPr/>
          <p:nvPr/>
        </p:nvCxnSpPr>
        <p:spPr>
          <a:xfrm flipH="1">
            <a:off x="5747418" y="279503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39ED1E-CF78-426C-A948-35BEB3A16780}"/>
              </a:ext>
            </a:extLst>
          </p:cNvPr>
          <p:cNvCxnSpPr/>
          <p:nvPr/>
        </p:nvCxnSpPr>
        <p:spPr>
          <a:xfrm flipH="1">
            <a:off x="4601060" y="2324285"/>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2400F1-6F65-426F-B3F8-FC939D2D98B4}"/>
              </a:ext>
            </a:extLst>
          </p:cNvPr>
          <p:cNvCxnSpPr/>
          <p:nvPr/>
        </p:nvCxnSpPr>
        <p:spPr>
          <a:xfrm flipH="1">
            <a:off x="4550743" y="2328938"/>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BED598-3395-4B5A-BA6F-33711DCE4836}"/>
              </a:ext>
            </a:extLst>
          </p:cNvPr>
          <p:cNvCxnSpPr/>
          <p:nvPr/>
        </p:nvCxnSpPr>
        <p:spPr>
          <a:xfrm flipH="1">
            <a:off x="4827331" y="2795031"/>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5" name="TextBox 4">
            <a:extLst>
              <a:ext uri="{FF2B5EF4-FFF2-40B4-BE49-F238E27FC236}">
                <a16:creationId xmlns:a16="http://schemas.microsoft.com/office/drawing/2014/main" id="{83DE1F8B-C43D-4B7A-8155-BEAC33AC1D49}"/>
              </a:ext>
            </a:extLst>
          </p:cNvPr>
          <p:cNvSpPr txBox="1"/>
          <p:nvPr/>
        </p:nvSpPr>
        <p:spPr>
          <a:xfrm>
            <a:off x="509365" y="942487"/>
            <a:ext cx="5855675" cy="2419124"/>
          </a:xfrm>
          <a:prstGeom prst="rect">
            <a:avLst/>
          </a:prstGeom>
          <a:noFill/>
        </p:spPr>
        <p:txBody>
          <a:bodyPr wrap="square" rtlCol="0">
            <a:spAutoFit/>
          </a:bodyPr>
          <a:lstStyle/>
          <a:p>
            <a:pPr lvl="0" algn="just">
              <a:lnSpc>
                <a:spcPct val="120000"/>
              </a:lnSpc>
              <a:defRPr/>
            </a:pPr>
            <a:r>
              <a:rPr kumimoji="0" lang="en-US" i="0" u="none" strike="noStrike" kern="0" cap="none" spc="0" normalizeH="0" baseline="0" noProof="0" dirty="0">
                <a:ln>
                  <a:noFill/>
                </a:ln>
                <a:effectLst/>
                <a:uLnTx/>
                <a:uFillTx/>
                <a:latin typeface="UTM Avo" panose="02040603050506020204" pitchFamily="18" charset="0"/>
                <a:cs typeface="Arial"/>
                <a:sym typeface="Arial"/>
              </a:rPr>
              <a:t>      </a:t>
            </a:r>
            <a:r>
              <a:rPr kumimoji="0" lang="vi-VN" i="0" u="none" strike="noStrike" kern="0" cap="none" spc="0" normalizeH="0" baseline="0" noProof="0" dirty="0">
                <a:ln>
                  <a:noFill/>
                </a:ln>
                <a:effectLst/>
                <a:uLnTx/>
                <a:uFillTx/>
                <a:latin typeface="UTM Avo" panose="02040603050506020204" pitchFamily="18" charset="0"/>
                <a:cs typeface="Arial"/>
                <a:sym typeface="Arial"/>
              </a:rPr>
              <a:t>Quang được mời lên nói đầu tiên. Cậu lúng túng, đỏ mặt. Quang cảm thấy nói với bạn bên cạnh thì dễ, nhưng nói trước cả lớp thì sao mà khó thế. Thầy bảo</a:t>
            </a:r>
            <a:r>
              <a:rPr kumimoji="0" lang="vi-VN" i="0" u="none" strike="noStrike" kern="0" cap="none" spc="0" normalizeH="0" baseline="0" noProof="0">
                <a:ln>
                  <a:noFill/>
                </a:ln>
                <a:effectLst/>
                <a:uLnTx/>
                <a:uFillTx/>
                <a:latin typeface="UTM Avo" panose="02040603050506020204" pitchFamily="18" charset="0"/>
                <a:cs typeface="Arial"/>
                <a:sym typeface="Arial"/>
              </a:rPr>
              <a:t>: “</a:t>
            </a:r>
            <a:r>
              <a:rPr lang="en-US">
                <a:latin typeface="UTM Avo" panose="02040603050506020204" pitchFamily="18" charset="0"/>
              </a:rPr>
              <a:t>S</a:t>
            </a:r>
            <a:r>
              <a:rPr kumimoji="0" lang="vi-VN" i="0" u="none" strike="noStrike" kern="0" cap="none" spc="0" normalizeH="0" baseline="0" noProof="0">
                <a:ln>
                  <a:noFill/>
                </a:ln>
                <a:effectLst/>
                <a:uLnTx/>
                <a:uFillTx/>
                <a:latin typeface="UTM Avo" panose="02040603050506020204" pitchFamily="18" charset="0"/>
                <a:cs typeface="Arial"/>
                <a:sym typeface="Arial"/>
              </a:rPr>
              <a:t>áng </a:t>
            </a:r>
            <a:r>
              <a:rPr kumimoji="0" lang="vi-VN" i="0" u="none" strike="noStrike" kern="0" cap="none" spc="0" normalizeH="0" baseline="0" noProof="0" dirty="0">
                <a:ln>
                  <a:noFill/>
                </a:ln>
                <a:effectLst/>
                <a:uLnTx/>
                <a:uFillTx/>
                <a:latin typeface="UTM Avo" panose="02040603050506020204" pitchFamily="18" charset="0"/>
                <a:cs typeface="Arial"/>
                <a:sym typeface="Arial"/>
              </a:rPr>
              <a:t>nay ngủ dậy, em đã </a:t>
            </a:r>
            <a:r>
              <a:rPr kumimoji="0" lang="vi-VN" i="0" u="none" strike="noStrike" kern="0" cap="none" spc="0" normalizeH="0" baseline="0" noProof="0">
                <a:ln>
                  <a:noFill/>
                </a:ln>
                <a:effectLst/>
                <a:uLnTx/>
                <a:uFillTx/>
                <a:latin typeface="UTM Avo" panose="02040603050506020204" pitchFamily="18" charset="0"/>
                <a:cs typeface="Arial"/>
                <a:sym typeface="Arial"/>
              </a:rPr>
              <a:t>làm gì</a:t>
            </a:r>
            <a:r>
              <a:rPr lang="vi-VN">
                <a:solidFill>
                  <a:schemeClr val="tx1"/>
                </a:solidFill>
                <a:latin typeface="UTM Avo" panose="02040603050506020204" pitchFamily="18" charset="0"/>
              </a:rPr>
              <a:t> </a:t>
            </a:r>
            <a:r>
              <a:rPr lang="vi-VN">
                <a:latin typeface="UTM Avo" panose="02040603050506020204" pitchFamily="18" charset="0"/>
              </a:rPr>
              <a:t>Em cố nhớ xem</a:t>
            </a:r>
            <a:r>
              <a:rPr kumimoji="0" lang="vi-VN" i="0" u="none" strike="noStrike" kern="0" cap="none" spc="0" normalizeH="0" baseline="0" noProof="0">
                <a:ln>
                  <a:noFill/>
                </a:ln>
                <a:effectLst/>
                <a:uLnTx/>
                <a:uFillTx/>
                <a:latin typeface="UTM Avo" panose="02040603050506020204" pitchFamily="18" charset="0"/>
                <a:cs typeface="Arial"/>
                <a:sym typeface="Arial"/>
              </a:rPr>
              <a:t>?”</a:t>
            </a:r>
            <a:endParaRPr kumimoji="0" lang="vi-VN" i="0" u="none" strike="noStrike" kern="0" cap="none" spc="0" normalizeH="0" baseline="0" noProof="0" dirty="0">
              <a:ln>
                <a:noFill/>
              </a:ln>
              <a:effectLst/>
              <a:uLnTx/>
              <a:uFillTx/>
              <a:latin typeface="UTM Avo" panose="02040603050506020204" pitchFamily="18" charset="0"/>
              <a:cs typeface="Arial"/>
              <a:sym typeface="Arial"/>
            </a:endParaRP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i="0" u="none" strike="noStrike" kern="0" cap="none" spc="0" normalizeH="0" baseline="0" noProof="0" dirty="0">
                <a:ln>
                  <a:noFill/>
                </a:ln>
                <a:effectLst/>
                <a:uLnTx/>
                <a:uFillTx/>
                <a:latin typeface="UTM Avo" panose="02040603050506020204" pitchFamily="18" charset="0"/>
                <a:cs typeface="Arial"/>
                <a:sym typeface="Arial"/>
              </a:rPr>
              <a:t>      Quang ngập ngừng, vừa nói vừa gãi đầu: “Em...”.</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i="0" u="none" strike="noStrike" kern="0" cap="none" spc="0" normalizeH="0" baseline="0" noProof="0" dirty="0">
                <a:ln>
                  <a:noFill/>
                </a:ln>
                <a:effectLst/>
                <a:uLnTx/>
                <a:uFillTx/>
                <a:latin typeface="UTM Avo" panose="02040603050506020204" pitchFamily="18" charset="0"/>
                <a:cs typeface="Arial"/>
                <a:sym typeface="Arial"/>
              </a:rPr>
              <a:t>      Thầy giáo nhắc: “Rồi gì nữa?”.</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i="0" u="none" strike="noStrike" kern="0" cap="none" spc="0" normalizeH="0" baseline="0" noProof="0" dirty="0">
                <a:ln>
                  <a:noFill/>
                </a:ln>
                <a:effectLst/>
                <a:uLnTx/>
                <a:uFillTx/>
                <a:latin typeface="UTM Avo" panose="02040603050506020204" pitchFamily="18" charset="0"/>
                <a:cs typeface="Arial"/>
                <a:sym typeface="Arial"/>
              </a:rPr>
              <a:t>      Quang lại gãi đầu: “À...ờ...Em ngủ dậy.”. Và cậu nói tiếp: “Rồi...</a:t>
            </a:r>
            <a:r>
              <a:rPr kumimoji="0" lang="vi-VN" i="0" u="none" strike="noStrike" kern="0" cap="none" spc="0" normalizeH="0" baseline="0" noProof="0">
                <a:ln>
                  <a:noFill/>
                </a:ln>
                <a:effectLst/>
                <a:uLnTx/>
                <a:uFillTx/>
                <a:latin typeface="UTM Avo" panose="02040603050506020204" pitchFamily="18" charset="0"/>
                <a:cs typeface="Arial"/>
                <a:sym typeface="Arial"/>
              </a:rPr>
              <a:t>ờ..”.</a:t>
            </a:r>
            <a:endParaRPr kumimoji="0" lang="vi-VN" i="0" u="none" strike="noStrike" kern="0" cap="none" spc="0" normalizeH="0" baseline="0" noProof="0" dirty="0">
              <a:ln>
                <a:noFill/>
              </a:ln>
              <a:effectLst/>
              <a:uLnTx/>
              <a:uFillTx/>
              <a:latin typeface="UTM Avo" panose="02040603050506020204" pitchFamily="18" charset="0"/>
              <a:cs typeface="Arial"/>
              <a:sym typeface="Arial"/>
            </a:endParaRP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i="0" u="none" strike="noStrike" kern="0" cap="none" spc="0" normalizeH="0" baseline="0" noProof="0" dirty="0">
                <a:ln>
                  <a:noFill/>
                </a:ln>
                <a:effectLst/>
                <a:uLnTx/>
                <a:uFillTx/>
                <a:latin typeface="UTM Avo" panose="02040603050506020204" pitchFamily="18" charset="0"/>
                <a:cs typeface="Arial"/>
                <a:sym typeface="Arial"/>
              </a:rPr>
              <a:t>      Thầy giáo mỉm cười, kiên nhẫn nghe Quang nói. Thầy bảo: “Thế là được rồi đấy!”</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i="0" u="none" strike="noStrike" kern="0" cap="none" spc="0" normalizeH="0" baseline="0" noProof="0" dirty="0">
                <a:ln>
                  <a:noFill/>
                </a:ln>
                <a:effectLst/>
                <a:uLnTx/>
                <a:uFillTx/>
                <a:latin typeface="UTM Avo" panose="02040603050506020204" pitchFamily="18" charset="0"/>
                <a:cs typeface="Arial"/>
                <a:sym typeface="Arial"/>
              </a:rPr>
              <a:t> </a:t>
            </a:r>
          </a:p>
        </p:txBody>
      </p:sp>
      <p:pic>
        <p:nvPicPr>
          <p:cNvPr id="7" name="Picture 6">
            <a:extLst>
              <a:ext uri="{FF2B5EF4-FFF2-40B4-BE49-F238E27FC236}">
                <a16:creationId xmlns:a16="http://schemas.microsoft.com/office/drawing/2014/main" id="{1D1A5B67-CA86-41BC-A4E1-F473565B556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09792" y="942487"/>
            <a:ext cx="288000" cy="288000"/>
          </a:xfrm>
          <a:prstGeom prst="rect">
            <a:avLst/>
          </a:prstGeom>
        </p:spPr>
      </p:pic>
      <p:sp>
        <p:nvSpPr>
          <p:cNvPr id="12" name="Rectangle 11">
            <a:extLst>
              <a:ext uri="{FF2B5EF4-FFF2-40B4-BE49-F238E27FC236}">
                <a16:creationId xmlns:a16="http://schemas.microsoft.com/office/drawing/2014/main" id="{082D7ED6-D3BB-4B6C-9453-5BB14172915B}"/>
              </a:ext>
            </a:extLst>
          </p:cNvPr>
          <p:cNvSpPr/>
          <p:nvPr/>
        </p:nvSpPr>
        <p:spPr>
          <a:xfrm>
            <a:off x="425141" y="3061071"/>
            <a:ext cx="5996761" cy="870623"/>
          </a:xfrm>
          <a:prstGeom prst="rect">
            <a:avLst/>
          </a:prstGeom>
        </p:spPr>
        <p:txBody>
          <a:bodyPr wrap="square">
            <a:spAutoFit/>
          </a:bodyPr>
          <a:lstStyle/>
          <a:p>
            <a:pPr algn="just">
              <a:lnSpc>
                <a:spcPct val="150000"/>
              </a:lnSpc>
            </a:pPr>
            <a:r>
              <a:rPr lang="vi-VN" sz="1800" dirty="0">
                <a:solidFill>
                  <a:srgbClr val="002060"/>
                </a:solidFill>
                <a:latin typeface="UTM Avo" panose="02040603050506020204" pitchFamily="18" charset="0"/>
              </a:rPr>
              <a:t>      Quang cảm thấy nói với bạn bên cạnh thì dễ, nhưng nói trước cả lớp thì sao mà khó thế.</a:t>
            </a:r>
            <a:endParaRPr lang="vi-VN" sz="1800" dirty="0">
              <a:solidFill>
                <a:srgbClr val="002060"/>
              </a:solidFill>
            </a:endParaRPr>
          </a:p>
        </p:txBody>
      </p:sp>
      <p:sp>
        <p:nvSpPr>
          <p:cNvPr id="13" name="Oval 12">
            <a:extLst>
              <a:ext uri="{FF2B5EF4-FFF2-40B4-BE49-F238E27FC236}">
                <a16:creationId xmlns:a16="http://schemas.microsoft.com/office/drawing/2014/main" id="{793ABB16-C9AC-4D11-9636-69AD8F879D99}"/>
              </a:ext>
            </a:extLst>
          </p:cNvPr>
          <p:cNvSpPr/>
          <p:nvPr/>
        </p:nvSpPr>
        <p:spPr>
          <a:xfrm>
            <a:off x="515523" y="320895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4" name="Straight Connector 13">
            <a:extLst>
              <a:ext uri="{FF2B5EF4-FFF2-40B4-BE49-F238E27FC236}">
                <a16:creationId xmlns:a16="http://schemas.microsoft.com/office/drawing/2014/main" id="{52672333-4069-4B7D-B64C-B27AA61B872E}"/>
              </a:ext>
            </a:extLst>
          </p:cNvPr>
          <p:cNvCxnSpPr/>
          <p:nvPr/>
        </p:nvCxnSpPr>
        <p:spPr>
          <a:xfrm flipH="1">
            <a:off x="3423521" y="3576607"/>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B6A3D7-4A07-4EB4-844B-CE882B985BD9}"/>
              </a:ext>
            </a:extLst>
          </p:cNvPr>
          <p:cNvCxnSpPr/>
          <p:nvPr/>
        </p:nvCxnSpPr>
        <p:spPr>
          <a:xfrm flipH="1">
            <a:off x="2369791" y="3170213"/>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53174F-9D44-43D0-A163-CC3646BE42AE}"/>
              </a:ext>
            </a:extLst>
          </p:cNvPr>
          <p:cNvCxnSpPr/>
          <p:nvPr/>
        </p:nvCxnSpPr>
        <p:spPr>
          <a:xfrm flipH="1">
            <a:off x="3460857" y="3571558"/>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AFA5C59-A97E-45CA-8F94-76D53E231A6D}"/>
              </a:ext>
            </a:extLst>
          </p:cNvPr>
          <p:cNvCxnSpPr/>
          <p:nvPr/>
        </p:nvCxnSpPr>
        <p:spPr>
          <a:xfrm flipH="1">
            <a:off x="1601754" y="354874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1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5" name="TextBox 4">
            <a:extLst>
              <a:ext uri="{FF2B5EF4-FFF2-40B4-BE49-F238E27FC236}">
                <a16:creationId xmlns:a16="http://schemas.microsoft.com/office/drawing/2014/main" id="{83DE1F8B-C43D-4B7A-8155-BEAC33AC1D49}"/>
              </a:ext>
            </a:extLst>
          </p:cNvPr>
          <p:cNvSpPr txBox="1"/>
          <p:nvPr/>
        </p:nvSpPr>
        <p:spPr>
          <a:xfrm>
            <a:off x="509365" y="942487"/>
            <a:ext cx="5855675" cy="2160591"/>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Quang được mời lên nói đầu tiên. Cậu </a:t>
            </a:r>
            <a:r>
              <a:rPr kumimoji="0" lang="vi-VN"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lúng túng</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đỏ mặt. Quang cảm thấy nói với bạn bên cạnh thì dễ, nhưng nói trước cả lớp thì sao mà khó thế. Thầy bảo: “Em cố nhớ xem, sáng nay ngủ dậy, em đã làm gì?”</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Quang </a:t>
            </a:r>
            <a:r>
              <a:rPr kumimoji="0" lang="vi-VN"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ngập ngừng</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vừa nói vừa gãi đầu: “</a:t>
            </a:r>
            <a:r>
              <a:rPr kumimoji="0" lang="vi-VN"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rPr>
              <a:t>Em...”.</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Thầy giáo nhắc: “Rồi gì nữa?”.</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Quang lại gãi đầu: </a:t>
            </a:r>
            <a:r>
              <a:rPr kumimoji="0" lang="vi-VN"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rPr>
              <a:t>“À...ờ...Em ngủ dậy.”. </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Và cậu nói tiếp: </a:t>
            </a:r>
            <a:r>
              <a:rPr kumimoji="0" lang="vi-VN"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rPr>
              <a:t>“Rồi...</a:t>
            </a:r>
            <a:r>
              <a:rPr kumimoji="0" lang="vi-VN" b="1" i="0" u="none" strike="noStrike" kern="0" cap="none" spc="0" normalizeH="0" baseline="0" noProof="0">
                <a:ln>
                  <a:noFill/>
                </a:ln>
                <a:solidFill>
                  <a:srgbClr val="00B050"/>
                </a:solidFill>
                <a:effectLst/>
                <a:uLnTx/>
                <a:uFillTx/>
                <a:latin typeface="UTM Avo" panose="02040603050506020204" pitchFamily="18" charset="0"/>
                <a:cs typeface="Arial"/>
                <a:sym typeface="Arial"/>
              </a:rPr>
              <a:t>ờ...”.</a:t>
            </a:r>
            <a:endParaRPr kumimoji="0" lang="vi-VN"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endParaRP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Thầy giáo mỉm cười, </a:t>
            </a:r>
            <a:r>
              <a:rPr kumimoji="0" lang="vi-VN"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kiên nhẫn </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nghe Quang nói. Thầy bảo: “Thế là được rồi đấy!”</a:t>
            </a:r>
          </a:p>
        </p:txBody>
      </p:sp>
      <p:pic>
        <p:nvPicPr>
          <p:cNvPr id="7" name="Picture 6">
            <a:extLst>
              <a:ext uri="{FF2B5EF4-FFF2-40B4-BE49-F238E27FC236}">
                <a16:creationId xmlns:a16="http://schemas.microsoft.com/office/drawing/2014/main" id="{1D1A5B67-CA86-41BC-A4E1-F473565B556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09792" y="936023"/>
            <a:ext cx="288000" cy="288000"/>
          </a:xfrm>
          <a:prstGeom prst="rect">
            <a:avLst/>
          </a:prstGeom>
        </p:spPr>
      </p:pic>
      <p:sp>
        <p:nvSpPr>
          <p:cNvPr id="6" name="TextBox 5">
            <a:extLst>
              <a:ext uri="{FF2B5EF4-FFF2-40B4-BE49-F238E27FC236}">
                <a16:creationId xmlns:a16="http://schemas.microsoft.com/office/drawing/2014/main" id="{6989577D-2694-44C6-813B-E128B42A92B3}"/>
              </a:ext>
            </a:extLst>
          </p:cNvPr>
          <p:cNvSpPr txBox="1"/>
          <p:nvPr/>
        </p:nvSpPr>
        <p:spPr>
          <a:xfrm>
            <a:off x="797792" y="2819444"/>
            <a:ext cx="5365827" cy="415498"/>
          </a:xfrm>
          <a:prstGeom prst="rect">
            <a:avLst/>
          </a:prstGeom>
          <a:noFill/>
        </p:spPr>
        <p:txBody>
          <a:bodyPr wrap="square" rtlCol="0">
            <a:spAutoFit/>
          </a:bodyPr>
          <a:lstStyle/>
          <a:p>
            <a:pPr algn="ctr">
              <a:lnSpc>
                <a:spcPct val="150000"/>
              </a:lnSpc>
            </a:pPr>
            <a:r>
              <a:rPr lang="vi-VN" b="1" dirty="0">
                <a:solidFill>
                  <a:schemeClr val="accent6">
                    <a:lumMod val="50000"/>
                  </a:schemeClr>
                </a:solidFill>
                <a:latin typeface="UTM Avo" panose="02040603050506020204" pitchFamily="18" charset="0"/>
              </a:rPr>
              <a:t>Từ ngữ</a:t>
            </a:r>
            <a:endParaRPr lang="en-US" b="1" dirty="0">
              <a:solidFill>
                <a:schemeClr val="accent6">
                  <a:lumMod val="50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id="{B4BA87DE-AAC9-4B5A-8698-0CEA3528A482}"/>
              </a:ext>
            </a:extLst>
          </p:cNvPr>
          <p:cNvSpPr/>
          <p:nvPr/>
        </p:nvSpPr>
        <p:spPr>
          <a:xfrm>
            <a:off x="691417" y="3177415"/>
            <a:ext cx="5996762" cy="415498"/>
          </a:xfrm>
          <a:prstGeom prst="rect">
            <a:avLst/>
          </a:prstGeom>
        </p:spPr>
        <p:txBody>
          <a:bodyPr wrap="square">
            <a:spAutoFit/>
          </a:bodyPr>
          <a:lstStyle/>
          <a:p>
            <a:pPr algn="just">
              <a:lnSpc>
                <a:spcPct val="150000"/>
              </a:lnSpc>
            </a:pPr>
            <a:r>
              <a:rPr lang="vi-VN" dirty="0">
                <a:latin typeface="UTM Avo" panose="02040603050506020204" pitchFamily="18" charset="0"/>
              </a:rPr>
              <a:t>     Lúng túng</a:t>
            </a:r>
            <a:r>
              <a:rPr lang="en-US" dirty="0">
                <a:latin typeface="UTM Avo" panose="02040603050506020204" pitchFamily="18" charset="0"/>
              </a:rPr>
              <a:t>:</a:t>
            </a:r>
            <a:endParaRPr lang="vi-VN" dirty="0"/>
          </a:p>
        </p:txBody>
      </p:sp>
      <p:sp>
        <p:nvSpPr>
          <p:cNvPr id="9" name="Rectangle 8">
            <a:extLst>
              <a:ext uri="{FF2B5EF4-FFF2-40B4-BE49-F238E27FC236}">
                <a16:creationId xmlns:a16="http://schemas.microsoft.com/office/drawing/2014/main" id="{46DA635B-AA76-477B-9434-219E9306AEF0}"/>
              </a:ext>
            </a:extLst>
          </p:cNvPr>
          <p:cNvSpPr/>
          <p:nvPr/>
        </p:nvSpPr>
        <p:spPr>
          <a:xfrm>
            <a:off x="683745" y="3517303"/>
            <a:ext cx="5996762" cy="415498"/>
          </a:xfrm>
          <a:prstGeom prst="rect">
            <a:avLst/>
          </a:prstGeom>
        </p:spPr>
        <p:txBody>
          <a:bodyPr wrap="square">
            <a:spAutoFit/>
          </a:bodyPr>
          <a:lstStyle/>
          <a:p>
            <a:pPr algn="just">
              <a:lnSpc>
                <a:spcPct val="150000"/>
              </a:lnSpc>
            </a:pPr>
            <a:r>
              <a:rPr lang="vi-VN" dirty="0">
                <a:latin typeface="UTM Avo" panose="02040603050506020204" pitchFamily="18" charset="0"/>
              </a:rPr>
              <a:t>     Kiên nhẫn</a:t>
            </a:r>
            <a:r>
              <a:rPr lang="en-US" dirty="0">
                <a:latin typeface="UTM Avo" panose="02040603050506020204" pitchFamily="18" charset="0"/>
              </a:rPr>
              <a:t>:</a:t>
            </a:r>
            <a:endParaRPr lang="vi-VN" dirty="0"/>
          </a:p>
        </p:txBody>
      </p:sp>
      <p:sp>
        <p:nvSpPr>
          <p:cNvPr id="10" name="Rectangle 9">
            <a:extLst>
              <a:ext uri="{FF2B5EF4-FFF2-40B4-BE49-F238E27FC236}">
                <a16:creationId xmlns:a16="http://schemas.microsoft.com/office/drawing/2014/main" id="{7D539E32-F7DE-4AAF-96DC-A2C40E938035}"/>
              </a:ext>
            </a:extLst>
          </p:cNvPr>
          <p:cNvSpPr/>
          <p:nvPr/>
        </p:nvSpPr>
        <p:spPr>
          <a:xfrm>
            <a:off x="610907" y="3836140"/>
            <a:ext cx="2027973" cy="415498"/>
          </a:xfrm>
          <a:prstGeom prst="rect">
            <a:avLst/>
          </a:prstGeom>
        </p:spPr>
        <p:txBody>
          <a:bodyPr wrap="square">
            <a:spAutoFit/>
          </a:bodyPr>
          <a:lstStyle/>
          <a:p>
            <a:pPr algn="just">
              <a:lnSpc>
                <a:spcPct val="150000"/>
              </a:lnSpc>
            </a:pPr>
            <a:r>
              <a:rPr lang="vi-VN" dirty="0">
                <a:latin typeface="UTM Avo" panose="02040603050506020204" pitchFamily="18" charset="0"/>
              </a:rPr>
              <a:t>     Ngập ngừng</a:t>
            </a:r>
            <a:r>
              <a:rPr lang="en-US" dirty="0">
                <a:latin typeface="UTM Avo" panose="02040603050506020204" pitchFamily="18" charset="0"/>
              </a:rPr>
              <a:t>:</a:t>
            </a:r>
            <a:endParaRPr lang="vi-VN" dirty="0"/>
          </a:p>
        </p:txBody>
      </p:sp>
      <p:sp>
        <p:nvSpPr>
          <p:cNvPr id="11" name="TextBox 10">
            <a:extLst>
              <a:ext uri="{FF2B5EF4-FFF2-40B4-BE49-F238E27FC236}">
                <a16:creationId xmlns:a16="http://schemas.microsoft.com/office/drawing/2014/main" id="{08C13695-BCAF-4BB2-9739-07E4186BDFE6}"/>
              </a:ext>
            </a:extLst>
          </p:cNvPr>
          <p:cNvSpPr txBox="1"/>
          <p:nvPr/>
        </p:nvSpPr>
        <p:spPr>
          <a:xfrm>
            <a:off x="2072466" y="3177415"/>
            <a:ext cx="4469138" cy="415498"/>
          </a:xfrm>
          <a:prstGeom prst="rect">
            <a:avLst/>
          </a:prstGeom>
          <a:noFill/>
        </p:spPr>
        <p:txBody>
          <a:bodyPr wrap="square" rtlCol="0">
            <a:spAutoFit/>
          </a:bodyPr>
          <a:lstStyle/>
          <a:p>
            <a:pPr>
              <a:lnSpc>
                <a:spcPct val="150000"/>
              </a:lnSpc>
            </a:pPr>
            <a:r>
              <a:rPr lang="vi-VN" dirty="0">
                <a:solidFill>
                  <a:schemeClr val="accent6">
                    <a:lumMod val="50000"/>
                  </a:schemeClr>
                </a:solidFill>
                <a:latin typeface="UTM Avo" panose="02040603050506020204" pitchFamily="18" charset="0"/>
              </a:rPr>
              <a:t> không biết nói hoặc làm như thế nào</a:t>
            </a:r>
            <a:endParaRPr lang="en-US" dirty="0">
              <a:solidFill>
                <a:schemeClr val="accent6">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F789103F-7DC2-4138-ACE9-2269DBEA02DC}"/>
              </a:ext>
            </a:extLst>
          </p:cNvPr>
          <p:cNvSpPr txBox="1"/>
          <p:nvPr/>
        </p:nvSpPr>
        <p:spPr>
          <a:xfrm>
            <a:off x="2024015" y="3884471"/>
            <a:ext cx="4032782" cy="415498"/>
          </a:xfrm>
          <a:prstGeom prst="rect">
            <a:avLst/>
          </a:prstGeom>
          <a:noFill/>
        </p:spPr>
        <p:txBody>
          <a:bodyPr wrap="square" rtlCol="0">
            <a:spAutoFit/>
          </a:bodyPr>
          <a:lstStyle/>
          <a:p>
            <a:pPr algn="just">
              <a:lnSpc>
                <a:spcPct val="150000"/>
              </a:lnSpc>
            </a:pPr>
            <a:r>
              <a:rPr lang="en-US" dirty="0">
                <a:solidFill>
                  <a:schemeClr val="accent6">
                    <a:lumMod val="50000"/>
                  </a:schemeClr>
                </a:solidFill>
                <a:latin typeface="UTM Avo" panose="02040603050506020204" pitchFamily="18" charset="0"/>
              </a:rPr>
              <a:t> </a:t>
            </a:r>
            <a:r>
              <a:rPr lang="vi-VN" dirty="0">
                <a:solidFill>
                  <a:schemeClr val="accent6">
                    <a:lumMod val="50000"/>
                  </a:schemeClr>
                </a:solidFill>
                <a:latin typeface="UTM Avo" panose="02040603050506020204" pitchFamily="18" charset="0"/>
              </a:rPr>
              <a:t>chưa quyết định được vì còn lo sợ thất bại.</a:t>
            </a:r>
            <a:endParaRPr lang="en-US" dirty="0">
              <a:solidFill>
                <a:schemeClr val="accent6">
                  <a:lumMod val="50000"/>
                </a:schemeClr>
              </a:solidFill>
              <a:latin typeface="UTM Avo" panose="02040603050506020204" pitchFamily="18" charset="0"/>
            </a:endParaRPr>
          </a:p>
        </p:txBody>
      </p:sp>
      <p:sp>
        <p:nvSpPr>
          <p:cNvPr id="13" name="TextBox 12">
            <a:extLst>
              <a:ext uri="{FF2B5EF4-FFF2-40B4-BE49-F238E27FC236}">
                <a16:creationId xmlns:a16="http://schemas.microsoft.com/office/drawing/2014/main" id="{69FA40D6-2F94-46CE-9D63-D36A1DBBAB40}"/>
              </a:ext>
            </a:extLst>
          </p:cNvPr>
          <p:cNvSpPr txBox="1"/>
          <p:nvPr/>
        </p:nvSpPr>
        <p:spPr>
          <a:xfrm>
            <a:off x="2031687" y="3537276"/>
            <a:ext cx="4515680" cy="375552"/>
          </a:xfrm>
          <a:prstGeom prst="rect">
            <a:avLst/>
          </a:prstGeom>
          <a:noFill/>
        </p:spPr>
        <p:txBody>
          <a:bodyPr wrap="square" rtlCol="0">
            <a:spAutoFit/>
          </a:bodyPr>
          <a:lstStyle/>
          <a:p>
            <a:pPr algn="just">
              <a:lnSpc>
                <a:spcPct val="150000"/>
              </a:lnSpc>
            </a:pPr>
            <a:r>
              <a:rPr lang="vi-VN" dirty="0">
                <a:solidFill>
                  <a:schemeClr val="accent6">
                    <a:lumMod val="50000"/>
                  </a:schemeClr>
                </a:solidFill>
                <a:latin typeface="UTM Avo" panose="02040603050506020204" pitchFamily="18" charset="0"/>
              </a:rPr>
              <a:t>tiếp tục làm việc đã định mà không nản lòng</a:t>
            </a:r>
            <a:endParaRPr lang="en-US" dirty="0">
              <a:solidFill>
                <a:schemeClr val="accent6">
                  <a:lumMod val="50000"/>
                </a:schemeClr>
              </a:solidFill>
              <a:latin typeface="UTM Avo" panose="02040603050506020204" pitchFamily="18" charset="0"/>
            </a:endParaRPr>
          </a:p>
        </p:txBody>
      </p:sp>
      <p:pic>
        <p:nvPicPr>
          <p:cNvPr id="14" name="Picture 2" descr="Premium Vector | Cute little kid girl think with question mark">
            <a:extLst>
              <a:ext uri="{FF2B5EF4-FFF2-40B4-BE49-F238E27FC236}">
                <a16:creationId xmlns:a16="http://schemas.microsoft.com/office/drawing/2014/main" id="{248A90D7-BE5B-43B5-BE31-73EDF50C499B}"/>
              </a:ext>
            </a:extLst>
          </p:cNvPr>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r="44832"/>
          <a:stretch/>
        </p:blipFill>
        <p:spPr bwMode="auto">
          <a:xfrm>
            <a:off x="5479724" y="2953406"/>
            <a:ext cx="802443" cy="175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5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5" name="TextBox 4">
            <a:extLst>
              <a:ext uri="{FF2B5EF4-FFF2-40B4-BE49-F238E27FC236}">
                <a16:creationId xmlns:a16="http://schemas.microsoft.com/office/drawing/2014/main" id="{83DE1F8B-C43D-4B7A-8155-BEAC33AC1D49}"/>
              </a:ext>
            </a:extLst>
          </p:cNvPr>
          <p:cNvSpPr txBox="1"/>
          <p:nvPr/>
        </p:nvSpPr>
        <p:spPr>
          <a:xfrm>
            <a:off x="461696" y="968307"/>
            <a:ext cx="5855675" cy="245605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Nhưng Quang chưa chịu về chỗ. Bỗng cậu nói to: </a:t>
            </a:r>
            <a:r>
              <a:rPr kumimoji="0" lang="vi-VN" sz="1600"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rPr>
              <a:t>“Rồi sau đó...</a:t>
            </a:r>
            <a:r>
              <a:rPr kumimoji="0" lang="vi-VN" sz="1600" b="1" i="0" u="none" strike="noStrike" kern="0" cap="none" spc="0" normalizeH="0" baseline="0" noProof="0">
                <a:ln>
                  <a:noFill/>
                </a:ln>
                <a:solidFill>
                  <a:srgbClr val="00B050"/>
                </a:solidFill>
                <a:effectLst/>
                <a:uLnTx/>
                <a:uFillTx/>
                <a:latin typeface="UTM Avo" panose="02040603050506020204" pitchFamily="18" charset="0"/>
                <a:cs typeface="Arial"/>
                <a:sym typeface="Arial"/>
              </a:rPr>
              <a:t>ờ...</a:t>
            </a:r>
            <a:r>
              <a:rPr lang="en-US" sz="1600" b="1" noProof="0">
                <a:solidFill>
                  <a:srgbClr val="00B050"/>
                </a:solidFill>
                <a:latin typeface="UTM Avo" panose="02040603050506020204" pitchFamily="18" charset="0"/>
              </a:rPr>
              <a:t>à…</a:t>
            </a:r>
            <a:r>
              <a:rPr kumimoji="0" lang="vi-VN" sz="1600" b="1" i="0" u="none" strike="noStrike" kern="0" cap="none" spc="0" normalizeH="0" baseline="0" noProof="0">
                <a:ln>
                  <a:noFill/>
                </a:ln>
                <a:solidFill>
                  <a:srgbClr val="00B050"/>
                </a:solidFill>
                <a:effectLst/>
                <a:uLnTx/>
                <a:uFillTx/>
                <a:latin typeface="UTM Avo" panose="02040603050506020204" pitchFamily="18" charset="0"/>
                <a:cs typeface="Arial"/>
                <a:sym typeface="Arial"/>
              </a:rPr>
              <a:t>”. </a:t>
            </a: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Quang thở mạnh một hơi rồi nói tiếp: </a:t>
            </a:r>
            <a:r>
              <a:rPr kumimoji="0" lang="vi-VN" sz="1600" b="1" i="0" u="none" strike="noStrike" kern="0" cap="none" spc="0" normalizeH="0" baseline="0" noProof="0" dirty="0">
                <a:ln>
                  <a:noFill/>
                </a:ln>
                <a:solidFill>
                  <a:srgbClr val="00B050"/>
                </a:solidFill>
                <a:effectLst/>
                <a:uLnTx/>
                <a:uFillTx/>
                <a:latin typeface="UTM Avo" panose="02040603050506020204" pitchFamily="18" charset="0"/>
                <a:cs typeface="Arial"/>
                <a:sym typeface="Arial"/>
              </a:rPr>
              <a:t>“Mẹ... ờ... bảo</a:t>
            </a: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Con đánh răng đi.   Thế là em đánh răng.”. Thầy giáo vỗ tay. Cả lớp vỗ tay theo. Cuối cùng, Quang nói với giọng rất tự tin: “Sau đó bố đưa em đi học.”.</a:t>
            </a:r>
          </a:p>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Thầy giáo vỗ tay. Các bạn vỗ tay theo. Quang cũng vỗ tay. Cả lớp tràn ngập tiếng vỗ tay.</a:t>
            </a:r>
          </a:p>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(Phỏng theo </a:t>
            </a:r>
            <a:r>
              <a:rPr kumimoji="0" lang="vi-VN" sz="1600" b="0" i="1"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Tốt-tô-chan, cô bé bên cửa sổ</a:t>
            </a: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lang="en-US"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8" name="Picture 7">
            <a:extLst>
              <a:ext uri="{FF2B5EF4-FFF2-40B4-BE49-F238E27FC236}">
                <a16:creationId xmlns:a16="http://schemas.microsoft.com/office/drawing/2014/main" id="{FDD776A0-7D13-47F2-90F9-A8539EB70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96" y="1000136"/>
            <a:ext cx="288000" cy="288000"/>
          </a:xfrm>
          <a:prstGeom prst="rect">
            <a:avLst/>
          </a:prstGeom>
        </p:spPr>
      </p:pic>
      <p:grpSp>
        <p:nvGrpSpPr>
          <p:cNvPr id="9" name="Group 8">
            <a:extLst>
              <a:ext uri="{FF2B5EF4-FFF2-40B4-BE49-F238E27FC236}">
                <a16:creationId xmlns:a16="http://schemas.microsoft.com/office/drawing/2014/main" id="{A8E888A2-F62E-48A1-B335-663446A3D0E9}"/>
              </a:ext>
            </a:extLst>
          </p:cNvPr>
          <p:cNvGrpSpPr/>
          <p:nvPr/>
        </p:nvGrpSpPr>
        <p:grpSpPr>
          <a:xfrm>
            <a:off x="461696" y="3284931"/>
            <a:ext cx="391877" cy="646331"/>
            <a:chOff x="3375652" y="2852247"/>
            <a:chExt cx="391877" cy="678148"/>
          </a:xfrm>
        </p:grpSpPr>
        <p:sp>
          <p:nvSpPr>
            <p:cNvPr id="10" name="Oval 9">
              <a:extLst>
                <a:ext uri="{FF2B5EF4-FFF2-40B4-BE49-F238E27FC236}">
                  <a16:creationId xmlns:a16="http://schemas.microsoft.com/office/drawing/2014/main" id="{6F96DAC5-6D42-4CE6-A50B-79DEBC54EFA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3600" b="0" i="1" u="none" strike="noStrike" kern="0" cap="none" spc="0" normalizeH="0" baseline="0" noProof="0" dirty="0">
                <a:ln>
                  <a:noFill/>
                </a:ln>
                <a:solidFill>
                  <a:srgbClr val="FFFFFF"/>
                </a:solidFill>
                <a:effectLst/>
                <a:uLnTx/>
                <a:uFillTx/>
                <a:latin typeface="UTM Charlotte" panose="02040603050506020204" pitchFamily="18" charset="0"/>
                <a:ea typeface="+mn-ea"/>
                <a:cs typeface="+mn-cs"/>
                <a:sym typeface="Arial"/>
              </a:endParaRPr>
            </a:p>
          </p:txBody>
        </p:sp>
        <p:sp>
          <p:nvSpPr>
            <p:cNvPr id="11" name="Rectangle 10">
              <a:extLst>
                <a:ext uri="{FF2B5EF4-FFF2-40B4-BE49-F238E27FC236}">
                  <a16:creationId xmlns:a16="http://schemas.microsoft.com/office/drawing/2014/main" id="{185F31AA-4CD5-445B-9523-D38611DD96CF}"/>
                </a:ext>
              </a:extLst>
            </p:cNvPr>
            <p:cNvSpPr/>
            <p:nvPr/>
          </p:nvSpPr>
          <p:spPr>
            <a:xfrm rot="21163024">
              <a:off x="3375652" y="2852247"/>
              <a:ext cx="372218" cy="67814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3600" b="1" i="1" u="none" strike="noStrike" kern="0" cap="none" spc="0" normalizeH="0" baseline="0" noProof="0" dirty="0">
                  <a:ln>
                    <a:noFill/>
                  </a:ln>
                  <a:solidFill>
                    <a:srgbClr val="FFFFFF"/>
                  </a:solidFill>
                  <a:effectLst/>
                  <a:uLnTx/>
                  <a:uFillTx/>
                  <a:latin typeface="UTM Charlotte" panose="02040603050506020204" pitchFamily="18" charset="0"/>
                  <a:cs typeface="Arial"/>
                  <a:sym typeface="Arial"/>
                </a:rPr>
                <a:t>4</a:t>
              </a:r>
            </a:p>
          </p:txBody>
        </p:sp>
      </p:grpSp>
      <p:sp>
        <p:nvSpPr>
          <p:cNvPr id="12" name="TextBox 11">
            <a:extLst>
              <a:ext uri="{FF2B5EF4-FFF2-40B4-BE49-F238E27FC236}">
                <a16:creationId xmlns:a16="http://schemas.microsoft.com/office/drawing/2014/main" id="{83DE1F8B-C43D-4B7A-8155-BEAC33AC1D49}"/>
              </a:ext>
            </a:extLst>
          </p:cNvPr>
          <p:cNvSpPr txBox="1"/>
          <p:nvPr/>
        </p:nvSpPr>
        <p:spPr>
          <a:xfrm>
            <a:off x="687271" y="3455491"/>
            <a:ext cx="5855675" cy="978729"/>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vi-VN" sz="16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Thầy </a:t>
            </a:r>
            <a:r>
              <a:rPr kumimoji="0" lang="vi-VN"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giáo vỗ tay. Các bạn vỗ tay theo. Quang cũng vỗ tay. Cả lớp tràn ngập tiếng vỗ tay.</a:t>
            </a:r>
          </a:p>
          <a:p>
            <a:pPr marL="0" marR="0" lvl="0" indent="0" algn="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p>
        </p:txBody>
      </p:sp>
    </p:spTree>
    <p:extLst>
      <p:ext uri="{BB962C8B-B14F-4D97-AF65-F5344CB8AC3E}">
        <p14:creationId xmlns:p14="http://schemas.microsoft.com/office/powerpoint/2010/main" val="241742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10130069"/>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2239</TotalTime>
  <Words>1669</Words>
  <Application>Microsoft Office PowerPoint</Application>
  <PresentationFormat>Custom</PresentationFormat>
  <Paragraphs>98</Paragraphs>
  <Slides>14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UTM Cookies</vt:lpstr>
      <vt:lpstr>UTM Avo</vt:lpstr>
      <vt:lpstr>Montserrat</vt:lpstr>
      <vt:lpstr>UTM Charlotte</vt:lpstr>
      <vt:lpstr>Kalam</vt:lpstr>
      <vt:lpstr>Arial</vt:lpstr>
      <vt:lpstr>HP001 4 hàng</vt:lpstr>
      <vt:lpstr>Doodle Sketchbook by Slidesgo</vt:lpstr>
      <vt:lpstr>1_Doodle Sketchbook by Slidesgo</vt:lpstr>
      <vt:lpstr>2_Doodle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Trang Thu</cp:lastModifiedBy>
  <cp:revision>95</cp:revision>
  <dcterms:modified xsi:type="dcterms:W3CDTF">2022-09-19T23:31:19Z</dcterms:modified>
</cp:coreProperties>
</file>