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3.wav" ContentType="audio/wav"/>
  <Override PartName="/ppt/media/audio4.wav" ContentType="audio/wav"/>
  <Override PartName="/ppt/media/audio5.wav" ContentType="audio/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347" r:id="rId3"/>
    <p:sldId id="388" r:id="rId4"/>
    <p:sldId id="275" r:id="rId5"/>
    <p:sldId id="276" r:id="rId6"/>
    <p:sldId id="286" r:id="rId7"/>
    <p:sldId id="256" r:id="rId8"/>
    <p:sldId id="319" r:id="rId9"/>
    <p:sldId id="287" r:id="rId10"/>
    <p:sldId id="257" r:id="rId11"/>
    <p:sldId id="277" r:id="rId12"/>
    <p:sldId id="390" r:id="rId13"/>
    <p:sldId id="266" r:id="rId14"/>
    <p:sldId id="386" r:id="rId15"/>
    <p:sldId id="391" r:id="rId16"/>
    <p:sldId id="267" r:id="rId17"/>
    <p:sldId id="268" r:id="rId18"/>
    <p:sldId id="300" r:id="rId19"/>
    <p:sldId id="297" r:id="rId20"/>
    <p:sldId id="387" r:id="rId21"/>
    <p:sldId id="271" r:id="rId22"/>
    <p:sldId id="272" r:id="rId23"/>
    <p:sldId id="273" r:id="rId24"/>
    <p:sldId id="274" r:id="rId25"/>
    <p:sldId id="332" r:id="rId26"/>
    <p:sldId id="34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6BAF7-AB79-40A9-ACFA-D6B335A19E9D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215C7-7002-4C4E-A356-EE012B065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34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6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A27BD9-9D00-4BF4-8953-39806A1F053B}" type="slidenum">
              <a:rPr lang="en-US" sz="1200">
                <a:solidFill>
                  <a:schemeClr val="tx1"/>
                </a:solidFill>
              </a:rPr>
              <a:pPr algn="r"/>
              <a:t>11</a:t>
            </a:fld>
            <a:endParaRPr 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8C3708-3DB0-4FE6-84F7-1BC515DDDF96}" type="slidenum">
              <a:rPr lang="en-US" smtClean="0">
                <a:solidFill>
                  <a:srgbClr val="000000"/>
                </a:solidFill>
                <a:latin typeface="VNI-Vari" pitchFamily="2" charset="0"/>
              </a:rPr>
              <a:pPr/>
              <a:t>12</a:t>
            </a:fld>
            <a:endParaRPr lang="en-US">
              <a:solidFill>
                <a:srgbClr val="000000"/>
              </a:solidFill>
              <a:latin typeface="VNI-Vari" pitchFamily="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700B8-3506-4D1F-B735-D565CC350F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58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D3BAAD7C-23C4-427C-9D3C-A457E202CB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0000BEDE-B00B-4C04-A2C7-2EA204F18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49CEC57B-98B1-4E6D-8F8F-7721A816A0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CB997-326F-4198-AB8B-BF0839545CD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442;p17:notes">
            <a:extLst>
              <a:ext uri="{FF2B5EF4-FFF2-40B4-BE49-F238E27FC236}">
                <a16:creationId xmlns:a16="http://schemas.microsoft.com/office/drawing/2014/main" id="{9638D0FD-BE5E-40BB-AC0B-E9F0050590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3300413"/>
            <a:ext cx="7315200" cy="2700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9699" name="Google Shape;443;p17:notes">
            <a:extLst>
              <a:ext uri="{FF2B5EF4-FFF2-40B4-BE49-F238E27FC236}">
                <a16:creationId xmlns:a16="http://schemas.microsoft.com/office/drawing/2014/main" id="{441383FB-B0B6-4E8C-828A-57A382ED51D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2514600" y="857250"/>
            <a:ext cx="4114800" cy="2314575"/>
          </a:xfrm>
          <a:custGeom>
            <a:avLst/>
            <a:gdLst>
              <a:gd name="T0" fmla="*/ 0 w 120000"/>
              <a:gd name="T1" fmla="*/ 0 h 120000"/>
              <a:gd name="T2" fmla="*/ 141096492 w 120000"/>
              <a:gd name="T3" fmla="*/ 0 h 120000"/>
              <a:gd name="T4" fmla="*/ 141096492 w 120000"/>
              <a:gd name="T5" fmla="*/ 44643812 h 120000"/>
              <a:gd name="T6" fmla="*/ 0 w 120000"/>
              <a:gd name="T7" fmla="*/ 44643812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79002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2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09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955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0FEB66-E812-464E-A3B9-8D346E130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AC822C-890B-409F-95D9-4DB5395D9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D18EF5-66DD-4D7F-87AE-2DFB678152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83BCD-A53C-4653-9565-F694681DE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675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824B71-B7C6-484B-9E6D-7FC8BF8F4F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BA91E2-888D-4EAB-8AF4-98E7D14DE9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9C835C-46C0-42E8-AD2C-388216B6E4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4467B-DD07-4BF0-956A-BA47A782D5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599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00D5F3-56CB-4B95-954F-B3E0CE13F2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750B83-47D6-4188-A71A-3B44AB258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AFD3FD-8026-4AAD-B828-6868838E38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2F67D-27DC-4B1E-827B-B34471F846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177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C330B0-90E6-4646-A915-1133C53BAC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820D7A-7526-4FD6-A972-ACF6985046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5B12AB-1AB3-4874-A884-0680BE1570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12388-38C3-41A3-B4DC-2DB658F1D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223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DBB7283-08B9-41F6-8464-ECFA27D62C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0B0DA10-5996-4A1F-9490-F9E964B25F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C016847-66AC-4062-8C67-75FEA99EC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8C64B-2FCC-4D7F-A0C3-96BC57D60D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442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7E413BB-8CFA-48A3-B9A1-1A8E377BF2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D9840B-002B-4899-B63B-54AE23BDDB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B276F3-02B4-4662-B066-834CAF65B0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7BDB-2A22-4F3C-B6EF-7E7B163ABE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334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D572407-177A-4149-97D5-9C156BC0BF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289DB70-CED7-4D05-945A-037783B8D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88E3423-81BC-41AC-9FA9-5A55778DCD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00C98-2952-47F9-9945-73D9647AFB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64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57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5E3D1C-4DAA-462B-B4EB-29DFC51D46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5D5C7F-63DA-4CE2-92EC-C383CAFE64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358B56-B921-4F2F-87BD-B17DC75BA0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095C0-42A4-43BD-A026-FCA2CC9D9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373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367AB8-930C-4EE4-B2C1-CCB914EF11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47879B-B54D-466A-9456-F38678ABB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429AC-D850-41E0-8C4D-C87CE2FEEC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C50A6-F7A6-4264-8CFC-65E9CB69A9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383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882D62-D6E0-459C-9782-6CF22C8D77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CBBF47-34AE-43A4-A4F2-9EA000F646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00965A-63D8-4DA0-9444-8BD2CDAFCA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1707E-28CB-41A7-975A-CDBA03EF7B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696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FED3CF-727F-4C49-9B2E-294AAA1213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BB100E-9C7F-423F-9F27-C8CB1B641B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495B41-4F3E-441C-938A-5B594CDDCD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8690C-D394-47EF-981C-217833CDAF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57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1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5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0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A4394-4554-41B3-BD4B-912C654A77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8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27D33DA-C5AB-41B2-BBC0-8D0089548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7F20073-2590-4E92-8C6F-8D02055C9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2996" name="Rectangle 4">
            <a:extLst>
              <a:ext uri="{FF2B5EF4-FFF2-40B4-BE49-F238E27FC236}">
                <a16:creationId xmlns:a16="http://schemas.microsoft.com/office/drawing/2014/main" id="{945232E8-3D3F-4982-BFD8-66D16E5A1D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2997" name="Rectangle 5">
            <a:extLst>
              <a:ext uri="{FF2B5EF4-FFF2-40B4-BE49-F238E27FC236}">
                <a16:creationId xmlns:a16="http://schemas.microsoft.com/office/drawing/2014/main" id="{0D5942B7-1FF9-4EF0-8BCA-56E9090F82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2998" name="Rectangle 6">
            <a:extLst>
              <a:ext uri="{FF2B5EF4-FFF2-40B4-BE49-F238E27FC236}">
                <a16:creationId xmlns:a16="http://schemas.microsoft.com/office/drawing/2014/main" id="{7EB4ED73-C6C7-4D66-B7BE-378CC84747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36B0C4-C89D-44FE-B6F2-903CCA42AB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09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0775" indent="-34077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0815" indent="-28362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855" indent="-22647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98044" indent="-22647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233" indent="-22647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.jpg"/><Relationship Id="rId4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.jpg"/><Relationship Id="rId4" Type="http://schemas.openxmlformats.org/officeDocument/2006/relationships/audio" Target="../media/audio5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.jpg"/><Relationship Id="rId4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3.png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3.png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Administrator\Desktop\ảnh đẹp\c5aacd56d62005c243f33a68f38a66ef.jpg">
            <a:extLst>
              <a:ext uri="{FF2B5EF4-FFF2-40B4-BE49-F238E27FC236}">
                <a16:creationId xmlns:a16="http://schemas.microsoft.com/office/drawing/2014/main" id="{CB9E0AE0-62C5-4FFB-A4FE-0CB145135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819F11-E9D3-4821-9DBE-C743EDC52C45}"/>
              </a:ext>
            </a:extLst>
          </p:cNvPr>
          <p:cNvSpPr txBox="1"/>
          <p:nvPr/>
        </p:nvSpPr>
        <p:spPr>
          <a:xfrm>
            <a:off x="1157357" y="493889"/>
            <a:ext cx="10363200" cy="2709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lIns="108373" tIns="54187" rIns="108373" bIns="54187">
            <a:prstTxWarp prst="textArchUp">
              <a:avLst>
                <a:gd name="adj" fmla="val 10836189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296" b="1" spc="59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4296" b="1" spc="59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TRƯỜNG TIỂU </a:t>
            </a:r>
            <a:r>
              <a:rPr lang="en-US" sz="4296" b="1" spc="59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HỌC VIỆT HƯNG</a:t>
            </a:r>
            <a:endParaRPr lang="en-US" sz="4296" b="1" spc="59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Google Shape;182;p1">
            <a:extLst>
              <a:ext uri="{FF2B5EF4-FFF2-40B4-BE49-F238E27FC236}">
                <a16:creationId xmlns:a16="http://schemas.microsoft.com/office/drawing/2014/main" id="{84429714-BFAB-462D-AA65-FADE2A6B1482}"/>
              </a:ext>
            </a:extLst>
          </p:cNvPr>
          <p:cNvSpPr/>
          <p:nvPr/>
        </p:nvSpPr>
        <p:spPr>
          <a:xfrm>
            <a:off x="2058504" y="1526886"/>
            <a:ext cx="8074991" cy="1859044"/>
          </a:xfrm>
          <a:prstGeom prst="rect">
            <a:avLst/>
          </a:prstGeom>
          <a:ln/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bliqueBottom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373" tIns="54187" rIns="108373" bIns="54187"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177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sz="1778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CÁC </a:t>
            </a:r>
            <a:r>
              <a:rPr lang="en-US" sz="177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177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SINH </a:t>
            </a:r>
            <a:r>
              <a:rPr sz="177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</a:t>
            </a:r>
            <a:r>
              <a:rPr sz="1778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</a:t>
            </a:r>
            <a:endParaRPr lang="en-US" sz="1778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778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LỚP 5</a:t>
            </a:r>
            <a:endParaRPr lang="en-US" sz="1778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12">
            <a:extLst>
              <a:ext uri="{FF2B5EF4-FFF2-40B4-BE49-F238E27FC236}">
                <a16:creationId xmlns:a16="http://schemas.microsoft.com/office/drawing/2014/main" id="{DEE9483A-1132-427E-AA73-AF34A48B9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958121"/>
            <a:ext cx="2904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1935" name="Text Box 15">
            <a:extLst>
              <a:ext uri="{FF2B5EF4-FFF2-40B4-BE49-F238E27FC236}">
                <a16:creationId xmlns:a16="http://schemas.microsoft.com/office/drawing/2014/main" id="{1BF4FDEB-BE86-4F87-A606-574C1DB87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442647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1937" name="Text Box 17">
            <a:extLst>
              <a:ext uri="{FF2B5EF4-FFF2-40B4-BE49-F238E27FC236}">
                <a16:creationId xmlns:a16="http://schemas.microsoft.com/office/drawing/2014/main" id="{6518AD82-0985-4233-9C2F-28E68DFBA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8928" y="2311894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4 , 2 9</a:t>
            </a:r>
          </a:p>
        </p:txBody>
      </p:sp>
      <p:sp>
        <p:nvSpPr>
          <p:cNvPr id="81938" name="Text Box 18">
            <a:extLst>
              <a:ext uri="{FF2B5EF4-FFF2-40B4-BE49-F238E27FC236}">
                <a16:creationId xmlns:a16="http://schemas.microsoft.com/office/drawing/2014/main" id="{8AFC202D-425D-476F-885F-4FDC1F259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356" y="2692894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1 , 8 4</a:t>
            </a:r>
          </a:p>
        </p:txBody>
      </p:sp>
      <p:sp>
        <p:nvSpPr>
          <p:cNvPr id="81941" name="Line 21">
            <a:extLst>
              <a:ext uri="{FF2B5EF4-FFF2-40B4-BE49-F238E27FC236}">
                <a16:creationId xmlns:a16="http://schemas.microsoft.com/office/drawing/2014/main" id="{F8A4E488-BFB1-4E41-B4F6-F2751E3817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848117"/>
            <a:ext cx="1524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vi-VN" sz="2800"/>
          </a:p>
        </p:txBody>
      </p:sp>
      <p:sp>
        <p:nvSpPr>
          <p:cNvPr id="81942" name="Text Box 22">
            <a:extLst>
              <a:ext uri="{FF2B5EF4-FFF2-40B4-BE49-F238E27FC236}">
                <a16:creationId xmlns:a16="http://schemas.microsoft.com/office/drawing/2014/main" id="{6561D19D-ACE0-412C-A78C-034FEB58F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5065" y="3150094"/>
            <a:ext cx="30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1944" name="Text Box 24">
            <a:extLst>
              <a:ext uri="{FF2B5EF4-FFF2-40B4-BE49-F238E27FC236}">
                <a16:creationId xmlns:a16="http://schemas.microsoft.com/office/drawing/2014/main" id="{576D3E78-8334-4EEA-9D12-AA8091C83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820" y="3181141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4</a:t>
            </a:r>
          </a:p>
        </p:txBody>
      </p:sp>
      <p:sp>
        <p:nvSpPr>
          <p:cNvPr id="81945" name="Text Box 25">
            <a:extLst>
              <a:ext uri="{FF2B5EF4-FFF2-40B4-BE49-F238E27FC236}">
                <a16:creationId xmlns:a16="http://schemas.microsoft.com/office/drawing/2014/main" id="{C4007CDA-9CC1-4E1F-9B04-A2333440C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328" y="3167889"/>
            <a:ext cx="1371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</p:txBody>
      </p:sp>
      <p:sp>
        <p:nvSpPr>
          <p:cNvPr id="81946" name="Text Box 26">
            <a:extLst>
              <a:ext uri="{FF2B5EF4-FFF2-40B4-BE49-F238E27FC236}">
                <a16:creationId xmlns:a16="http://schemas.microsoft.com/office/drawing/2014/main" id="{26692999-F448-45B1-8119-152B859F6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940" y="3082823"/>
            <a:ext cx="1255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81947" name="Line 27">
            <a:extLst>
              <a:ext uri="{FF2B5EF4-FFF2-40B4-BE49-F238E27FC236}">
                <a16:creationId xmlns:a16="http://schemas.microsoft.com/office/drawing/2014/main" id="{4B8C1C38-B780-45EB-9C93-5466614DB9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3512" y="3246891"/>
            <a:ext cx="1261885" cy="15251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vi-VN" sz="2800" dirty="0"/>
          </a:p>
        </p:txBody>
      </p:sp>
      <p:sp>
        <p:nvSpPr>
          <p:cNvPr id="81948" name="Text Box 28">
            <a:extLst>
              <a:ext uri="{FF2B5EF4-FFF2-40B4-BE49-F238E27FC236}">
                <a16:creationId xmlns:a16="http://schemas.microsoft.com/office/drawing/2014/main" id="{3321679C-2538-4C53-863F-30C28A15F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355" y="2286496"/>
            <a:ext cx="71430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49" name="Text Box 29">
            <a:extLst>
              <a:ext uri="{FF2B5EF4-FFF2-40B4-BE49-F238E27FC236}">
                <a16:creationId xmlns:a16="http://schemas.microsoft.com/office/drawing/2014/main" id="{BD8A8230-AFEF-4573-BB1B-1795034EC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599" y="3127517"/>
            <a:ext cx="72982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1968" name="Text Box 48">
            <a:extLst>
              <a:ext uri="{FF2B5EF4-FFF2-40B4-BE49-F238E27FC236}">
                <a16:creationId xmlns:a16="http://schemas.microsoft.com/office/drawing/2014/main" id="{9C58356B-F6F1-4970-A296-39E2F33D2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1930" y="3150094"/>
            <a:ext cx="12618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C5C51F6-9E38-4C06-B4DB-BE4A38FA18F3}"/>
              </a:ext>
            </a:extLst>
          </p:cNvPr>
          <p:cNvSpPr/>
          <p:nvPr/>
        </p:nvSpPr>
        <p:spPr>
          <a:xfrm>
            <a:off x="1935552" y="546311"/>
            <a:ext cx="2057400" cy="4893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</a:rPr>
              <a:t>I. Bài học: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1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8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5" grpId="0"/>
      <p:bldP spid="81937" grpId="0"/>
      <p:bldP spid="81938" grpId="0"/>
      <p:bldP spid="81942" grpId="0"/>
      <p:bldP spid="81944" grpId="0"/>
      <p:bldP spid="81945" grpId="0"/>
      <p:bldP spid="81946" grpId="0"/>
      <p:bldP spid="81948" grpId="0"/>
      <p:bldP spid="81949" grpId="0"/>
      <p:bldP spid="819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648200" y="682757"/>
            <a:ext cx="438150" cy="635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0" tIns="31984" rIns="63970" bIns="3198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80580" y="690343"/>
            <a:ext cx="329420" cy="635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0" tIns="31984" rIns="63970" bIns="3198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76401" y="746263"/>
            <a:ext cx="4618037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r>
              <a:rPr lang="en-US" sz="25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 dụ 2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45,8  – 19, 26 = ?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56215" y="1295141"/>
            <a:ext cx="3778151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Ta xem số: 45,8 = 45,8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24400" y="2089285"/>
            <a:ext cx="285750" cy="6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r>
              <a:rPr lang="en-US" sz="3600" b="1" dirty="0"/>
              <a:t>-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000625" y="2994158"/>
            <a:ext cx="857250" cy="132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27994" y="1295290"/>
            <a:ext cx="419639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5544344" y="3060977"/>
            <a:ext cx="338336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967968" y="1889260"/>
            <a:ext cx="1078506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45,8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957082" y="2412420"/>
            <a:ext cx="1181100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19,26</a:t>
            </a: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5381625" y="3060977"/>
            <a:ext cx="338336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5143500" y="3060977"/>
            <a:ext cx="338336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4948039" y="3060977"/>
            <a:ext cx="338336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5288360" y="3060977"/>
            <a:ext cx="338336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756214" y="3667269"/>
            <a:ext cx="8683186" cy="178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pPr algn="just"/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012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2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46 0.1581 L 0.00846 0.6212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1581 L 0.00026 0.6210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1581 L 0.00026 0.6210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1581 L 0.00026 0.6210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1581 L 0.0013 0.621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5" grpId="0" build="allAtOnce"/>
      <p:bldP spid="7" grpId="0"/>
      <p:bldP spid="8" grpId="0"/>
      <p:bldP spid="13" grpId="0"/>
      <p:bldP spid="45067" grpId="0"/>
      <p:bldP spid="23" grpId="0"/>
      <p:bldP spid="52" grpId="0"/>
      <p:bldP spid="54" grpId="0"/>
      <p:bldP spid="55" grpId="0"/>
      <p:bldP spid="56" grpId="0"/>
      <p:bldP spid="57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/>
          <p:cNvSpPr>
            <a:spLocks noChangeArrowheads="1"/>
          </p:cNvSpPr>
          <p:nvPr/>
        </p:nvSpPr>
        <p:spPr bwMode="auto">
          <a:xfrm>
            <a:off x="1757415" y="446994"/>
            <a:ext cx="8753370" cy="723636"/>
          </a:xfrm>
          <a:prstGeom prst="rect">
            <a:avLst/>
          </a:prstGeom>
          <a:solidFill>
            <a:srgbClr val="CCFF99"/>
          </a:solidFill>
          <a:ln w="57150">
            <a:solidFill>
              <a:srgbClr val="CC0066"/>
            </a:solidFill>
            <a:miter lim="800000"/>
            <a:headEnd/>
            <a:tailEnd/>
          </a:ln>
        </p:spPr>
        <p:txBody>
          <a:bodyPr lIns="91379" tIns="45690" rIns="91379" bIns="45690"/>
          <a:lstStyle/>
          <a:p>
            <a:pPr marL="342054" indent="-342054" algn="ctr">
              <a:spcBef>
                <a:spcPct val="20000"/>
              </a:spcBef>
            </a:pPr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 bước thực hiện phép trừ hai số thập phân</a:t>
            </a:r>
          </a:p>
        </p:txBody>
      </p:sp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5943205" y="2985825"/>
            <a:ext cx="486172" cy="900906"/>
          </a:xfrm>
          <a:prstGeom prst="downArrow">
            <a:avLst>
              <a:gd name="adj1" fmla="val 50000"/>
              <a:gd name="adj2" fmla="val 34565"/>
            </a:avLst>
          </a:prstGeom>
          <a:solidFill>
            <a:srgbClr val="99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endParaRPr lang="en-US" sz="5400">
              <a:solidFill>
                <a:srgbClr val="000000"/>
              </a:solidFill>
              <a:latin typeface="VNI-Vari" pitchFamily="2" charset="0"/>
            </a:endParaRPr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13" y="3981991"/>
            <a:ext cx="2438797" cy="21140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429000" y="1524013"/>
            <a:ext cx="5410200" cy="1316985"/>
            <a:chOff x="528" y="-502"/>
            <a:chExt cx="5195" cy="1899"/>
          </a:xfrm>
          <a:solidFill>
            <a:srgbClr val="92D050"/>
          </a:solidFill>
        </p:grpSpPr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1488" y="86"/>
              <a:ext cx="2880" cy="1311"/>
            </a:xfrm>
            <a:prstGeom prst="ellipse">
              <a:avLst/>
            </a:prstGeom>
            <a:grpFill/>
            <a:ln w="762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13"/>
            <p:cNvSpPr>
              <a:spLocks noChangeArrowheads="1"/>
            </p:cNvSpPr>
            <p:nvPr/>
          </p:nvSpPr>
          <p:spPr bwMode="auto">
            <a:xfrm>
              <a:off x="528" y="-502"/>
              <a:ext cx="5195" cy="1758"/>
            </a:xfrm>
            <a:prstGeom prst="ellipse">
              <a:avLst/>
            </a:prstGeom>
            <a:grpFill/>
            <a:ln w="57150" cmpd="thickThin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342673" indent="-342673" algn="ctr" eaLnBrk="0" hangingPunct="0">
                <a:spcBef>
                  <a:spcPct val="20000"/>
                </a:spcBef>
                <a:defRPr/>
              </a:pPr>
              <a:r>
                <a:rPr lang="en-US" sz="3600" b="1" kern="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Trừ</a:t>
              </a:r>
              <a:r>
                <a:rPr lang="en-US" sz="3600" b="1" kern="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600" b="1" kern="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kern="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thập</a:t>
              </a:r>
              <a:r>
                <a:rPr lang="en-US" sz="3600" b="1" kern="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endParaRPr lang="en-US" sz="36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3352603" y="2730504"/>
            <a:ext cx="2743399" cy="1295135"/>
          </a:xfrm>
          <a:prstGeom prst="line">
            <a:avLst/>
          </a:prstGeom>
          <a:noFill/>
          <a:ln w="57150">
            <a:solidFill>
              <a:srgbClr val="FF66FF"/>
            </a:solidFill>
            <a:round/>
            <a:headEnd/>
            <a:tailEnd type="triangle" w="med" len="med"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10" name="Line 23"/>
          <p:cNvSpPr>
            <a:spLocks noChangeShapeType="1"/>
          </p:cNvSpPr>
          <p:nvPr/>
        </p:nvSpPr>
        <p:spPr bwMode="auto">
          <a:xfrm flipH="1">
            <a:off x="6096000" y="2784138"/>
            <a:ext cx="0" cy="1197853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11" name="AutoShape 36"/>
          <p:cNvSpPr>
            <a:spLocks noChangeArrowheads="1"/>
          </p:cNvSpPr>
          <p:nvPr/>
        </p:nvSpPr>
        <p:spPr bwMode="auto">
          <a:xfrm rot="16200000" flipH="1">
            <a:off x="2298906" y="3441896"/>
            <a:ext cx="2031998" cy="3276214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eaVert" wrap="none" lIns="91379" tIns="45690" rIns="91379" bIns="45690" anchor="ctr"/>
          <a:lstStyle/>
          <a:p>
            <a:pPr marL="457200" indent="-457200" algn="just">
              <a:buAutoNum type="arabicPeriod"/>
            </a:pPr>
            <a:r>
              <a:rPr lang="en-US" sz="25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tính:</a:t>
            </a:r>
          </a:p>
          <a:p>
            <a:pPr algn="just"/>
            <a:r>
              <a:rPr lang="en-US" sz="25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en-US" sz="2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5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5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 flipH="1">
            <a:off x="5167645" y="4215144"/>
            <a:ext cx="2057135" cy="170457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eaVert" wrap="none" lIns="91379" tIns="45690" rIns="91379" bIns="45690" anchor="ctr"/>
          <a:lstStyle/>
          <a:p>
            <a:pPr marL="342054" indent="-342054" algn="just">
              <a:spcBef>
                <a:spcPct val="20000"/>
              </a:spcBef>
            </a:pPr>
            <a:r>
              <a:rPr lang="en-US" sz="2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Tính:</a:t>
            </a:r>
          </a:p>
          <a:p>
            <a:pPr marL="342054" indent="-342054" algn="just">
              <a:spcBef>
                <a:spcPct val="20000"/>
              </a:spcBef>
            </a:pPr>
            <a:r>
              <a:rPr lang="en-US" sz="25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Trừ </a:t>
            </a:r>
            <a:r>
              <a:rPr lang="en-US" sz="2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endParaRPr lang="en-US" sz="25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054" indent="-342054" algn="just">
              <a:spcBef>
                <a:spcPct val="20000"/>
              </a:spcBef>
            </a:pPr>
            <a:r>
              <a:rPr lang="en-US" sz="2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endParaRPr lang="en-US" sz="25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054" indent="-342054" algn="just">
              <a:spcBef>
                <a:spcPct val="20000"/>
              </a:spcBef>
            </a:pPr>
            <a:r>
              <a:rPr lang="en-US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5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rot="16200000" flipH="1">
            <a:off x="8103554" y="3438794"/>
            <a:ext cx="1981729" cy="333269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eaVert" wrap="none" lIns="91379" tIns="45690" rIns="91379" bIns="45690" anchor="ctr"/>
          <a:lstStyle/>
          <a:p>
            <a:pPr algn="just"/>
            <a:r>
              <a:rPr lang="en-US" sz="25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Viết </a:t>
            </a:r>
            <a:r>
              <a:rPr lang="en-US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 phẩy ở hiệu</a:t>
            </a:r>
          </a:p>
          <a:p>
            <a:pPr algn="just"/>
            <a:r>
              <a:rPr lang="en-US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thẳng cột với các dấu</a:t>
            </a:r>
          </a:p>
          <a:p>
            <a:pPr algn="just"/>
            <a:r>
              <a:rPr lang="en-US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phẩy của số bị trừ</a:t>
            </a:r>
          </a:p>
          <a:p>
            <a:pPr algn="just"/>
            <a:r>
              <a:rPr lang="en-US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 số trừ.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6933750" y="1946402"/>
            <a:ext cx="1219729" cy="2895203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37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D93AE4B-1DB7-4588-B26F-188171F21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63825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b="1">
              <a:solidFill>
                <a:srgbClr val="3E35F7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Text Box 12">
            <a:extLst>
              <a:ext uri="{FF2B5EF4-FFF2-40B4-BE49-F238E27FC236}">
                <a16:creationId xmlns:a16="http://schemas.microsoft.com/office/drawing/2014/main" id="{D72C3C24-884E-4CF3-BAA5-081028F40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326063"/>
            <a:ext cx="144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>
              <a:latin typeface=".VnAristote" panose="020B7200000000000000" pitchFamily="34" charset="0"/>
            </a:endParaRPr>
          </a:p>
        </p:txBody>
      </p:sp>
      <p:sp>
        <p:nvSpPr>
          <p:cNvPr id="6148" name="Text Box 22">
            <a:extLst>
              <a:ext uri="{FF2B5EF4-FFF2-40B4-BE49-F238E27FC236}">
                <a16:creationId xmlns:a16="http://schemas.microsoft.com/office/drawing/2014/main" id="{9FB3A09F-E83F-49E6-B360-F2FD82AB4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334001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>
              <a:latin typeface=".VnAristote" panose="020B7200000000000000" pitchFamily="34" charset="0"/>
            </a:endParaRPr>
          </a:p>
        </p:txBody>
      </p:sp>
      <p:sp>
        <p:nvSpPr>
          <p:cNvPr id="6149" name="AutoShape 42">
            <a:extLst>
              <a:ext uri="{FF2B5EF4-FFF2-40B4-BE49-F238E27FC236}">
                <a16:creationId xmlns:a16="http://schemas.microsoft.com/office/drawing/2014/main" id="{A849D081-D942-4C0F-9A5A-71965CE7B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87" y="-463826"/>
            <a:ext cx="10972799" cy="4959626"/>
          </a:xfrm>
          <a:prstGeom prst="horizontalScroll">
            <a:avLst>
              <a:gd name="adj" fmla="val 12278"/>
            </a:avLst>
          </a:prstGeom>
          <a:solidFill>
            <a:srgbClr val="FFCCCC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6150" name="Text Box 43">
            <a:extLst>
              <a:ext uri="{FF2B5EF4-FFF2-40B4-BE49-F238E27FC236}">
                <a16:creationId xmlns:a16="http://schemas.microsoft.com/office/drawing/2014/main" id="{2F6D718C-22A7-471A-8AC8-05D2064C4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893" y="193781"/>
            <a:ext cx="10093186" cy="139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B050"/>
                </a:solidFill>
                <a:latin typeface="Arial" panose="020B0604020202020204" pitchFamily="34" charset="0"/>
              </a:rPr>
              <a:t>   </a:t>
            </a:r>
            <a:r>
              <a:rPr lang="en-US" altLang="vi-VN" b="1">
                <a:solidFill>
                  <a:srgbClr val="00B050"/>
                </a:solidFill>
              </a:rPr>
              <a:t>*Quy tắc: Muốn trừ một số thập phân cho một số thập phân ta làm như sau: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vi-VN" sz="19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6476" name="Text Box 44">
            <a:extLst>
              <a:ext uri="{FF2B5EF4-FFF2-40B4-BE49-F238E27FC236}">
                <a16:creationId xmlns:a16="http://schemas.microsoft.com/office/drawing/2014/main" id="{B40F00A4-A358-4B74-BB09-4828CCFF9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984426"/>
            <a:ext cx="89535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lvl="1" algn="l" eaLnBrk="1" hangingPunct="1">
              <a:spcBef>
                <a:spcPct val="50000"/>
              </a:spcBef>
            </a:pPr>
            <a:r>
              <a:rPr lang="en-US" altLang="vi-VN">
                <a:solidFill>
                  <a:srgbClr val="0000FF"/>
                </a:solidFill>
              </a:rPr>
              <a:t>- Bước 1: Đặt tính: Viết số trừ dưới số bị trừ sao cho các chữ số ở cùng một hàng đặt thẳng cột với nhau.</a:t>
            </a:r>
          </a:p>
          <a:p>
            <a:pPr algn="l" eaLnBrk="1" hangingPunct="1">
              <a:spcBef>
                <a:spcPct val="50000"/>
              </a:spcBef>
            </a:pPr>
            <a:endParaRPr lang="en-US" altLang="vi-VN" sz="3200">
              <a:solidFill>
                <a:schemeClr val="tx1"/>
              </a:solidFill>
            </a:endParaRPr>
          </a:p>
        </p:txBody>
      </p:sp>
      <p:sp>
        <p:nvSpPr>
          <p:cNvPr id="146477" name="Text Box 45">
            <a:extLst>
              <a:ext uri="{FF2B5EF4-FFF2-40B4-BE49-F238E27FC236}">
                <a16:creationId xmlns:a16="http://schemas.microsoft.com/office/drawing/2014/main" id="{30494BFA-4CDF-4EE1-BB77-FD4BB96CD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2543115"/>
            <a:ext cx="9483586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>
                <a:solidFill>
                  <a:srgbClr val="0000FF"/>
                </a:solidFill>
              </a:rPr>
              <a:t>Viết dấu phẩy ở hiệu thẳng cột với các dấu phẩy của số bị trừ và số trừ.</a:t>
            </a:r>
          </a:p>
          <a:p>
            <a:pPr algn="l" eaLnBrk="1" hangingPunct="1">
              <a:spcBef>
                <a:spcPct val="50000"/>
              </a:spcBef>
            </a:pPr>
            <a:endParaRPr lang="en-US" altLang="vi-VN" sz="3200">
              <a:solidFill>
                <a:schemeClr val="tx1"/>
              </a:solidFill>
            </a:endParaRPr>
          </a:p>
        </p:txBody>
      </p:sp>
      <p:sp>
        <p:nvSpPr>
          <p:cNvPr id="146478" name="Text Box 46">
            <a:extLst>
              <a:ext uri="{FF2B5EF4-FFF2-40B4-BE49-F238E27FC236}">
                <a16:creationId xmlns:a16="http://schemas.microsoft.com/office/drawing/2014/main" id="{3C9F22FA-4503-4C7D-B52B-116A81F72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350" y="1905351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00FF"/>
                </a:solidFill>
                <a:latin typeface="Arial" panose="020B0604020202020204" pitchFamily="34" charset="0"/>
              </a:rPr>
              <a:t>  </a:t>
            </a:r>
            <a:r>
              <a:rPr lang="en-US" altLang="vi-VN">
                <a:solidFill>
                  <a:srgbClr val="0000FF"/>
                </a:solidFill>
              </a:rPr>
              <a:t>- Bước 2: Tính: Trừ như trừ các số tự nhiên.</a:t>
            </a:r>
            <a:endParaRPr lang="en-US" altLang="vi-VN" sz="320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1BB29D-B39D-423C-8538-379E3153D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0" y="4109931"/>
            <a:ext cx="8610600" cy="2554288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vi-VN" sz="3200" b="1" i="1" u="sng" dirty="0" err="1">
                <a:solidFill>
                  <a:srgbClr val="CC0000"/>
                </a:solidFill>
              </a:rPr>
              <a:t>Chú</a:t>
            </a:r>
            <a:r>
              <a:rPr lang="en-US" altLang="vi-VN" sz="3200" b="1" i="1" u="sng" dirty="0">
                <a:solidFill>
                  <a:srgbClr val="CC0000"/>
                </a:solidFill>
              </a:rPr>
              <a:t> ý</a:t>
            </a:r>
            <a:r>
              <a:rPr lang="en-US" altLang="vi-VN" sz="3200" b="1" i="1" dirty="0">
                <a:solidFill>
                  <a:srgbClr val="CC0000"/>
                </a:solidFill>
              </a:rPr>
              <a:t>: </a:t>
            </a:r>
            <a:r>
              <a:rPr lang="en-US" altLang="vi-VN" sz="3200" dirty="0" err="1">
                <a:solidFill>
                  <a:srgbClr val="0000FF"/>
                </a:solidFill>
              </a:rPr>
              <a:t>Nếu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số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chữ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số</a:t>
            </a:r>
            <a:r>
              <a:rPr lang="en-US" altLang="vi-VN" sz="3200" dirty="0">
                <a:solidFill>
                  <a:srgbClr val="0000FF"/>
                </a:solidFill>
              </a:rPr>
              <a:t> ở </a:t>
            </a:r>
            <a:r>
              <a:rPr lang="en-US" altLang="vi-VN" sz="3200" dirty="0" err="1">
                <a:solidFill>
                  <a:srgbClr val="0000FF"/>
                </a:solidFill>
              </a:rPr>
              <a:t>phần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thập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phân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của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số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bị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trừ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ít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hơn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số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chữ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số</a:t>
            </a:r>
            <a:r>
              <a:rPr lang="en-US" altLang="vi-VN" sz="3200" dirty="0">
                <a:solidFill>
                  <a:srgbClr val="0000FF"/>
                </a:solidFill>
              </a:rPr>
              <a:t> ở </a:t>
            </a:r>
            <a:r>
              <a:rPr lang="en-US" altLang="vi-VN" sz="3200" dirty="0" err="1">
                <a:solidFill>
                  <a:srgbClr val="0000FF"/>
                </a:solidFill>
              </a:rPr>
              <a:t>phần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thập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phân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của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số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trừ</a:t>
            </a:r>
            <a:r>
              <a:rPr lang="en-US" altLang="vi-VN" sz="3200" dirty="0">
                <a:solidFill>
                  <a:srgbClr val="0000FF"/>
                </a:solidFill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</a:rPr>
              <a:t>thì</a:t>
            </a:r>
            <a:r>
              <a:rPr lang="en-US" altLang="vi-VN" sz="3200" dirty="0">
                <a:solidFill>
                  <a:srgbClr val="0000FF"/>
                </a:solidFill>
              </a:rPr>
              <a:t> ta </a:t>
            </a:r>
            <a:r>
              <a:rPr lang="en-US" altLang="vi-VN" sz="3200" dirty="0" err="1">
                <a:solidFill>
                  <a:srgbClr val="0000FF"/>
                </a:solidFill>
              </a:rPr>
              <a:t>có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thể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viết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thêm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hợp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chữ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số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>
                <a:solidFill>
                  <a:srgbClr val="FF0066"/>
                </a:solidFill>
              </a:rPr>
              <a:t>0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vào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bên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phải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phần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thập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phân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của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số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bị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trừ</a:t>
            </a:r>
            <a:r>
              <a:rPr lang="en-US" altLang="vi-VN" sz="3200" dirty="0">
                <a:solidFill>
                  <a:srgbClr val="0000FF"/>
                </a:solidFill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</a:rPr>
              <a:t>rồi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trừ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như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trừ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các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số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tự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nhiên</a:t>
            </a:r>
            <a:r>
              <a:rPr lang="en-US" altLang="vi-VN" sz="3200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6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6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6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76" grpId="0"/>
      <p:bldP spid="146477" grpId="0"/>
      <p:bldP spid="146478" grpId="0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id="{BBBE6EAB-0083-4CA2-9631-F27BDDA14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486" y="1859339"/>
            <a:ext cx="5710311" cy="2123658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6600" b="1" dirty="0">
                <a:solidFill>
                  <a:srgbClr val="FF0000"/>
                </a:solidFill>
                <a:cs typeface="Times New Roman" panose="02020603050405020304" pitchFamily="18" charset="0"/>
              </a:rPr>
              <a:t>HOẠT ĐỘNG</a:t>
            </a:r>
          </a:p>
          <a:p>
            <a:pPr algn="ctr" eaLnBrk="1" hangingPunct="1"/>
            <a:r>
              <a:rPr lang="en-US" altLang="vi-VN" sz="6600" b="1" dirty="0">
                <a:solidFill>
                  <a:srgbClr val="FF0000"/>
                </a:solidFill>
                <a:cs typeface="Times New Roman" panose="02020603050405020304" pitchFamily="18" charset="0"/>
              </a:rPr>
              <a:t>LUYỆN TẬP</a:t>
            </a:r>
            <a:endParaRPr lang="en-US" altLang="vi-VN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74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895111" y="2643399"/>
            <a:ext cx="25644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 sz="4400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5236714" y="2691972"/>
            <a:ext cx="38299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 sz="4400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5527731" y="3365840"/>
            <a:ext cx="153531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 sz="4400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1023331" y="3265732"/>
            <a:ext cx="127887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 sz="4400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1023331" y="3265732"/>
            <a:ext cx="1428740" cy="76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6525182" y="1847422"/>
            <a:ext cx="537859" cy="76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5534735" y="3234096"/>
            <a:ext cx="1533645" cy="76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1060632" y="1859631"/>
            <a:ext cx="2758828" cy="144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4                           25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183890" y="1909838"/>
            <a:ext cx="767655" cy="76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5499953" y="1908539"/>
            <a:ext cx="2939203" cy="246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b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9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  <a:p>
            <a:pPr>
              <a:spcBef>
                <a:spcPct val="50000"/>
              </a:spcBef>
            </a:pPr>
            <a:endParaRPr lang="en-US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4726981" y="1781550"/>
            <a:ext cx="799294" cy="76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917308" y="755095"/>
            <a:ext cx="3266678" cy="809006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D8E718F9-F1B3-432E-9A49-869BAA7349A3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6718" y="2632340"/>
            <a:ext cx="38299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 sz="4400"/>
          </a:p>
        </p:txBody>
      </p:sp>
      <p:sp>
        <p:nvSpPr>
          <p:cNvPr id="17" name="Line 11">
            <a:extLst>
              <a:ext uri="{FF2B5EF4-FFF2-40B4-BE49-F238E27FC236}">
                <a16:creationId xmlns:a16="http://schemas.microsoft.com/office/drawing/2014/main" id="{8AB35FA4-1845-455A-A875-399CD1B2BD3E}"/>
              </a:ext>
            </a:extLst>
          </p:cNvPr>
          <p:cNvSpPr>
            <a:spLocks noChangeShapeType="1"/>
          </p:cNvSpPr>
          <p:nvPr/>
        </p:nvSpPr>
        <p:spPr bwMode="auto">
          <a:xfrm>
            <a:off x="9337735" y="3306208"/>
            <a:ext cx="153531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 sz="4400"/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8982B8EA-8B96-4B57-89F4-13BCD16A7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4739" y="3174464"/>
            <a:ext cx="1786629" cy="76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554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id="{E147D241-1A5D-47B4-96E6-A3F49195F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4464" y="1943388"/>
            <a:ext cx="2939203" cy="246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b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256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7">
            <a:extLst>
              <a:ext uri="{FF2B5EF4-FFF2-40B4-BE49-F238E27FC236}">
                <a16:creationId xmlns:a16="http://schemas.microsoft.com/office/drawing/2014/main" id="{C5BDE44E-9CC1-4D15-95DF-D5DDCA3E2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6985" y="1721918"/>
            <a:ext cx="799294" cy="76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  <a:cs typeface="Times New Roman" pitchFamily="18" charset="0"/>
              </a:rPr>
              <a:t>c)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47C000F0-4240-4B9C-9697-D6CF342A1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115" y="1943388"/>
            <a:ext cx="537859" cy="76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837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/>
      <p:bldP spid="26633" grpId="0" animBg="1"/>
      <p:bldP spid="26635" grpId="0" animBg="1"/>
      <p:bldP spid="26636" grpId="0" animBg="1"/>
      <p:bldP spid="26638" grpId="0"/>
      <p:bldP spid="26639" grpId="0"/>
      <p:bldP spid="26641" grpId="0"/>
      <p:bldP spid="26648" grpId="0"/>
      <p:bldP spid="26649" grpId="0"/>
      <p:bldP spid="26650" grpId="0"/>
      <p:bldP spid="26651" grpId="0"/>
      <p:bldP spid="16" grpId="0" animBg="1"/>
      <p:bldP spid="17" grpId="0" animBg="1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396508" y="1250076"/>
            <a:ext cx="2497676" cy="58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72,1 – 30,4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624722" y="1933754"/>
            <a:ext cx="2644045" cy="255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 marL="342054" indent="-342054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72,1</a:t>
            </a:r>
          </a:p>
          <a:p>
            <a:pPr marL="342054" indent="-342054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30,4</a:t>
            </a:r>
          </a:p>
          <a:p>
            <a:pPr marL="342054" indent="-342054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41,7</a:t>
            </a: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1936281" y="2676351"/>
            <a:ext cx="385960" cy="130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2267649" y="3572148"/>
            <a:ext cx="96319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5282520" y="1917879"/>
            <a:ext cx="2069123" cy="255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 marL="342054" indent="-342054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5,12</a:t>
            </a:r>
          </a:p>
          <a:p>
            <a:pPr marL="342054" indent="-342054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0,68</a:t>
            </a:r>
          </a:p>
          <a:p>
            <a:pPr marL="342054" indent="-342054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4,44</a:t>
            </a: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5831008" y="2662123"/>
            <a:ext cx="36171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6192722" y="3572148"/>
            <a:ext cx="89564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5358914" y="1236848"/>
            <a:ext cx="2497676" cy="58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5,12 – 0,68</a:t>
            </a:r>
          </a:p>
        </p:txBody>
      </p:sp>
      <p:sp>
        <p:nvSpPr>
          <p:cNvPr id="43" name="Oval 42"/>
          <p:cNvSpPr/>
          <p:nvPr/>
        </p:nvSpPr>
        <p:spPr>
          <a:xfrm>
            <a:off x="1173708" y="448109"/>
            <a:ext cx="1481756" cy="4951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0" tIns="31984" rIns="63970" bIns="31984" anchor="ctr"/>
          <a:lstStyle/>
          <a:p>
            <a:pPr algn="ctr">
              <a:defRPr/>
            </a:pPr>
            <a:endParaRPr lang="en-US" sz="2500"/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1447611" y="385147"/>
            <a:ext cx="4871301" cy="58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Rectangle 38">
            <a:extLst>
              <a:ext uri="{FF2B5EF4-FFF2-40B4-BE49-F238E27FC236}">
                <a16:creationId xmlns:a16="http://schemas.microsoft.com/office/drawing/2014/main" id="{98938D45-5A8F-47FC-82AC-30744C04E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2897" y="1236847"/>
            <a:ext cx="2145016" cy="58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69 – 7,85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138BFDE6-B4B4-4A84-91BC-F36C871CE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9789" y="1821562"/>
            <a:ext cx="2318124" cy="255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 marL="342054" indent="-342054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69,00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054" indent="-342054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7,85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054" indent="-342054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61,15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79AB507F-EF84-4AA9-8781-C24D7763E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9283199" y="2536227"/>
            <a:ext cx="36171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0EEA5DE7-CB49-4CD3-B542-D662B9D2FE1A}"/>
              </a:ext>
            </a:extLst>
          </p:cNvPr>
          <p:cNvSpPr>
            <a:spLocks noChangeShapeType="1"/>
          </p:cNvSpPr>
          <p:nvPr/>
        </p:nvSpPr>
        <p:spPr bwMode="auto">
          <a:xfrm>
            <a:off x="9687582" y="3429000"/>
            <a:ext cx="12587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38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6" grpId="0"/>
      <p:bldP spid="6157" grpId="0" animBg="1"/>
      <p:bldP spid="6158" grpId="0" animBg="1"/>
      <p:bldP spid="6159" grpId="0"/>
      <p:bldP spid="6160" grpId="0" animBg="1"/>
      <p:bldP spid="6161" grpId="0" animBg="1"/>
      <p:bldP spid="6182" grpId="0"/>
      <p:bldP spid="44" grpId="0"/>
      <p:bldP spid="16" grpId="0"/>
      <p:bldP spid="17" grpId="0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>
            <a:extLst>
              <a:ext uri="{FF2B5EF4-FFF2-40B4-BE49-F238E27FC236}">
                <a16:creationId xmlns:a16="http://schemas.microsoft.com/office/drawing/2014/main" id="{7434A783-116E-4C9B-8059-A84FEB6FCB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133600"/>
            <a:ext cx="7010400" cy="457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4339" name="Line 3">
            <a:extLst>
              <a:ext uri="{FF2B5EF4-FFF2-40B4-BE49-F238E27FC236}">
                <a16:creationId xmlns:a16="http://schemas.microsoft.com/office/drawing/2014/main" id="{50ED1A0E-27DE-4C1A-8EEE-FA98370E84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2209800"/>
            <a:ext cx="609600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4340" name="Line 4">
            <a:extLst>
              <a:ext uri="{FF2B5EF4-FFF2-40B4-BE49-F238E27FC236}">
                <a16:creationId xmlns:a16="http://schemas.microsoft.com/office/drawing/2014/main" id="{80769665-4700-41D9-BD5E-C87547404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590800"/>
            <a:ext cx="914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420AE01B-4B98-44D8-9732-47D60F5A9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667000"/>
            <a:ext cx="914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56AE9B31-93CB-46D2-8A28-0DAAF0A52E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2514600"/>
            <a:ext cx="708660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B3D515D9-218A-4AD2-8D40-D2E7D20E0D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590800"/>
            <a:ext cx="914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4344" name="Rectangle 11">
            <a:extLst>
              <a:ext uri="{FF2B5EF4-FFF2-40B4-BE49-F238E27FC236}">
                <a16:creationId xmlns:a16="http://schemas.microsoft.com/office/drawing/2014/main" id="{8F708AC8-6890-4BDB-A14F-8C991B289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057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5" name="Line 12">
            <a:extLst>
              <a:ext uri="{FF2B5EF4-FFF2-40B4-BE49-F238E27FC236}">
                <a16:creationId xmlns:a16="http://schemas.microsoft.com/office/drawing/2014/main" id="{2A8CE36F-6D7A-4D38-A074-9C9E1BE22D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124200"/>
            <a:ext cx="914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4346" name="Rectangle 13">
            <a:extLst>
              <a:ext uri="{FF2B5EF4-FFF2-40B4-BE49-F238E27FC236}">
                <a16:creationId xmlns:a16="http://schemas.microsoft.com/office/drawing/2014/main" id="{A1D2FA74-04EF-4FD6-828B-03D178E82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8194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7" name="Line 14">
            <a:extLst>
              <a:ext uri="{FF2B5EF4-FFF2-40B4-BE49-F238E27FC236}">
                <a16:creationId xmlns:a16="http://schemas.microsoft.com/office/drawing/2014/main" id="{C1520229-59D5-48E6-87BB-C22CCB82C4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3581400"/>
            <a:ext cx="7620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33138" name="Line 18">
            <a:extLst>
              <a:ext uri="{FF2B5EF4-FFF2-40B4-BE49-F238E27FC236}">
                <a16:creationId xmlns:a16="http://schemas.microsoft.com/office/drawing/2014/main" id="{86281C37-08EE-4198-A6B1-034C5FA38D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1905000"/>
            <a:ext cx="541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42" name="Line 22">
            <a:extLst>
              <a:ext uri="{FF2B5EF4-FFF2-40B4-BE49-F238E27FC236}">
                <a16:creationId xmlns:a16="http://schemas.microsoft.com/office/drawing/2014/main" id="{89DD6DFE-6F05-41F7-963F-D259F86C6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1752600"/>
            <a:ext cx="0" cy="30480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44" name="Freeform 24">
            <a:extLst>
              <a:ext uri="{FF2B5EF4-FFF2-40B4-BE49-F238E27FC236}">
                <a16:creationId xmlns:a16="http://schemas.microsoft.com/office/drawing/2014/main" id="{D41BD670-68E1-4966-A8A6-BDEEFB6715F9}"/>
              </a:ext>
            </a:extLst>
          </p:cNvPr>
          <p:cNvSpPr>
            <a:spLocks/>
          </p:cNvSpPr>
          <p:nvPr/>
        </p:nvSpPr>
        <p:spPr bwMode="auto">
          <a:xfrm rot="10800000">
            <a:off x="4038600" y="1981201"/>
            <a:ext cx="5334000" cy="214313"/>
          </a:xfrm>
          <a:custGeom>
            <a:avLst/>
            <a:gdLst>
              <a:gd name="T0" fmla="*/ 0 w 1248"/>
              <a:gd name="T1" fmla="*/ 2147483646 h 144"/>
              <a:gd name="T2" fmla="*/ 2147483646 w 1248"/>
              <a:gd name="T3" fmla="*/ 0 h 144"/>
              <a:gd name="T4" fmla="*/ 2147483646 w 1248"/>
              <a:gd name="T5" fmla="*/ 2147483646 h 144"/>
              <a:gd name="T6" fmla="*/ 0 60000 65536"/>
              <a:gd name="T7" fmla="*/ 0 60000 65536"/>
              <a:gd name="T8" fmla="*/ 0 60000 65536"/>
              <a:gd name="T9" fmla="*/ 0 w 1248"/>
              <a:gd name="T10" fmla="*/ 0 h 144"/>
              <a:gd name="T11" fmla="*/ 1248 w 1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44">
                <a:moveTo>
                  <a:pt x="0" y="144"/>
                </a:moveTo>
                <a:cubicBezTo>
                  <a:pt x="208" y="72"/>
                  <a:pt x="416" y="0"/>
                  <a:pt x="624" y="0"/>
                </a:cubicBezTo>
                <a:cubicBezTo>
                  <a:pt x="832" y="0"/>
                  <a:pt x="1040" y="72"/>
                  <a:pt x="1248" y="144"/>
                </a:cubicBez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vi-VN"/>
          </a:p>
        </p:txBody>
      </p:sp>
      <p:sp>
        <p:nvSpPr>
          <p:cNvPr id="133146" name="Text Box 26">
            <a:extLst>
              <a:ext uri="{FF2B5EF4-FFF2-40B4-BE49-F238E27FC236}">
                <a16:creationId xmlns:a16="http://schemas.microsoft.com/office/drawing/2014/main" id="{6C6DA5EC-C7EA-4200-A5CF-2C6CD6217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209801"/>
            <a:ext cx="1143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28,75 kg</a:t>
            </a:r>
          </a:p>
        </p:txBody>
      </p:sp>
      <p:sp>
        <p:nvSpPr>
          <p:cNvPr id="133147" name="Text Box 27">
            <a:extLst>
              <a:ext uri="{FF2B5EF4-FFF2-40B4-BE49-F238E27FC236}">
                <a16:creationId xmlns:a16="http://schemas.microsoft.com/office/drawing/2014/main" id="{8E70DB93-CD67-41F7-8960-7EA7DCEDC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1295401"/>
            <a:ext cx="121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?kg</a:t>
            </a:r>
          </a:p>
        </p:txBody>
      </p:sp>
      <p:sp>
        <p:nvSpPr>
          <p:cNvPr id="133149" name="Text Box 29">
            <a:extLst>
              <a:ext uri="{FF2B5EF4-FFF2-40B4-BE49-F238E27FC236}">
                <a16:creationId xmlns:a16="http://schemas.microsoft.com/office/drawing/2014/main" id="{5FB424C3-78FE-48BD-A5CD-3C2806620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214688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 </a:t>
            </a:r>
          </a:p>
        </p:txBody>
      </p:sp>
      <p:sp>
        <p:nvSpPr>
          <p:cNvPr id="133150" name="Text Box 30">
            <a:extLst>
              <a:ext uri="{FF2B5EF4-FFF2-40B4-BE49-F238E27FC236}">
                <a16:creationId xmlns:a16="http://schemas.microsoft.com/office/drawing/2014/main" id="{E57C787D-A45B-43EE-8B9A-1690ABBCA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64" y="3749676"/>
            <a:ext cx="5716136" cy="892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3151" name="Text Box 31">
            <a:extLst>
              <a:ext uri="{FF2B5EF4-FFF2-40B4-BE49-F238E27FC236}">
                <a16:creationId xmlns:a16="http://schemas.microsoft.com/office/drawing/2014/main" id="{2DA7E5EA-2737-4C24-96BB-96D3B5FA9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1"/>
            <a:ext cx="510540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28,75 – 10,5 = 18,25 ( kg )</a:t>
            </a:r>
          </a:p>
        </p:txBody>
      </p:sp>
      <p:sp>
        <p:nvSpPr>
          <p:cNvPr id="133152" name="Text Box 32">
            <a:extLst>
              <a:ext uri="{FF2B5EF4-FFF2-40B4-BE49-F238E27FC236}">
                <a16:creationId xmlns:a16="http://schemas.microsoft.com/office/drawing/2014/main" id="{9DAAA557-08E8-48FE-91FF-B1D120BA9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835" y="6024348"/>
            <a:ext cx="342900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10,25 kg</a:t>
            </a:r>
          </a:p>
        </p:txBody>
      </p:sp>
      <p:sp>
        <p:nvSpPr>
          <p:cNvPr id="133153" name="Text Box 33">
            <a:extLst>
              <a:ext uri="{FF2B5EF4-FFF2-40B4-BE49-F238E27FC236}">
                <a16:creationId xmlns:a16="http://schemas.microsoft.com/office/drawing/2014/main" id="{247BC73D-0B26-4AFF-B622-AADAED7BE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1"/>
            <a:ext cx="15240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14358" name="Text Box 39">
            <a:extLst>
              <a:ext uri="{FF2B5EF4-FFF2-40B4-BE49-F238E27FC236}">
                <a16:creationId xmlns:a16="http://schemas.microsoft.com/office/drawing/2014/main" id="{224C24FE-A0A5-4747-B7F1-880DCD700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24" y="256562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 3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3161" name="Line 41">
            <a:extLst>
              <a:ext uri="{FF2B5EF4-FFF2-40B4-BE49-F238E27FC236}">
                <a16:creationId xmlns:a16="http://schemas.microsoft.com/office/drawing/2014/main" id="{38A45183-96A7-409C-9440-91971CBB45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1752600"/>
            <a:ext cx="0" cy="304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62" name="Line 42">
            <a:extLst>
              <a:ext uri="{FF2B5EF4-FFF2-40B4-BE49-F238E27FC236}">
                <a16:creationId xmlns:a16="http://schemas.microsoft.com/office/drawing/2014/main" id="{E5B1FBCD-7116-423D-996E-56CD620769F4}"/>
              </a:ext>
            </a:extLst>
          </p:cNvPr>
          <p:cNvSpPr>
            <a:spLocks noChangeShapeType="1"/>
          </p:cNvSpPr>
          <p:nvPr/>
        </p:nvSpPr>
        <p:spPr bwMode="auto">
          <a:xfrm>
            <a:off x="9448800" y="1752600"/>
            <a:ext cx="0" cy="304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63" name="Freeform 43">
            <a:extLst>
              <a:ext uri="{FF2B5EF4-FFF2-40B4-BE49-F238E27FC236}">
                <a16:creationId xmlns:a16="http://schemas.microsoft.com/office/drawing/2014/main" id="{240A9E3C-399E-44ED-A938-7F45A1454456}"/>
              </a:ext>
            </a:extLst>
          </p:cNvPr>
          <p:cNvSpPr>
            <a:spLocks/>
          </p:cNvSpPr>
          <p:nvPr/>
        </p:nvSpPr>
        <p:spPr bwMode="auto">
          <a:xfrm>
            <a:off x="4038600" y="1600200"/>
            <a:ext cx="2209800" cy="228600"/>
          </a:xfrm>
          <a:custGeom>
            <a:avLst/>
            <a:gdLst>
              <a:gd name="T0" fmla="*/ 0 w 1248"/>
              <a:gd name="T1" fmla="*/ 2147483646 h 144"/>
              <a:gd name="T2" fmla="*/ 2147483646 w 1248"/>
              <a:gd name="T3" fmla="*/ 0 h 144"/>
              <a:gd name="T4" fmla="*/ 2147483646 w 1248"/>
              <a:gd name="T5" fmla="*/ 2147483646 h 144"/>
              <a:gd name="T6" fmla="*/ 0 60000 65536"/>
              <a:gd name="T7" fmla="*/ 0 60000 65536"/>
              <a:gd name="T8" fmla="*/ 0 60000 65536"/>
              <a:gd name="T9" fmla="*/ 0 w 1248"/>
              <a:gd name="T10" fmla="*/ 0 h 144"/>
              <a:gd name="T11" fmla="*/ 1248 w 1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44">
                <a:moveTo>
                  <a:pt x="0" y="144"/>
                </a:moveTo>
                <a:cubicBezTo>
                  <a:pt x="208" y="72"/>
                  <a:pt x="416" y="0"/>
                  <a:pt x="624" y="0"/>
                </a:cubicBezTo>
                <a:cubicBezTo>
                  <a:pt x="832" y="0"/>
                  <a:pt x="1040" y="72"/>
                  <a:pt x="1248" y="144"/>
                </a:cubicBez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64" name="Text Box 44">
            <a:extLst>
              <a:ext uri="{FF2B5EF4-FFF2-40B4-BE49-F238E27FC236}">
                <a16:creationId xmlns:a16="http://schemas.microsoft.com/office/drawing/2014/main" id="{7F5C1E4E-5465-4831-958E-358CAA6D2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295401"/>
            <a:ext cx="1066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10,5kg</a:t>
            </a:r>
          </a:p>
        </p:txBody>
      </p:sp>
      <p:sp>
        <p:nvSpPr>
          <p:cNvPr id="133165" name="Line 45">
            <a:extLst>
              <a:ext uri="{FF2B5EF4-FFF2-40B4-BE49-F238E27FC236}">
                <a16:creationId xmlns:a16="http://schemas.microsoft.com/office/drawing/2014/main" id="{FB4F4823-7632-4026-8A84-C405C3E0F7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1752600"/>
            <a:ext cx="0" cy="30480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66" name="Freeform 46">
            <a:extLst>
              <a:ext uri="{FF2B5EF4-FFF2-40B4-BE49-F238E27FC236}">
                <a16:creationId xmlns:a16="http://schemas.microsoft.com/office/drawing/2014/main" id="{66BD6308-DA10-40AA-B519-9CF0D7C78209}"/>
              </a:ext>
            </a:extLst>
          </p:cNvPr>
          <p:cNvSpPr>
            <a:spLocks/>
          </p:cNvSpPr>
          <p:nvPr/>
        </p:nvSpPr>
        <p:spPr bwMode="auto">
          <a:xfrm>
            <a:off x="6248400" y="1676400"/>
            <a:ext cx="1447800" cy="228600"/>
          </a:xfrm>
          <a:custGeom>
            <a:avLst/>
            <a:gdLst>
              <a:gd name="T0" fmla="*/ 0 w 1248"/>
              <a:gd name="T1" fmla="*/ 2147483646 h 144"/>
              <a:gd name="T2" fmla="*/ 2147483646 w 1248"/>
              <a:gd name="T3" fmla="*/ 0 h 144"/>
              <a:gd name="T4" fmla="*/ 2147483646 w 1248"/>
              <a:gd name="T5" fmla="*/ 2147483646 h 144"/>
              <a:gd name="T6" fmla="*/ 0 60000 65536"/>
              <a:gd name="T7" fmla="*/ 0 60000 65536"/>
              <a:gd name="T8" fmla="*/ 0 60000 65536"/>
              <a:gd name="T9" fmla="*/ 0 w 1248"/>
              <a:gd name="T10" fmla="*/ 0 h 144"/>
              <a:gd name="T11" fmla="*/ 1248 w 1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44">
                <a:moveTo>
                  <a:pt x="0" y="144"/>
                </a:moveTo>
                <a:cubicBezTo>
                  <a:pt x="208" y="72"/>
                  <a:pt x="416" y="0"/>
                  <a:pt x="624" y="0"/>
                </a:cubicBezTo>
                <a:cubicBezTo>
                  <a:pt x="832" y="0"/>
                  <a:pt x="1040" y="72"/>
                  <a:pt x="1248" y="144"/>
                </a:cubicBez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67" name="Text Box 47">
            <a:extLst>
              <a:ext uri="{FF2B5EF4-FFF2-40B4-BE49-F238E27FC236}">
                <a16:creationId xmlns:a16="http://schemas.microsoft.com/office/drawing/2014/main" id="{741FA0FE-C59B-49ED-8525-1B4B57812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371601"/>
            <a:ext cx="1066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8kg</a:t>
            </a:r>
          </a:p>
        </p:txBody>
      </p:sp>
      <p:sp>
        <p:nvSpPr>
          <p:cNvPr id="133168" name="Freeform 48">
            <a:extLst>
              <a:ext uri="{FF2B5EF4-FFF2-40B4-BE49-F238E27FC236}">
                <a16:creationId xmlns:a16="http://schemas.microsoft.com/office/drawing/2014/main" id="{A3A2703F-33FB-42F9-978B-3D35A2DA8E0D}"/>
              </a:ext>
            </a:extLst>
          </p:cNvPr>
          <p:cNvSpPr>
            <a:spLocks/>
          </p:cNvSpPr>
          <p:nvPr/>
        </p:nvSpPr>
        <p:spPr bwMode="auto">
          <a:xfrm>
            <a:off x="7696200" y="1600200"/>
            <a:ext cx="1752600" cy="304800"/>
          </a:xfrm>
          <a:custGeom>
            <a:avLst/>
            <a:gdLst>
              <a:gd name="T0" fmla="*/ 0 w 1248"/>
              <a:gd name="T1" fmla="*/ 2147483646 h 144"/>
              <a:gd name="T2" fmla="*/ 2147483646 w 1248"/>
              <a:gd name="T3" fmla="*/ 0 h 144"/>
              <a:gd name="T4" fmla="*/ 2147483646 w 1248"/>
              <a:gd name="T5" fmla="*/ 2147483646 h 144"/>
              <a:gd name="T6" fmla="*/ 0 60000 65536"/>
              <a:gd name="T7" fmla="*/ 0 60000 65536"/>
              <a:gd name="T8" fmla="*/ 0 60000 65536"/>
              <a:gd name="T9" fmla="*/ 0 w 1248"/>
              <a:gd name="T10" fmla="*/ 0 h 144"/>
              <a:gd name="T11" fmla="*/ 1248 w 1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44">
                <a:moveTo>
                  <a:pt x="0" y="144"/>
                </a:moveTo>
                <a:cubicBezTo>
                  <a:pt x="208" y="72"/>
                  <a:pt x="416" y="0"/>
                  <a:pt x="624" y="0"/>
                </a:cubicBezTo>
                <a:cubicBezTo>
                  <a:pt x="832" y="0"/>
                  <a:pt x="1040" y="72"/>
                  <a:pt x="1248" y="144"/>
                </a:cubicBezTo>
              </a:path>
            </a:pathLst>
          </a:cu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69" name="Text Box 49">
            <a:extLst>
              <a:ext uri="{FF2B5EF4-FFF2-40B4-BE49-F238E27FC236}">
                <a16:creationId xmlns:a16="http://schemas.microsoft.com/office/drawing/2014/main" id="{5D06A6C7-66AC-4AE9-A578-E5EE695B8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64" y="5045076"/>
            <a:ext cx="5868536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5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5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5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5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5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5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3170" name="Text Box 50">
            <a:extLst>
              <a:ext uri="{FF2B5EF4-FFF2-40B4-BE49-F238E27FC236}">
                <a16:creationId xmlns:a16="http://schemas.microsoft.com/office/drawing/2014/main" id="{2027325B-087D-47E9-89E3-078C4AF54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5602403"/>
            <a:ext cx="342900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18,25 – 8 = 10,25 (kg)</a:t>
            </a:r>
          </a:p>
        </p:txBody>
      </p:sp>
      <p:sp>
        <p:nvSpPr>
          <p:cNvPr id="133172" name="Text Box 52">
            <a:extLst>
              <a:ext uri="{FF2B5EF4-FFF2-40B4-BE49-F238E27FC236}">
                <a16:creationId xmlns:a16="http://schemas.microsoft.com/office/drawing/2014/main" id="{6E80CC94-35A4-4110-9178-42A0D7A46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214688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Hoặc: </a:t>
            </a:r>
          </a:p>
        </p:txBody>
      </p:sp>
      <p:sp>
        <p:nvSpPr>
          <p:cNvPr id="133175" name="Text Box 55">
            <a:extLst>
              <a:ext uri="{FF2B5EF4-FFF2-40B4-BE49-F238E27FC236}">
                <a16:creationId xmlns:a16="http://schemas.microsoft.com/office/drawing/2014/main" id="{8E093A7B-F878-43FA-9F7B-DC9F60714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4988" y="5181601"/>
            <a:ext cx="342900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10,25 kg</a:t>
            </a:r>
          </a:p>
        </p:txBody>
      </p:sp>
      <p:sp>
        <p:nvSpPr>
          <p:cNvPr id="133176" name="Text Box 56">
            <a:extLst>
              <a:ext uri="{FF2B5EF4-FFF2-40B4-BE49-F238E27FC236}">
                <a16:creationId xmlns:a16="http://schemas.microsoft.com/office/drawing/2014/main" id="{C48D2CC5-9C83-4921-B14A-87C36835F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999" y="3825876"/>
            <a:ext cx="5029199" cy="892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3177" name="Text Box 57">
            <a:extLst>
              <a:ext uri="{FF2B5EF4-FFF2-40B4-BE49-F238E27FC236}">
                <a16:creationId xmlns:a16="http://schemas.microsoft.com/office/drawing/2014/main" id="{5230B25A-BAD5-42CC-8A28-B0526866D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719639"/>
            <a:ext cx="411480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28,75 – 10,5 – 8 = 10,25 (kg)</a:t>
            </a:r>
          </a:p>
        </p:txBody>
      </p:sp>
      <p:sp>
        <p:nvSpPr>
          <p:cNvPr id="14373" name="Text Box 39">
            <a:extLst>
              <a:ext uri="{FF2B5EF4-FFF2-40B4-BE49-F238E27FC236}">
                <a16:creationId xmlns:a16="http://schemas.microsoft.com/office/drawing/2014/main" id="{ADE8CAB9-EA5A-4381-8A1E-844155CF5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6" y="265883"/>
            <a:ext cx="107953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đựng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28,75 kg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ra 10,5 kg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ra 8kg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nữa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ki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lô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gam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? </a:t>
            </a:r>
          </a:p>
        </p:txBody>
      </p:sp>
      <p:sp>
        <p:nvSpPr>
          <p:cNvPr id="38952" name="Line 40">
            <a:extLst>
              <a:ext uri="{FF2B5EF4-FFF2-40B4-BE49-F238E27FC236}">
                <a16:creationId xmlns:a16="http://schemas.microsoft.com/office/drawing/2014/main" id="{DCE6330C-FECB-446A-BD39-4D644A86B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8194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 dirty="0"/>
          </a:p>
        </p:txBody>
      </p:sp>
      <p:sp>
        <p:nvSpPr>
          <p:cNvPr id="38953" name="Line 41">
            <a:extLst>
              <a:ext uri="{FF2B5EF4-FFF2-40B4-BE49-F238E27FC236}">
                <a16:creationId xmlns:a16="http://schemas.microsoft.com/office/drawing/2014/main" id="{D00D7330-1FBB-495C-860A-D462083FC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9772" y="707135"/>
            <a:ext cx="3810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38955" name="Line 43">
            <a:extLst>
              <a:ext uri="{FF2B5EF4-FFF2-40B4-BE49-F238E27FC236}">
                <a16:creationId xmlns:a16="http://schemas.microsoft.com/office/drawing/2014/main" id="{EAD9BB54-283D-4E09-BFC9-454D31AA821A}"/>
              </a:ext>
            </a:extLst>
          </p:cNvPr>
          <p:cNvSpPr>
            <a:spLocks noChangeShapeType="1"/>
          </p:cNvSpPr>
          <p:nvPr/>
        </p:nvSpPr>
        <p:spPr bwMode="auto">
          <a:xfrm>
            <a:off x="9448800" y="683918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38956" name="Line 44">
            <a:extLst>
              <a:ext uri="{FF2B5EF4-FFF2-40B4-BE49-F238E27FC236}">
                <a16:creationId xmlns:a16="http://schemas.microsoft.com/office/drawing/2014/main" id="{07AE0849-4F5B-44D4-9F1A-09C8C89C23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1023514"/>
            <a:ext cx="2514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38957" name="Line 45">
            <a:extLst>
              <a:ext uri="{FF2B5EF4-FFF2-40B4-BE49-F238E27FC236}">
                <a16:creationId xmlns:a16="http://schemas.microsoft.com/office/drawing/2014/main" id="{A21F8730-32E2-433B-BD08-2CAEB45363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7275" y="1023833"/>
            <a:ext cx="2895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id="{04A53ED2-0059-4F72-803C-48DEA63D8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2681287"/>
            <a:ext cx="19431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Cách 1: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92" decel="100000"/>
                                        <p:tgtEl>
                                          <p:spTgt spid="133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92" decel="100000"/>
                                        <p:tgtEl>
                                          <p:spTgt spid="1331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192" fill="hold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192" fill="hold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13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"/>
                                        <p:tgtEl>
                                          <p:spTgt spid="133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3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3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500"/>
                                        <p:tgtEl>
                                          <p:spTgt spid="13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"/>
                                        <p:tgtEl>
                                          <p:spTgt spid="133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500"/>
                                        <p:tgtEl>
                                          <p:spTgt spid="13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"/>
                                        <p:tgtEl>
                                          <p:spTgt spid="133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133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133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33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33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6" grpId="0"/>
      <p:bldP spid="133147" grpId="0"/>
      <p:bldP spid="133149" grpId="0"/>
      <p:bldP spid="133150" grpId="0"/>
      <p:bldP spid="133151" grpId="0"/>
      <p:bldP spid="133152" grpId="0"/>
      <p:bldP spid="133153" grpId="0" animBg="1"/>
      <p:bldP spid="133164" grpId="0"/>
      <p:bldP spid="133167" grpId="0"/>
      <p:bldP spid="133169" grpId="0"/>
      <p:bldP spid="133170" grpId="0"/>
      <p:bldP spid="133172" grpId="0"/>
      <p:bldP spid="133175" grpId="0"/>
      <p:bldP spid="133176" grpId="0"/>
      <p:bldP spid="133177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>
            <a:extLst>
              <a:ext uri="{FF2B5EF4-FFF2-40B4-BE49-F238E27FC236}">
                <a16:creationId xmlns:a16="http://schemas.microsoft.com/office/drawing/2014/main" id="{8378C761-F6CB-4672-9B5F-558C2FF128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133600"/>
            <a:ext cx="7010400" cy="457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5363" name="Line 3">
            <a:extLst>
              <a:ext uri="{FF2B5EF4-FFF2-40B4-BE49-F238E27FC236}">
                <a16:creationId xmlns:a16="http://schemas.microsoft.com/office/drawing/2014/main" id="{F44A83BB-6889-4CA1-9C06-A9583BB072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2209800"/>
            <a:ext cx="609600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5364" name="Line 4">
            <a:extLst>
              <a:ext uri="{FF2B5EF4-FFF2-40B4-BE49-F238E27FC236}">
                <a16:creationId xmlns:a16="http://schemas.microsoft.com/office/drawing/2014/main" id="{A1BDCE84-2A72-4579-AA0F-5BD23E3E3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590800"/>
            <a:ext cx="914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5365" name="Line 5">
            <a:extLst>
              <a:ext uri="{FF2B5EF4-FFF2-40B4-BE49-F238E27FC236}">
                <a16:creationId xmlns:a16="http://schemas.microsoft.com/office/drawing/2014/main" id="{EEB81BB3-1990-4A70-AB28-9A6F0EE504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667000"/>
            <a:ext cx="914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5366" name="Line 6">
            <a:extLst>
              <a:ext uri="{FF2B5EF4-FFF2-40B4-BE49-F238E27FC236}">
                <a16:creationId xmlns:a16="http://schemas.microsoft.com/office/drawing/2014/main" id="{F463CC8F-7652-4D35-ACDE-C57C317B46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2514600"/>
            <a:ext cx="708660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5367" name="Line 7">
            <a:extLst>
              <a:ext uri="{FF2B5EF4-FFF2-40B4-BE49-F238E27FC236}">
                <a16:creationId xmlns:a16="http://schemas.microsoft.com/office/drawing/2014/main" id="{12E9D1A9-2C91-4A9C-B741-882152334F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590800"/>
            <a:ext cx="914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5368" name="Rectangle 11">
            <a:extLst>
              <a:ext uri="{FF2B5EF4-FFF2-40B4-BE49-F238E27FC236}">
                <a16:creationId xmlns:a16="http://schemas.microsoft.com/office/drawing/2014/main" id="{1EBF004C-4415-4FF5-896F-B2B11CB4E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057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9" name="Line 12">
            <a:extLst>
              <a:ext uri="{FF2B5EF4-FFF2-40B4-BE49-F238E27FC236}">
                <a16:creationId xmlns:a16="http://schemas.microsoft.com/office/drawing/2014/main" id="{A5B5F524-7388-4A04-8CD4-20ACF2802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124200"/>
            <a:ext cx="914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5370" name="Rectangle 13">
            <a:extLst>
              <a:ext uri="{FF2B5EF4-FFF2-40B4-BE49-F238E27FC236}">
                <a16:creationId xmlns:a16="http://schemas.microsoft.com/office/drawing/2014/main" id="{C8A69E08-464B-4A3B-9B7C-6EAFF0989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8194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1" name="Line 14">
            <a:extLst>
              <a:ext uri="{FF2B5EF4-FFF2-40B4-BE49-F238E27FC236}">
                <a16:creationId xmlns:a16="http://schemas.microsoft.com/office/drawing/2014/main" id="{D6220CCA-E258-44EB-AC56-5DF49E1C0B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3581400"/>
            <a:ext cx="7620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33149" name="Text Box 29">
            <a:extLst>
              <a:ext uri="{FF2B5EF4-FFF2-40B4-BE49-F238E27FC236}">
                <a16:creationId xmlns:a16="http://schemas.microsoft.com/office/drawing/2014/main" id="{F005C79F-D352-4C7A-8A38-40743BF3A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2438400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 </a:t>
            </a:r>
          </a:p>
        </p:txBody>
      </p:sp>
      <p:sp>
        <p:nvSpPr>
          <p:cNvPr id="133150" name="Text Box 30">
            <a:extLst>
              <a:ext uri="{FF2B5EF4-FFF2-40B4-BE49-F238E27FC236}">
                <a16:creationId xmlns:a16="http://schemas.microsoft.com/office/drawing/2014/main" id="{82CDAA51-2BA5-496E-BEA8-B0A856D63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78" y="3386001"/>
            <a:ext cx="5850835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3151" name="Text Box 31">
            <a:extLst>
              <a:ext uri="{FF2B5EF4-FFF2-40B4-BE49-F238E27FC236}">
                <a16:creationId xmlns:a16="http://schemas.microsoft.com/office/drawing/2014/main" id="{738C164C-7AF6-4524-990E-339B7A1B7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846514"/>
            <a:ext cx="510540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10,5 + 8 = 18,5 </a:t>
            </a:r>
            <a:r>
              <a:rPr lang="en-US" sz="26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kg 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3152" name="Text Box 32">
            <a:extLst>
              <a:ext uri="{FF2B5EF4-FFF2-40B4-BE49-F238E27FC236}">
                <a16:creationId xmlns:a16="http://schemas.microsoft.com/office/drawing/2014/main" id="{9FF5BD41-1D79-4082-9262-29C73FD9E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448459"/>
            <a:ext cx="342900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10,25 kg</a:t>
            </a:r>
          </a:p>
        </p:txBody>
      </p:sp>
      <p:sp>
        <p:nvSpPr>
          <p:cNvPr id="15376" name="Text Box 39">
            <a:extLst>
              <a:ext uri="{FF2B5EF4-FFF2-40B4-BE49-F238E27FC236}">
                <a16:creationId xmlns:a16="http://schemas.microsoft.com/office/drawing/2014/main" id="{A623D1ED-AE54-4B1D-8999-6332076CE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3437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</a:rPr>
              <a:t>Bài 3</a:t>
            </a:r>
            <a:r>
              <a:rPr lang="en-US" altLang="en-US" sz="24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3169" name="Text Box 49">
            <a:extLst>
              <a:ext uri="{FF2B5EF4-FFF2-40B4-BE49-F238E27FC236}">
                <a16:creationId xmlns:a16="http://schemas.microsoft.com/office/drawing/2014/main" id="{24A22092-CA94-4BB1-A642-8B4170E00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763" y="4343401"/>
            <a:ext cx="6493563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3170" name="Text Box 50">
            <a:extLst>
              <a:ext uri="{FF2B5EF4-FFF2-40B4-BE49-F238E27FC236}">
                <a16:creationId xmlns:a16="http://schemas.microsoft.com/office/drawing/2014/main" id="{D3DF21B5-023B-4AD4-90D8-8D2FC3936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1" y="4908552"/>
            <a:ext cx="373380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28,75 – 18,5 = 10,25 (kg)</a:t>
            </a:r>
          </a:p>
        </p:txBody>
      </p:sp>
      <p:sp>
        <p:nvSpPr>
          <p:cNvPr id="133172" name="Text Box 52">
            <a:extLst>
              <a:ext uri="{FF2B5EF4-FFF2-40B4-BE49-F238E27FC236}">
                <a16:creationId xmlns:a16="http://schemas.microsoft.com/office/drawing/2014/main" id="{AC79D62F-0398-4C02-8C0A-E77CAA0B4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743201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Hoặc: </a:t>
            </a:r>
          </a:p>
        </p:txBody>
      </p:sp>
      <p:sp>
        <p:nvSpPr>
          <p:cNvPr id="133175" name="Text Box 55">
            <a:extLst>
              <a:ext uri="{FF2B5EF4-FFF2-40B4-BE49-F238E27FC236}">
                <a16:creationId xmlns:a16="http://schemas.microsoft.com/office/drawing/2014/main" id="{9595814F-1A4F-443D-94CE-86DC0E9F1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925" y="4733345"/>
            <a:ext cx="3429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10,25 kg</a:t>
            </a:r>
          </a:p>
        </p:txBody>
      </p:sp>
      <p:sp>
        <p:nvSpPr>
          <p:cNvPr id="133176" name="Text Box 56">
            <a:extLst>
              <a:ext uri="{FF2B5EF4-FFF2-40B4-BE49-F238E27FC236}">
                <a16:creationId xmlns:a16="http://schemas.microsoft.com/office/drawing/2014/main" id="{11AB9E6C-5D50-4A17-ADE3-E4F6FC007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276601"/>
            <a:ext cx="5595730" cy="892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3177" name="Text Box 57">
            <a:extLst>
              <a:ext uri="{FF2B5EF4-FFF2-40B4-BE49-F238E27FC236}">
                <a16:creationId xmlns:a16="http://schemas.microsoft.com/office/drawing/2014/main" id="{12BC7A61-9C4E-461A-BEBE-2E9718876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191001"/>
            <a:ext cx="43434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28,75 – (10,5 + 8) = 10,25 (kg)</a:t>
            </a:r>
          </a:p>
        </p:txBody>
      </p:sp>
      <p:sp>
        <p:nvSpPr>
          <p:cNvPr id="15383" name="Text Box 39">
            <a:extLst>
              <a:ext uri="{FF2B5EF4-FFF2-40B4-BE49-F238E27FC236}">
                <a16:creationId xmlns:a16="http://schemas.microsoft.com/office/drawing/2014/main" id="{C9EBFD37-074A-47E7-9EDE-C825F5907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979" y="476072"/>
            <a:ext cx="113324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đựng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28,75 kg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ra 10,5 kg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ra 8kg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nữa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ki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lô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gam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? </a:t>
            </a:r>
          </a:p>
        </p:txBody>
      </p:sp>
      <p:sp>
        <p:nvSpPr>
          <p:cNvPr id="38952" name="Line 40">
            <a:extLst>
              <a:ext uri="{FF2B5EF4-FFF2-40B4-BE49-F238E27FC236}">
                <a16:creationId xmlns:a16="http://schemas.microsoft.com/office/drawing/2014/main" id="{605BE7DE-664F-4163-B0F1-ACF9139592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5146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id="{D1A77C52-40DE-43C9-95AD-1DAA1359C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752601"/>
            <a:ext cx="1866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Cách 2:</a:t>
            </a:r>
          </a:p>
        </p:txBody>
      </p:sp>
    </p:spTree>
    <p:extLst>
      <p:ext uri="{BB962C8B-B14F-4D97-AF65-F5344CB8AC3E}">
        <p14:creationId xmlns:p14="http://schemas.microsoft.com/office/powerpoint/2010/main" val="112083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9" grpId="0"/>
      <p:bldP spid="133150" grpId="0"/>
      <p:bldP spid="133151" grpId="0"/>
      <p:bldP spid="133152" grpId="0"/>
      <p:bldP spid="133169" grpId="0"/>
      <p:bldP spid="133170" grpId="0"/>
      <p:bldP spid="133172" grpId="0"/>
      <p:bldP spid="133175" grpId="0"/>
      <p:bldP spid="133176" grpId="0"/>
      <p:bldP spid="133177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id="{BBBE6EAB-0083-4CA2-9631-F27BDDA14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486" y="1859339"/>
            <a:ext cx="5710311" cy="2123658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6600" b="1" dirty="0">
                <a:solidFill>
                  <a:srgbClr val="FF0000"/>
                </a:solidFill>
                <a:cs typeface="Times New Roman" panose="02020603050405020304" pitchFamily="18" charset="0"/>
              </a:rPr>
              <a:t>HOẠT ĐỘNG</a:t>
            </a:r>
          </a:p>
          <a:p>
            <a:pPr algn="ctr" eaLnBrk="1" hangingPunct="1"/>
            <a:r>
              <a:rPr lang="en-US" altLang="vi-VN" sz="6600" b="1" dirty="0">
                <a:solidFill>
                  <a:srgbClr val="FF0000"/>
                </a:solidFill>
                <a:cs typeface="Times New Roman" panose="02020603050405020304" pitchFamily="18" charset="0"/>
              </a:rPr>
              <a:t>VẬN DỤNG</a:t>
            </a:r>
            <a:endParaRPr lang="en-US" altLang="vi-VN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id="{BBBE6EAB-0083-4CA2-9631-F27BDDA14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486" y="1859339"/>
            <a:ext cx="5710311" cy="2123658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6600" b="1" dirty="0">
                <a:solidFill>
                  <a:srgbClr val="FF0000"/>
                </a:solidFill>
                <a:cs typeface="Times New Roman" panose="02020603050405020304" pitchFamily="18" charset="0"/>
              </a:rPr>
              <a:t>HOẠT ĐỘNG</a:t>
            </a:r>
          </a:p>
          <a:p>
            <a:pPr algn="ctr" eaLnBrk="1" hangingPunct="1"/>
            <a:r>
              <a:rPr lang="en-US" altLang="vi-VN" sz="6600" b="1" dirty="0">
                <a:solidFill>
                  <a:srgbClr val="FF0000"/>
                </a:solidFill>
                <a:cs typeface="Times New Roman" panose="02020603050405020304" pitchFamily="18" charset="0"/>
              </a:rPr>
              <a:t>KHỞI ĐỘNG</a:t>
            </a:r>
            <a:endParaRPr lang="en-US" altLang="vi-VN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99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2571762" y="444500"/>
            <a:ext cx="6038453" cy="1143000"/>
          </a:xfrm>
          <a:prstGeom prst="rect">
            <a:avLst/>
          </a:prstGeom>
        </p:spPr>
        <p:txBody>
          <a:bodyPr wrap="none" lIns="63970" tIns="31984" rIns="63970" bIns="31984" numCol="1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sp>
        <p:nvSpPr>
          <p:cNvPr id="16388" name="WordArt 11"/>
          <p:cNvSpPr>
            <a:spLocks noChangeArrowheads="1" noChangeShapeType="1" noTextEdit="1"/>
          </p:cNvSpPr>
          <p:nvPr/>
        </p:nvSpPr>
        <p:spPr bwMode="auto">
          <a:xfrm>
            <a:off x="2143126" y="1841502"/>
            <a:ext cx="7810500" cy="2349500"/>
          </a:xfrm>
          <a:prstGeom prst="rect">
            <a:avLst/>
          </a:prstGeom>
        </p:spPr>
        <p:txBody>
          <a:bodyPr wrap="none" lIns="63970" tIns="31984" rIns="63970" bIns="31984" numCol="1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“Ai nhanh - Ai đúng”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Picture 13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856">
            <a:off x="6511944" y="3620859"/>
            <a:ext cx="2263494" cy="242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641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5448103" y="460871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latin typeface="Arial" charset="0"/>
              </a:rPr>
              <a:t>0</a:t>
            </a: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5448103" y="460871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5448103" y="460871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5448103" y="460871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5448103" y="460871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5448103" y="460871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5448103" y="460871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5448103" y="460871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5448103" y="460871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>
            <a:off x="5448103" y="460871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>
            <a:off x="5448103" y="460871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pic>
        <p:nvPicPr>
          <p:cNvPr id="18445" name="Picture 17" descr="Tàng-Tà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4479" y="4751593"/>
            <a:ext cx="1409898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638478" y="3621815"/>
            <a:ext cx="2753320" cy="912813"/>
            <a:chOff x="912" y="2592"/>
            <a:chExt cx="3072" cy="960"/>
          </a:xfrm>
        </p:grpSpPr>
        <p:sp>
          <p:nvSpPr>
            <p:cNvPr id="18467" name="Oval 19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HÕt giê</a:t>
              </a:r>
            </a:p>
          </p:txBody>
        </p:sp>
      </p:grpSp>
      <p:sp>
        <p:nvSpPr>
          <p:cNvPr id="18447" name="Text Box 26"/>
          <p:cNvSpPr txBox="1">
            <a:spLocks noChangeArrowheads="1"/>
          </p:cNvSpPr>
          <p:nvPr/>
        </p:nvSpPr>
        <p:spPr bwMode="auto">
          <a:xfrm>
            <a:off x="2286001" y="1539546"/>
            <a:ext cx="1895090" cy="181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12,9</a:t>
            </a:r>
          </a:p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9,7</a:t>
            </a:r>
          </a:p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3,2</a:t>
            </a:r>
          </a:p>
        </p:txBody>
      </p:sp>
      <p:sp>
        <p:nvSpPr>
          <p:cNvPr id="18448" name="Line 28"/>
          <p:cNvSpPr>
            <a:spLocks noChangeShapeType="1"/>
          </p:cNvSpPr>
          <p:nvPr/>
        </p:nvSpPr>
        <p:spPr bwMode="auto">
          <a:xfrm>
            <a:off x="2952763" y="2707940"/>
            <a:ext cx="74313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18449" name="Line 29"/>
          <p:cNvSpPr>
            <a:spLocks noChangeShapeType="1"/>
          </p:cNvSpPr>
          <p:nvPr/>
        </p:nvSpPr>
        <p:spPr bwMode="auto">
          <a:xfrm>
            <a:off x="2952763" y="2238040"/>
            <a:ext cx="15279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18450" name="Rectangle 30"/>
          <p:cNvSpPr>
            <a:spLocks noChangeArrowheads="1"/>
          </p:cNvSpPr>
          <p:nvPr/>
        </p:nvSpPr>
        <p:spPr bwMode="auto">
          <a:xfrm>
            <a:off x="3276216" y="3825553"/>
            <a:ext cx="533797" cy="68527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endParaRPr lang="en-US"/>
          </a:p>
        </p:txBody>
      </p: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3317878" y="3906243"/>
            <a:ext cx="457399" cy="44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8452" name="WordArt 10"/>
          <p:cNvSpPr>
            <a:spLocks noChangeArrowheads="1" noChangeShapeType="1" noTextEdit="1"/>
          </p:cNvSpPr>
          <p:nvPr/>
        </p:nvSpPr>
        <p:spPr bwMode="auto">
          <a:xfrm>
            <a:off x="2743402" y="1107740"/>
            <a:ext cx="4571799" cy="456948"/>
          </a:xfrm>
          <a:prstGeom prst="rect">
            <a:avLst/>
          </a:prstGeom>
        </p:spPr>
        <p:txBody>
          <a:bodyPr wrap="none" lIns="63970" tIns="31984" rIns="63970" bIns="3198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Chọn  đúng (Đ), chọn sai (S) </a:t>
            </a:r>
          </a:p>
        </p:txBody>
      </p:sp>
      <p:pic>
        <p:nvPicPr>
          <p:cNvPr id="31" name="Picture 13" descr="Picture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856">
            <a:off x="6937701" y="627862"/>
            <a:ext cx="2263494" cy="242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158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4403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8" grpId="0" animBg="1"/>
      <p:bldP spid="44039" grpId="0" animBg="1"/>
      <p:bldP spid="44040" grpId="0" animBg="1"/>
      <p:bldP spid="44041" grpId="0" animBg="1"/>
      <p:bldP spid="44042" grpId="0" animBg="1"/>
      <p:bldP spid="44043" grpId="0" animBg="1"/>
      <p:bldP spid="44044" grpId="0" animBg="1"/>
      <p:bldP spid="44045" grpId="0" animBg="1"/>
      <p:bldP spid="44046" grpId="0" animBg="1"/>
      <p:bldP spid="440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5661266" y="5077608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latin typeface="Arial" charset="0"/>
              </a:rPr>
              <a:t>0</a:t>
            </a:r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5685078" y="5077608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5680118" y="5059088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5680118" y="5059088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5680118" y="5059088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5680118" y="5059088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5680118" y="5059088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5680118" y="5059088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5680118" y="5059088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5067" name="AutoShape 11"/>
          <p:cNvSpPr>
            <a:spLocks noChangeArrowheads="1"/>
          </p:cNvSpPr>
          <p:nvPr/>
        </p:nvSpPr>
        <p:spPr bwMode="auto">
          <a:xfrm>
            <a:off x="5680118" y="5059088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5680118" y="5059088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pic>
        <p:nvPicPr>
          <p:cNvPr id="19469" name="Picture 15" descr="Tàng-Tà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56494" y="5201971"/>
            <a:ext cx="1409898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870493" y="4072193"/>
            <a:ext cx="2753320" cy="912813"/>
            <a:chOff x="912" y="2592"/>
            <a:chExt cx="3072" cy="960"/>
          </a:xfrm>
        </p:grpSpPr>
        <p:sp>
          <p:nvSpPr>
            <p:cNvPr id="19491" name="Oval 1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HÕt giê</a:t>
              </a:r>
            </a:p>
          </p:txBody>
        </p:sp>
      </p:grpSp>
      <p:sp>
        <p:nvSpPr>
          <p:cNvPr id="19471" name="Line 20"/>
          <p:cNvSpPr>
            <a:spLocks noChangeShapeType="1"/>
          </p:cNvSpPr>
          <p:nvPr/>
        </p:nvSpPr>
        <p:spPr bwMode="auto">
          <a:xfrm>
            <a:off x="3632242" y="3513918"/>
            <a:ext cx="45739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19472" name="Line 21"/>
          <p:cNvSpPr>
            <a:spLocks noChangeShapeType="1"/>
          </p:cNvSpPr>
          <p:nvPr/>
        </p:nvSpPr>
        <p:spPr bwMode="auto">
          <a:xfrm>
            <a:off x="3365356" y="2878918"/>
            <a:ext cx="15279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19473" name="Rectangle 22"/>
          <p:cNvSpPr>
            <a:spLocks noChangeArrowheads="1"/>
          </p:cNvSpPr>
          <p:nvPr/>
        </p:nvSpPr>
        <p:spPr bwMode="auto">
          <a:xfrm>
            <a:off x="3555856" y="4289159"/>
            <a:ext cx="533797" cy="68527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endParaRPr lang="en-US"/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3606445" y="4339421"/>
            <a:ext cx="457398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9475" name="Text Box 29"/>
          <p:cNvSpPr txBox="1">
            <a:spLocks noChangeArrowheads="1"/>
          </p:cNvSpPr>
          <p:nvPr/>
        </p:nvSpPr>
        <p:spPr bwMode="auto">
          <a:xfrm>
            <a:off x="2912849" y="1729220"/>
            <a:ext cx="1733351" cy="181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15,68</a:t>
            </a:r>
          </a:p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8,6</a:t>
            </a:r>
          </a:p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7,02</a:t>
            </a:r>
          </a:p>
        </p:txBody>
      </p:sp>
      <p:pic>
        <p:nvPicPr>
          <p:cNvPr id="31" name="Picture 13" descr="Picture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856">
            <a:off x="6729693" y="1090939"/>
            <a:ext cx="2263494" cy="242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10"/>
          <p:cNvSpPr>
            <a:spLocks noChangeArrowheads="1" noChangeShapeType="1" noTextEdit="1"/>
          </p:cNvSpPr>
          <p:nvPr/>
        </p:nvSpPr>
        <p:spPr bwMode="auto">
          <a:xfrm>
            <a:off x="2574061" y="910092"/>
            <a:ext cx="4571799" cy="456948"/>
          </a:xfrm>
          <a:prstGeom prst="rect">
            <a:avLst/>
          </a:prstGeom>
        </p:spPr>
        <p:txBody>
          <a:bodyPr wrap="none" lIns="63970" tIns="31984" rIns="63970" bIns="3198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Chọn  đúng (Đ), chọn sai (S) </a:t>
            </a:r>
          </a:p>
        </p:txBody>
      </p:sp>
    </p:spTree>
    <p:extLst>
      <p:ext uri="{BB962C8B-B14F-4D97-AF65-F5344CB8AC3E}">
        <p14:creationId xmlns:p14="http://schemas.microsoft.com/office/powerpoint/2010/main" val="2417581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4505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60" grpId="0" animBg="1"/>
      <p:bldP spid="45061" grpId="0" animBg="1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5448103" y="4827075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latin typeface="Arial" charset="0"/>
              </a:rPr>
              <a:t>0</a:t>
            </a: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5448103" y="4827075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5448103" y="4827075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5448103" y="4827075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5448103" y="4827075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5448103" y="4827075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5448103" y="4827075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5448103" y="4827075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>
            <a:off x="5448103" y="4827075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6091" name="AutoShape 11"/>
          <p:cNvSpPr>
            <a:spLocks noChangeArrowheads="1"/>
          </p:cNvSpPr>
          <p:nvPr/>
        </p:nvSpPr>
        <p:spPr bwMode="auto">
          <a:xfrm>
            <a:off x="5448103" y="4827075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6092" name="AutoShape 12"/>
          <p:cNvSpPr>
            <a:spLocks noChangeArrowheads="1"/>
          </p:cNvSpPr>
          <p:nvPr/>
        </p:nvSpPr>
        <p:spPr bwMode="auto">
          <a:xfrm>
            <a:off x="5448103" y="4827075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pic>
        <p:nvPicPr>
          <p:cNvPr id="20493" name="Picture 15" descr="Tàng-Tà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4479" y="4969958"/>
            <a:ext cx="1409898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638478" y="3840180"/>
            <a:ext cx="2753320" cy="912813"/>
            <a:chOff x="912" y="2592"/>
            <a:chExt cx="3072" cy="960"/>
          </a:xfrm>
        </p:grpSpPr>
        <p:sp>
          <p:nvSpPr>
            <p:cNvPr id="20515" name="Oval 1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6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HÕt giê</a:t>
              </a:r>
            </a:p>
          </p:txBody>
        </p:sp>
      </p:grpSp>
      <p:sp>
        <p:nvSpPr>
          <p:cNvPr id="20495" name="Line 19"/>
          <p:cNvSpPr>
            <a:spLocks noChangeShapeType="1"/>
          </p:cNvSpPr>
          <p:nvPr/>
        </p:nvSpPr>
        <p:spPr bwMode="auto">
          <a:xfrm>
            <a:off x="3530205" y="3189301"/>
            <a:ext cx="45739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20496" name="Line 20"/>
          <p:cNvSpPr>
            <a:spLocks noChangeShapeType="1"/>
          </p:cNvSpPr>
          <p:nvPr/>
        </p:nvSpPr>
        <p:spPr bwMode="auto">
          <a:xfrm>
            <a:off x="3323841" y="2392905"/>
            <a:ext cx="15279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20497" name="Rectangle 21"/>
          <p:cNvSpPr>
            <a:spLocks noChangeArrowheads="1"/>
          </p:cNvSpPr>
          <p:nvPr/>
        </p:nvSpPr>
        <p:spPr bwMode="auto">
          <a:xfrm>
            <a:off x="3419091" y="3980418"/>
            <a:ext cx="533797" cy="68527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endParaRPr lang="en-US"/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3447854" y="4055813"/>
            <a:ext cx="457398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66"/>
                </a:solidFill>
              </a:rPr>
              <a:t>S</a:t>
            </a:r>
          </a:p>
        </p:txBody>
      </p:sp>
      <p:sp>
        <p:nvSpPr>
          <p:cNvPr id="20499" name="Text Box 29"/>
          <p:cNvSpPr txBox="1">
            <a:spLocks noChangeArrowheads="1"/>
          </p:cNvSpPr>
          <p:nvPr/>
        </p:nvSpPr>
        <p:spPr bwMode="auto">
          <a:xfrm>
            <a:off x="2998820" y="1905138"/>
            <a:ext cx="1348383" cy="181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100</a:t>
            </a:r>
          </a:p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5,4</a:t>
            </a:r>
          </a:p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5,6</a:t>
            </a:r>
          </a:p>
        </p:txBody>
      </p:sp>
      <p:pic>
        <p:nvPicPr>
          <p:cNvPr id="31" name="Picture 13" descr="Picture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856">
            <a:off x="6961516" y="858926"/>
            <a:ext cx="2263494" cy="242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10"/>
          <p:cNvSpPr>
            <a:spLocks noChangeArrowheads="1" noChangeShapeType="1" noTextEdit="1"/>
          </p:cNvSpPr>
          <p:nvPr/>
        </p:nvSpPr>
        <p:spPr bwMode="auto">
          <a:xfrm>
            <a:off x="2514601" y="1119402"/>
            <a:ext cx="4571799" cy="456948"/>
          </a:xfrm>
          <a:prstGeom prst="rect">
            <a:avLst/>
          </a:prstGeom>
        </p:spPr>
        <p:txBody>
          <a:bodyPr wrap="none" lIns="63970" tIns="31984" rIns="63970" bIns="3198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Chọn  đúng (Đ), chọn sai (S) </a:t>
            </a:r>
          </a:p>
        </p:txBody>
      </p:sp>
    </p:spTree>
    <p:extLst>
      <p:ext uri="{BB962C8B-B14F-4D97-AF65-F5344CB8AC3E}">
        <p14:creationId xmlns:p14="http://schemas.microsoft.com/office/powerpoint/2010/main" val="2194728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4608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84" grpId="0" animBg="1"/>
      <p:bldP spid="46085" grpId="0" animBg="1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10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268" descr="24">
            <a:extLst>
              <a:ext uri="{FF2B5EF4-FFF2-40B4-BE49-F238E27FC236}">
                <a16:creationId xmlns:a16="http://schemas.microsoft.com/office/drawing/2014/main" id="{6BAD71B3-20A0-411F-8BF9-28C455967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518" y="-52917"/>
            <a:ext cx="5532967" cy="504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269" descr="25">
            <a:extLst>
              <a:ext uri="{FF2B5EF4-FFF2-40B4-BE49-F238E27FC236}">
                <a16:creationId xmlns:a16="http://schemas.microsoft.com/office/drawing/2014/main" id="{C6943246-A9AF-4D91-89EC-C29634969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3217334"/>
            <a:ext cx="3630083" cy="178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AE538A-0FA1-41DC-9528-1CD3494CD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19818"/>
            <a:ext cx="49106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4213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4213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4213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4213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91226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7200" b="1">
                <a:solidFill>
                  <a:srgbClr val="FF0000"/>
                </a:solidFill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A07175-8BA9-446C-9F83-AE2F60C3CA03}"/>
              </a:ext>
            </a:extLst>
          </p:cNvPr>
          <p:cNvSpPr txBox="1"/>
          <p:nvPr/>
        </p:nvSpPr>
        <p:spPr>
          <a:xfrm>
            <a:off x="3748159" y="3217334"/>
            <a:ext cx="8238987" cy="16006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37" indent="-285737" algn="just" defTabSz="914354">
              <a:buFontTx/>
              <a:buChar char="-"/>
              <a:defRPr/>
            </a:pPr>
            <a:r>
              <a:rPr lang="en-US" sz="2667">
                <a:solidFill>
                  <a:srgbClr val="3366FF"/>
                </a:solidFill>
                <a:latin typeface="Arial"/>
                <a:cs typeface="Arial" panose="020B0604020202020204" pitchFamily="34" charset="0"/>
              </a:rPr>
              <a:t>Hoàn thành VBTT: Trừ hai số thập phân.</a:t>
            </a:r>
          </a:p>
          <a:p>
            <a:pPr marL="285737" indent="-285737" algn="just" defTabSz="914354">
              <a:buFontTx/>
              <a:buChar char="-"/>
              <a:defRPr/>
            </a:pPr>
            <a:r>
              <a:rPr lang="en-US" sz="2667">
                <a:solidFill>
                  <a:srgbClr val="3366FF"/>
                </a:solidFill>
                <a:latin typeface="Arial"/>
                <a:cs typeface="Arial" panose="020B0604020202020204" pitchFamily="34" charset="0"/>
              </a:rPr>
              <a:t>Chuẩn bị tiết: Luyện tập trang 54.</a:t>
            </a:r>
          </a:p>
          <a:p>
            <a:pPr marL="285737" indent="-285737" algn="just" defTabSz="914354">
              <a:buFont typeface="Wingdings" panose="05000000000000000000" pitchFamily="2" charset="2"/>
              <a:buChar char="ü"/>
              <a:defRPr/>
            </a:pPr>
            <a:r>
              <a:rPr lang="en-US" sz="2667">
                <a:solidFill>
                  <a:srgbClr val="3366FF"/>
                </a:solidFill>
                <a:latin typeface="Arial"/>
                <a:cs typeface="Arial" panose="020B0604020202020204" pitchFamily="34" charset="0"/>
              </a:rPr>
              <a:t>Làm bài 4a vào SGK; bài 1; 2; 3; 4b ra vở ô li Toán.</a:t>
            </a:r>
          </a:p>
          <a:p>
            <a:pPr marL="285737" indent="-285737" defTabSz="914354">
              <a:buFont typeface="Wingdings" panose="05000000000000000000" pitchFamily="2" charset="2"/>
              <a:buChar char="ü"/>
              <a:defRPr/>
            </a:pPr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Google Shape;445;p17">
            <a:extLst>
              <a:ext uri="{FF2B5EF4-FFF2-40B4-BE49-F238E27FC236}">
                <a16:creationId xmlns:a16="http://schemas.microsoft.com/office/drawing/2014/main" id="{E39AA67C-6FD7-4C84-8600-8C027B526B6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1516804"/>
            <a:ext cx="12192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6" name="Google Shape;446;p17">
            <a:extLst>
              <a:ext uri="{FF2B5EF4-FFF2-40B4-BE49-F238E27FC236}">
                <a16:creationId xmlns:a16="http://schemas.microsoft.com/office/drawing/2014/main" id="{059990ED-A6ED-489F-B2EB-A5C71DF6242A}"/>
              </a:ext>
            </a:extLst>
          </p:cNvPr>
          <p:cNvSpPr/>
          <p:nvPr/>
        </p:nvSpPr>
        <p:spPr>
          <a:xfrm>
            <a:off x="655093" y="2022054"/>
            <a:ext cx="10549719" cy="143625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81267" tIns="40622" rIns="81267" bIns="40622">
            <a:spAutoFit/>
          </a:bodyPr>
          <a:lstStyle/>
          <a:p>
            <a:pPr algn="ctr">
              <a:buClr>
                <a:srgbClr val="FFFFFF"/>
              </a:buClr>
              <a:buSzPts val="6000"/>
              <a:defRPr/>
            </a:pPr>
            <a:r>
              <a:rPr lang="en-US" sz="4400" b="1" dirty="0">
                <a:solidFill>
                  <a:srgbClr val="FFFFFF"/>
                </a:solidFill>
                <a:highlight>
                  <a:srgbClr val="800080"/>
                </a:highlight>
                <a:latin typeface="Arial"/>
                <a:cs typeface="Arial"/>
                <a:sym typeface="Arial"/>
              </a:rPr>
              <a:t>CẢM </a:t>
            </a:r>
            <a:r>
              <a:rPr lang="en-US" sz="4400" b="1">
                <a:solidFill>
                  <a:srgbClr val="FFFFFF"/>
                </a:solidFill>
                <a:highlight>
                  <a:srgbClr val="800080"/>
                </a:highlight>
                <a:latin typeface="Arial"/>
                <a:cs typeface="Arial"/>
                <a:sym typeface="Arial"/>
              </a:rPr>
              <a:t>ƠN CÁC CON HỌC SINH </a:t>
            </a:r>
          </a:p>
          <a:p>
            <a:pPr algn="ctr">
              <a:buClr>
                <a:srgbClr val="FFFFFF"/>
              </a:buClr>
              <a:buSzPts val="6000"/>
              <a:defRPr/>
            </a:pPr>
            <a:r>
              <a:rPr lang="en-US" sz="4400" b="1">
                <a:solidFill>
                  <a:srgbClr val="FFFFFF"/>
                </a:solidFill>
                <a:highlight>
                  <a:srgbClr val="800080"/>
                </a:highlight>
                <a:latin typeface="Arial"/>
                <a:cs typeface="Arial"/>
                <a:sym typeface="Arial"/>
              </a:rPr>
              <a:t>ĐÃ THAM GIA TIẾT HỌC!</a:t>
            </a:r>
            <a:endParaRPr sz="4400" dirty="0">
              <a:latin typeface="Arial" charset="0"/>
            </a:endParaRPr>
          </a:p>
        </p:txBody>
      </p:sp>
      <p:sp>
        <p:nvSpPr>
          <p:cNvPr id="28676" name="WordArt 7">
            <a:extLst>
              <a:ext uri="{FF2B5EF4-FFF2-40B4-BE49-F238E27FC236}">
                <a16:creationId xmlns:a16="http://schemas.microsoft.com/office/drawing/2014/main" id="{BEBC688F-BD3D-473C-9940-C215195E86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2954" y="392636"/>
            <a:ext cx="11614245" cy="9794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  <a:contourClr>
                <a:srgbClr val="FF3300"/>
              </a:contourClr>
            </a:sp3d>
          </a:bodyPr>
          <a:lstStyle/>
          <a:p>
            <a:pPr algn="ctr"/>
            <a:r>
              <a:rPr lang="en-US" sz="1778" b="1" kern="10" dirty="0" err="1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778" b="1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78" b="1" kern="10" dirty="0" err="1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778" b="1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78" b="1" kern="10" dirty="0" err="1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778" b="1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78" b="1" kern="10" dirty="0" err="1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1778" b="1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51354"/>
      </p:ext>
    </p:extLst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2875" y="5793398"/>
            <a:ext cx="1563744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755211"/>
            <a:ext cx="5722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CÂU CÁ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3425360"/>
            <a:ext cx="1563744" cy="9753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9847" y="4180840"/>
            <a:ext cx="1563744" cy="97536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5829134"/>
            <a:ext cx="1563744" cy="97536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3860801" y="4180839"/>
            <a:ext cx="4854663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rgbClr val="FF0000"/>
                </a:solidFill>
              </a:rPr>
              <a:t>BẮT ĐẦU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9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26,81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399" y="381000"/>
            <a:ext cx="5473981" cy="14260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r>
              <a:rPr lang="vi-VN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vi-VN" altLang="vi-V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497113" y="418251"/>
            <a:ext cx="2072640" cy="1035897"/>
            <a:chOff x="-1899890" y="2264670"/>
            <a:chExt cx="1554480" cy="776923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899890" y="2264670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26,81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288976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17,9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16,9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25,81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3586833-9085-464A-B803-34754F572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0" y="956644"/>
            <a:ext cx="6687495" cy="93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7,01 + 9,6 + 10,2</a:t>
            </a:r>
            <a:r>
              <a:rPr lang="en-US" altLang="vi-VN" sz="54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67645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126,1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465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en-US" altLang="vi-VN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 defTabSz="1219170">
              <a:defRPr/>
            </a:pPr>
            <a:r>
              <a:rPr lang="en-US" altLang="vi-VN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102,8 + 21 + 2,3</a:t>
            </a:r>
            <a:r>
              <a:rPr lang="vi-V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126,1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288976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125,1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105,2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104,2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870EDC0-E4B8-47AE-B310-42DC0AD78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40" y="984385"/>
            <a:ext cx="6063393" cy="93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5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endParaRPr lang="en-US" altLang="vi-VN" sz="54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4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49730"/>
            <a:ext cx="5888542" cy="3349417"/>
          </a:xfrm>
          <a:prstGeom prst="rect">
            <a:avLst/>
          </a:prstGeom>
        </p:spPr>
      </p:pic>
      <p:pic>
        <p:nvPicPr>
          <p:cNvPr id="9" name="图片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6942" y="3658041"/>
            <a:ext cx="1624662" cy="31999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80797" y="3038949"/>
            <a:ext cx="9292389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 HAI SỐ THẬP PHÂN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E99AE45F-7AFA-4C9B-9350-0379FE624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5442" y="4147958"/>
            <a:ext cx="4966161" cy="9128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en-US" sz="5333" i="1">
                <a:latin typeface="Times New Roman" panose="02020603050405020304" pitchFamily="18" charset="0"/>
                <a:cs typeface="Times New Roman" panose="02020603050405020304" pitchFamily="18" charset="0"/>
              </a:rPr>
              <a:t>(trang </a:t>
            </a:r>
            <a:r>
              <a:rPr lang="vi-VN" altLang="en-US" sz="53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53)</a:t>
            </a:r>
            <a:endParaRPr lang="en-US" altLang="en-US" sz="5333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87238" y="1863584"/>
            <a:ext cx="9292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FAB0D5E3-919C-4ADA-84F9-C56195057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63976"/>
            <a:ext cx="12192000" cy="912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en-US" sz="5333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sz="5333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33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altLang="en-US" sz="5333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5333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altLang="en-US" sz="5333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5333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altLang="en-US" sz="5333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vi-VN" alt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năm 2021</a:t>
            </a:r>
            <a:endParaRPr lang="en-US" altLang="en-US"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11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id="{BBBE6EAB-0083-4CA2-9631-F27BDDA14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486" y="1859339"/>
            <a:ext cx="5710311" cy="3139321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6600" b="1" dirty="0">
                <a:solidFill>
                  <a:srgbClr val="FF0000"/>
                </a:solidFill>
                <a:cs typeface="Times New Roman" panose="02020603050405020304" pitchFamily="18" charset="0"/>
              </a:rPr>
              <a:t>HOẠT ĐỘNG</a:t>
            </a:r>
          </a:p>
          <a:p>
            <a:pPr algn="ctr" eaLnBrk="1" hangingPunct="1"/>
            <a:r>
              <a:rPr lang="en-US" altLang="vi-VN" sz="6600" b="1" dirty="0">
                <a:solidFill>
                  <a:srgbClr val="FF0000"/>
                </a:solidFill>
                <a:cs typeface="Times New Roman" panose="02020603050405020304" pitchFamily="18" charset="0"/>
              </a:rPr>
              <a:t>HÌNH THÀNH </a:t>
            </a:r>
          </a:p>
          <a:p>
            <a:pPr algn="ctr" eaLnBrk="1" hangingPunct="1"/>
            <a:r>
              <a:rPr lang="en-US" altLang="vi-VN" sz="6600" b="1" dirty="0">
                <a:solidFill>
                  <a:srgbClr val="FF0000"/>
                </a:solidFill>
                <a:cs typeface="Times New Roman" panose="02020603050405020304" pitchFamily="18" charset="0"/>
              </a:rPr>
              <a:t>KIẾN THỨC</a:t>
            </a:r>
            <a:endParaRPr lang="en-US" altLang="vi-VN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34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92921B5-6804-450C-B23D-A61D390E2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66046"/>
            <a:ext cx="647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3E35F7"/>
              </a:solidFill>
            </a:endParaRPr>
          </a:p>
        </p:txBody>
      </p:sp>
      <p:sp>
        <p:nvSpPr>
          <p:cNvPr id="8195" name="Text Box 4">
            <a:extLst>
              <a:ext uri="{FF2B5EF4-FFF2-40B4-BE49-F238E27FC236}">
                <a16:creationId xmlns:a16="http://schemas.microsoft.com/office/drawing/2014/main" id="{9309FE40-2CCF-4E6B-8839-BE1AA650F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615997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tx2"/>
              </a:solidFill>
              <a:latin typeface=".VnAristote" panose="020B7200000000000000" pitchFamily="34" charset="0"/>
            </a:endParaRPr>
          </a:p>
        </p:txBody>
      </p:sp>
      <p:sp>
        <p:nvSpPr>
          <p:cNvPr id="8196" name="Text Box 5">
            <a:extLst>
              <a:ext uri="{FF2B5EF4-FFF2-40B4-BE49-F238E27FC236}">
                <a16:creationId xmlns:a16="http://schemas.microsoft.com/office/drawing/2014/main" id="{85BDE9E8-BC4A-41E3-B7A8-77C3B5C9C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533447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.VnAristote" panose="020B7200000000000000" pitchFamily="34" charset="0"/>
            </a:endParaRPr>
          </a:p>
        </p:txBody>
      </p:sp>
      <p:sp>
        <p:nvSpPr>
          <p:cNvPr id="8197" name="Text Box 6">
            <a:extLst>
              <a:ext uri="{FF2B5EF4-FFF2-40B4-BE49-F238E27FC236}">
                <a16:creationId xmlns:a16="http://schemas.microsoft.com/office/drawing/2014/main" id="{173DDE29-D51B-4941-BA80-39D27757B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3934"/>
            <a:ext cx="99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tx2"/>
              </a:solidFill>
              <a:latin typeface=".VnAristote" panose="020B7200000000000000" pitchFamily="34" charset="0"/>
            </a:endParaRPr>
          </a:p>
        </p:txBody>
      </p:sp>
      <p:sp>
        <p:nvSpPr>
          <p:cNvPr id="5126" name="Text Box 9">
            <a:extLst>
              <a:ext uri="{FF2B5EF4-FFF2-40B4-BE49-F238E27FC236}">
                <a16:creationId xmlns:a16="http://schemas.microsoft.com/office/drawing/2014/main" id="{1F71D8EB-788C-4614-8ADE-55BB25CB5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287" y="3866447"/>
            <a:ext cx="404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127" name="Line 10">
            <a:extLst>
              <a:ext uri="{FF2B5EF4-FFF2-40B4-BE49-F238E27FC236}">
                <a16:creationId xmlns:a16="http://schemas.microsoft.com/office/drawing/2014/main" id="{049FBA42-80D0-447D-AD10-CFB4D6FFC6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02692" y="4238555"/>
            <a:ext cx="1524000" cy="6111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8" name="Text Box 11">
            <a:extLst>
              <a:ext uri="{FF2B5EF4-FFF2-40B4-BE49-F238E27FC236}">
                <a16:creationId xmlns:a16="http://schemas.microsoft.com/office/drawing/2014/main" id="{E67D5A5C-5AA2-4536-B71F-2200D5220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167" y="4663370"/>
            <a:ext cx="3810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5129" name="Text Box 12">
            <a:extLst>
              <a:ext uri="{FF2B5EF4-FFF2-40B4-BE49-F238E27FC236}">
                <a16:creationId xmlns:a16="http://schemas.microsoft.com/office/drawing/2014/main" id="{247FEBC1-7589-4817-8FFD-ED6EAD399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822" y="4787904"/>
            <a:ext cx="4048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8203" name="Text Box 14">
            <a:extLst>
              <a:ext uri="{FF2B5EF4-FFF2-40B4-BE49-F238E27FC236}">
                <a16:creationId xmlns:a16="http://schemas.microsoft.com/office/drawing/2014/main" id="{9984CBC3-51B1-4A13-8FFE-D63CFAB46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088696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  <a:endParaRPr lang="en-US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5132" name="Line 15">
            <a:extLst>
              <a:ext uri="{FF2B5EF4-FFF2-40B4-BE49-F238E27FC236}">
                <a16:creationId xmlns:a16="http://schemas.microsoft.com/office/drawing/2014/main" id="{92446526-4ED8-40D4-A58E-C40447311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5470" y="4865759"/>
            <a:ext cx="1266825" cy="142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33" name="Text Box 16">
            <a:extLst>
              <a:ext uri="{FF2B5EF4-FFF2-40B4-BE49-F238E27FC236}">
                <a16:creationId xmlns:a16="http://schemas.microsoft.com/office/drawing/2014/main" id="{4CD018D9-9516-4456-9EC9-709314637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844" y="3620384"/>
            <a:ext cx="3048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34" name="Text Box 17">
            <a:extLst>
              <a:ext uri="{FF2B5EF4-FFF2-40B4-BE49-F238E27FC236}">
                <a16:creationId xmlns:a16="http://schemas.microsoft.com/office/drawing/2014/main" id="{BF914301-340E-4E39-BAAE-BC652C169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292" y="3574134"/>
            <a:ext cx="3048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35" name="Text Box 18">
            <a:extLst>
              <a:ext uri="{FF2B5EF4-FFF2-40B4-BE49-F238E27FC236}">
                <a16:creationId xmlns:a16="http://schemas.microsoft.com/office/drawing/2014/main" id="{08FF7EB0-B256-4FDC-B1C8-3C33E3D91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4292" y="2911957"/>
            <a:ext cx="3048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5251" name="Text Box 19">
            <a:extLst>
              <a:ext uri="{FF2B5EF4-FFF2-40B4-BE49-F238E27FC236}">
                <a16:creationId xmlns:a16="http://schemas.microsoft.com/office/drawing/2014/main" id="{F9D84B7C-757D-4C51-B2CC-E83F770A5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3936" y="4826336"/>
            <a:ext cx="157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1,84m</a:t>
            </a:r>
          </a:p>
        </p:txBody>
      </p:sp>
      <p:sp>
        <p:nvSpPr>
          <p:cNvPr id="95252" name="Text Box 20">
            <a:extLst>
              <a:ext uri="{FF2B5EF4-FFF2-40B4-BE49-F238E27FC236}">
                <a16:creationId xmlns:a16="http://schemas.microsoft.com/office/drawing/2014/main" id="{7BFF007D-B192-49FA-95B8-42BB69FCAA7E}"/>
              </a:ext>
            </a:extLst>
          </p:cNvPr>
          <p:cNvSpPr txBox="1">
            <a:spLocks noChangeArrowheads="1"/>
          </p:cNvSpPr>
          <p:nvPr/>
        </p:nvSpPr>
        <p:spPr bwMode="auto">
          <a:xfrm rot="20444681">
            <a:off x="5836356" y="4857046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95254" name="Text Box 22">
            <a:extLst>
              <a:ext uri="{FF2B5EF4-FFF2-40B4-BE49-F238E27FC236}">
                <a16:creationId xmlns:a16="http://schemas.microsoft.com/office/drawing/2014/main" id="{026612E2-A363-4596-B457-10F4AE91CC00}"/>
              </a:ext>
            </a:extLst>
          </p:cNvPr>
          <p:cNvSpPr txBox="1">
            <a:spLocks noChangeArrowheads="1"/>
          </p:cNvSpPr>
          <p:nvPr/>
        </p:nvSpPr>
        <p:spPr bwMode="auto">
          <a:xfrm rot="20915607">
            <a:off x="4891247" y="4095046"/>
            <a:ext cx="1219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4,29 m</a:t>
            </a:r>
          </a:p>
        </p:txBody>
      </p:sp>
      <p:sp>
        <p:nvSpPr>
          <p:cNvPr id="95255" name="Freeform 23">
            <a:extLst>
              <a:ext uri="{FF2B5EF4-FFF2-40B4-BE49-F238E27FC236}">
                <a16:creationId xmlns:a16="http://schemas.microsoft.com/office/drawing/2014/main" id="{79202B7F-39D1-42B2-9702-57B5F62454B5}"/>
              </a:ext>
            </a:extLst>
          </p:cNvPr>
          <p:cNvSpPr>
            <a:spLocks/>
          </p:cNvSpPr>
          <p:nvPr/>
        </p:nvSpPr>
        <p:spPr bwMode="auto">
          <a:xfrm rot="20291499" flipV="1">
            <a:off x="5833181" y="4642734"/>
            <a:ext cx="1601788" cy="296862"/>
          </a:xfrm>
          <a:custGeom>
            <a:avLst/>
            <a:gdLst>
              <a:gd name="T0" fmla="*/ 0 w 1248"/>
              <a:gd name="T1" fmla="*/ 2147483646 h 144"/>
              <a:gd name="T2" fmla="*/ 2147483646 w 1248"/>
              <a:gd name="T3" fmla="*/ 0 h 144"/>
              <a:gd name="T4" fmla="*/ 2147483646 w 1248"/>
              <a:gd name="T5" fmla="*/ 2147483646 h 144"/>
              <a:gd name="T6" fmla="*/ 0 60000 65536"/>
              <a:gd name="T7" fmla="*/ 0 60000 65536"/>
              <a:gd name="T8" fmla="*/ 0 60000 65536"/>
              <a:gd name="T9" fmla="*/ 0 w 1248"/>
              <a:gd name="T10" fmla="*/ 0 h 144"/>
              <a:gd name="T11" fmla="*/ 1248 w 1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44">
                <a:moveTo>
                  <a:pt x="0" y="144"/>
                </a:moveTo>
                <a:cubicBezTo>
                  <a:pt x="208" y="72"/>
                  <a:pt x="416" y="0"/>
                  <a:pt x="624" y="0"/>
                </a:cubicBezTo>
                <a:cubicBezTo>
                  <a:pt x="832" y="0"/>
                  <a:pt x="1040" y="72"/>
                  <a:pt x="1248" y="144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12" name="Rectangle 24">
            <a:extLst>
              <a:ext uri="{FF2B5EF4-FFF2-40B4-BE49-F238E27FC236}">
                <a16:creationId xmlns:a16="http://schemas.microsoft.com/office/drawing/2014/main" id="{87032B81-F950-4BC9-BC5A-8A029081A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225197"/>
            <a:ext cx="6629400" cy="12620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vi-VN" alt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vi-VN" alt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5F91A2AF-3FC7-4EDC-8408-3E5B444B677C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0" y="2342446"/>
            <a:ext cx="8229600" cy="1447800"/>
          </a:xfrm>
          <a:prstGeom prst="rect">
            <a:avLst/>
          </a:prstGeom>
        </p:spPr>
        <p:txBody>
          <a:bodyPr/>
          <a:lstStyle/>
          <a:p>
            <a:pPr marL="609600" indent="-609600">
              <a:spcBef>
                <a:spcPct val="20000"/>
              </a:spcBef>
              <a:defRPr/>
            </a:pP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u="sng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u="sng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u="sng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4,29 m,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1,84 m.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2800" kern="0" dirty="0"/>
              <a:t>  </a:t>
            </a:r>
            <a:endParaRPr lang="en-US" sz="2800" b="1" i="1" kern="0" dirty="0">
              <a:solidFill>
                <a:srgbClr val="FF33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888FE3D-77E1-4D52-83E4-7CA52C891AD8}"/>
              </a:ext>
            </a:extLst>
          </p:cNvPr>
          <p:cNvSpPr/>
          <p:nvPr/>
        </p:nvSpPr>
        <p:spPr>
          <a:xfrm>
            <a:off x="1905000" y="1776870"/>
            <a:ext cx="2057400" cy="4893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</a:rPr>
              <a:t>I. Bài học: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9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92" decel="100000"/>
                                        <p:tgtEl>
                                          <p:spTgt spid="952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92" decel="100000"/>
                                        <p:tgtEl>
                                          <p:spTgt spid="952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192" fill="hold"/>
                                        <p:tgtEl>
                                          <p:spTgt spid="95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192" fill="hold"/>
                                        <p:tgtEl>
                                          <p:spTgt spid="95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8" grpId="0"/>
      <p:bldP spid="5129" grpId="0"/>
      <p:bldP spid="5133" grpId="0"/>
      <p:bldP spid="5134" grpId="0"/>
      <p:bldP spid="5135" grpId="0"/>
      <p:bldP spid="95251" grpId="0"/>
      <p:bldP spid="95252" grpId="0"/>
      <p:bldP spid="95254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927A07AE-0ACE-4436-99CD-419A66C4B63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420756"/>
            <a:ext cx="8229600" cy="2133600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/>
              <a:t>a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Đường gấp khúc ABC dài 4,29 m, trong đó đoạn thẳng AB dài 1,84 m. Hỏi đoạn thẳng BC dài bao nhiêu mét ? </a:t>
            </a:r>
          </a:p>
          <a:p>
            <a:pPr marL="609600" indent="-609600"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i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2C6372DF-2263-4A8C-82FE-E772957C3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44757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Ta phải thực hiện phép trừ: 4,29 – 1,84  =  ? (m)</a:t>
            </a:r>
          </a:p>
        </p:txBody>
      </p:sp>
      <p:sp>
        <p:nvSpPr>
          <p:cNvPr id="9225" name="Rectangle 20">
            <a:extLst>
              <a:ext uri="{FF2B5EF4-FFF2-40B4-BE49-F238E27FC236}">
                <a16:creationId xmlns:a16="http://schemas.microsoft.com/office/drawing/2014/main" id="{3B250E11-5C3A-4A6E-B7C7-49FD69C2D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948608"/>
            <a:ext cx="8382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/>
              <a:t> </a:t>
            </a:r>
            <a:r>
              <a:rPr lang="en-US" altLang="en-US" sz="240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800"/>
              <a:t>    </a:t>
            </a:r>
          </a:p>
        </p:txBody>
      </p:sp>
      <p:sp>
        <p:nvSpPr>
          <p:cNvPr id="3097" name="Text Box 25">
            <a:extLst>
              <a:ext uri="{FF2B5EF4-FFF2-40B4-BE49-F238E27FC236}">
                <a16:creationId xmlns:a16="http://schemas.microsoft.com/office/drawing/2014/main" id="{B9481852-1BBA-4496-A1BD-6E67512AD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630557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Ta có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098" name="Text Box 26">
            <a:extLst>
              <a:ext uri="{FF2B5EF4-FFF2-40B4-BE49-F238E27FC236}">
                <a16:creationId xmlns:a16="http://schemas.microsoft.com/office/drawing/2014/main" id="{25EDDCD2-9915-42A0-92CA-8B86C6E26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554357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4,29m</a:t>
            </a:r>
          </a:p>
        </p:txBody>
      </p:sp>
      <p:sp>
        <p:nvSpPr>
          <p:cNvPr id="3099" name="Text Box 27">
            <a:extLst>
              <a:ext uri="{FF2B5EF4-FFF2-40B4-BE49-F238E27FC236}">
                <a16:creationId xmlns:a16="http://schemas.microsoft.com/office/drawing/2014/main" id="{A96AB4C5-45E0-4A9B-954F-22372C0A9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568644"/>
            <a:ext cx="228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429cm</a:t>
            </a:r>
          </a:p>
        </p:txBody>
      </p:sp>
      <p:sp>
        <p:nvSpPr>
          <p:cNvPr id="3100" name="Text Box 28">
            <a:extLst>
              <a:ext uri="{FF2B5EF4-FFF2-40B4-BE49-F238E27FC236}">
                <a16:creationId xmlns:a16="http://schemas.microsoft.com/office/drawing/2014/main" id="{C593AFCD-E50D-4598-89C2-7B64E9669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011557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1,84m</a:t>
            </a:r>
          </a:p>
        </p:txBody>
      </p:sp>
      <p:sp>
        <p:nvSpPr>
          <p:cNvPr id="3101" name="Text Box 29">
            <a:extLst>
              <a:ext uri="{FF2B5EF4-FFF2-40B4-BE49-F238E27FC236}">
                <a16:creationId xmlns:a16="http://schemas.microsoft.com/office/drawing/2014/main" id="{486CB1E2-EE26-4A7F-87E8-94AC68364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011557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184cm</a:t>
            </a:r>
          </a:p>
        </p:txBody>
      </p:sp>
      <p:sp>
        <p:nvSpPr>
          <p:cNvPr id="3102" name="Text Box 30">
            <a:extLst>
              <a:ext uri="{FF2B5EF4-FFF2-40B4-BE49-F238E27FC236}">
                <a16:creationId xmlns:a16="http://schemas.microsoft.com/office/drawing/2014/main" id="{746E70FE-C08D-4579-BD0A-9C0FFB170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554357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4 2 9</a:t>
            </a:r>
          </a:p>
        </p:txBody>
      </p:sp>
      <p:sp>
        <p:nvSpPr>
          <p:cNvPr id="3103" name="Line 31">
            <a:extLst>
              <a:ext uri="{FF2B5EF4-FFF2-40B4-BE49-F238E27FC236}">
                <a16:creationId xmlns:a16="http://schemas.microsoft.com/office/drawing/2014/main" id="{39586F40-8C02-4803-A400-4764D423361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3011556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vi-VN"/>
          </a:p>
        </p:txBody>
      </p:sp>
      <p:sp>
        <p:nvSpPr>
          <p:cNvPr id="3104" name="Text Box 32">
            <a:extLst>
              <a:ext uri="{FF2B5EF4-FFF2-40B4-BE49-F238E27FC236}">
                <a16:creationId xmlns:a16="http://schemas.microsoft.com/office/drawing/2014/main" id="{DC6653B1-0191-460A-915F-D935EAADC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949644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1 8 4</a:t>
            </a:r>
          </a:p>
        </p:txBody>
      </p:sp>
      <p:sp>
        <p:nvSpPr>
          <p:cNvPr id="3106" name="Line 34">
            <a:extLst>
              <a:ext uri="{FF2B5EF4-FFF2-40B4-BE49-F238E27FC236}">
                <a16:creationId xmlns:a16="http://schemas.microsoft.com/office/drawing/2014/main" id="{26EABC8C-8461-4F6D-8C21-8E340F37A47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468756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vi-VN"/>
          </a:p>
        </p:txBody>
      </p:sp>
      <p:sp>
        <p:nvSpPr>
          <p:cNvPr id="3107" name="Text Box 35">
            <a:extLst>
              <a:ext uri="{FF2B5EF4-FFF2-40B4-BE49-F238E27FC236}">
                <a16:creationId xmlns:a16="http://schemas.microsoft.com/office/drawing/2014/main" id="{8F062E96-8906-4A0C-857C-94EB6AC98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1888" y="3468757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11" name="Text Box 39">
            <a:extLst>
              <a:ext uri="{FF2B5EF4-FFF2-40B4-BE49-F238E27FC236}">
                <a16:creationId xmlns:a16="http://schemas.microsoft.com/office/drawing/2014/main" id="{5EC3CA02-7E05-4802-87B1-1EC2CEE05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8137" y="3483044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12" name="Text Box 40">
            <a:extLst>
              <a:ext uri="{FF2B5EF4-FFF2-40B4-BE49-F238E27FC236}">
                <a16:creationId xmlns:a16="http://schemas.microsoft.com/office/drawing/2014/main" id="{1C030F2A-B142-4C10-A2AA-199A7ADB9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289" y="3468757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13" name="Text Box 41">
            <a:extLst>
              <a:ext uri="{FF2B5EF4-FFF2-40B4-BE49-F238E27FC236}">
                <a16:creationId xmlns:a16="http://schemas.microsoft.com/office/drawing/2014/main" id="{9557CE8A-1F98-42B4-9AE5-AFF869F8A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406844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 (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cm)</a:t>
            </a:r>
          </a:p>
        </p:txBody>
      </p:sp>
      <p:sp>
        <p:nvSpPr>
          <p:cNvPr id="3114" name="Text Box 42">
            <a:extLst>
              <a:ext uri="{FF2B5EF4-FFF2-40B4-BE49-F238E27FC236}">
                <a16:creationId xmlns:a16="http://schemas.microsoft.com/office/drawing/2014/main" id="{FD55A345-6166-4611-8262-92FA55A6C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078357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245cm = 2,45m</a:t>
            </a:r>
          </a:p>
        </p:txBody>
      </p:sp>
      <p:sp>
        <p:nvSpPr>
          <p:cNvPr id="3115" name="Text Box 43">
            <a:extLst>
              <a:ext uri="{FF2B5EF4-FFF2-40B4-BE49-F238E27FC236}">
                <a16:creationId xmlns:a16="http://schemas.microsoft.com/office/drawing/2014/main" id="{B5E1240F-A95A-4892-AAA0-EF02EC4D8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854644"/>
            <a:ext cx="525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Vậy:   4,29 – 1,84 = 2,45 (m)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  <p:bldP spid="3097" grpId="0"/>
      <p:bldP spid="3098" grpId="0"/>
      <p:bldP spid="3099" grpId="0"/>
      <p:bldP spid="3100" grpId="0"/>
      <p:bldP spid="3101" grpId="0"/>
      <p:bldP spid="3102" grpId="0"/>
      <p:bldP spid="3104" grpId="0"/>
      <p:bldP spid="3107" grpId="0"/>
      <p:bldP spid="3111" grpId="0"/>
      <p:bldP spid="3112" grpId="0"/>
      <p:bldP spid="3113" grpId="0"/>
      <p:bldP spid="3114" grpId="0"/>
      <p:bldP spid="31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1120</Words>
  <Application>Microsoft Office PowerPoint</Application>
  <PresentationFormat>Widescreen</PresentationFormat>
  <Paragraphs>239</Paragraphs>
  <Slides>25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.VnAristote</vt:lpstr>
      <vt:lpstr>.VnTime</vt:lpstr>
      <vt:lpstr>Arial</vt:lpstr>
      <vt:lpstr>Calibri</vt:lpstr>
      <vt:lpstr>Calibri Light</vt:lpstr>
      <vt:lpstr>Times New Roman</vt:lpstr>
      <vt:lpstr>VNI-Vari</vt:lpstr>
      <vt:lpstr>Wingdings</vt:lpstr>
      <vt:lpstr>Office Theme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oOOo</cp:lastModifiedBy>
  <cp:revision>51</cp:revision>
  <dcterms:created xsi:type="dcterms:W3CDTF">2021-10-08T02:47:48Z</dcterms:created>
  <dcterms:modified xsi:type="dcterms:W3CDTF">2021-11-14T13:56:32Z</dcterms:modified>
</cp:coreProperties>
</file>