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735" r:id="rId2"/>
  </p:sldMasterIdLst>
  <p:notesMasterIdLst>
    <p:notesMasterId r:id="rId19"/>
  </p:notesMasterIdLst>
  <p:sldIdLst>
    <p:sldId id="301" r:id="rId3"/>
    <p:sldId id="302" r:id="rId4"/>
    <p:sldId id="320" r:id="rId5"/>
    <p:sldId id="303" r:id="rId6"/>
    <p:sldId id="322" r:id="rId7"/>
    <p:sldId id="304" r:id="rId8"/>
    <p:sldId id="305" r:id="rId9"/>
    <p:sldId id="306" r:id="rId10"/>
    <p:sldId id="324" r:id="rId11"/>
    <p:sldId id="308" r:id="rId12"/>
    <p:sldId id="309" r:id="rId13"/>
    <p:sldId id="310" r:id="rId14"/>
    <p:sldId id="311" r:id="rId15"/>
    <p:sldId id="312" r:id="rId16"/>
    <p:sldId id="316" r:id="rId17"/>
    <p:sldId id="325" r:id="rId18"/>
  </p:sldIdLst>
  <p:sldSz cx="9144000" cy="5143500" type="screen16x9"/>
  <p:notesSz cx="6858000" cy="9144000"/>
  <p:embeddedFontLst>
    <p:embeddedFont>
      <p:font typeface=".VnAvant" panose="020B7200000000000000"/>
      <p:regular r:id="rId20"/>
      <p:bold r:id="rId21"/>
      <p:italic r:id="rId22"/>
      <p:boldItalic r:id="rId23"/>
    </p:embeddedFont>
    <p:embeddedFont>
      <p:font typeface=".VnCommercial Script" panose="020B7200000000000000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Dosis Light" pitchFamily="2" charset="0"/>
      <p:regular r:id="rId29"/>
      <p:bold r:id="rId30"/>
    </p:embeddedFont>
    <p:embeddedFont>
      <p:font typeface="Pontano Sans"/>
      <p:regular r:id="rId31"/>
    </p:embeddedFont>
    <p:embeddedFont>
      <p:font typeface="Wingdings 3" panose="05040102010807070707" pitchFamily="18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6600"/>
    <a:srgbClr val="FFFF99"/>
    <a:srgbClr val="FFCC66"/>
    <a:srgbClr val="FFCCCC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64FFB-7B1A-45E8-A95D-B20AFB6E388A}">
  <a:tblStyle styleId="{88F64FFB-7B1A-45E8-A95D-B20AFB6E38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3BA14E-AEA2-4C83-B7B3-D72CC61EA2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464" autoAdjust="0"/>
  </p:normalViewPr>
  <p:slideViewPr>
    <p:cSldViewPr snapToGrid="0">
      <p:cViewPr varScale="1">
        <p:scale>
          <a:sx n="101" d="100"/>
          <a:sy n="101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667BB6C-11F5-4700-8550-2A9012A2EDF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1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24FCE7BF-A99C-4AA6-A040-79258E6129A7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8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AF39274-CFFE-4118-8407-1F4F48702AA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0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5902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0743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37465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3897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924340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8774DEC-7400-4EAC-B596-41D94B93F371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67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2D865590-FC54-47D3-8AD6-F9D35453A9C2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7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046-721E-4D2D-AC2B-BDEB82FED97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AB27-CEB5-44DE-84C0-BA726A0E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Thơ Văn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7ECF-CEBA-4E56-8AB8-26C86E8D4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437ECF-CEBA-4E56-8AB8-26C86E8D415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32222AE-8818-430F-94E0-11A1F213DB1E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47DC483-A010-4EB0-992C-24FECFFFD040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1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FE97C83-319C-4FB5-AE74-AAAA8B925030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0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85E619E-6440-4948-A694-DC294D93385A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3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3BFEBCA-35FE-4B45-A2D4-FEBF786C8196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568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28609" y="654017"/>
            <a:ext cx="896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PHÒNG HỌC TRỰC TUYẾN </a:t>
            </a:r>
          </a:p>
        </p:txBody>
      </p:sp>
      <p:pic>
        <p:nvPicPr>
          <p:cNvPr id="8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9" y="1901960"/>
            <a:ext cx="2354308" cy="14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u the ng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9" y="1956468"/>
            <a:ext cx="24930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istrator\Pictures\New folder\kisspng-microphone-computer-icons-sound-microphones-vector-5adf7833d33ce7.9548576615245947398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76" y="1983521"/>
            <a:ext cx="2611798" cy="13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2816" y="3483202"/>
            <a:ext cx="27466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Tập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trung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nghe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giảng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7508" y="3459884"/>
            <a:ext cx="2854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Tắt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mic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người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khác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nói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84" y="3328068"/>
            <a:ext cx="27060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vi-VN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Ngồi học đúng tư thế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0C4FD-7BC2-4014-B1BD-A91DCC102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369" cy="75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90C4FD-7BC2-4014-B1BD-A91DCC102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31" y="0"/>
            <a:ext cx="871369" cy="75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90C4FD-7BC2-4014-B1BD-A91DCC102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991"/>
            <a:ext cx="871369" cy="75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0C4FD-7BC2-4014-B1BD-A91DCC102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17" y="4373241"/>
            <a:ext cx="871369" cy="7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62046" y="730550"/>
            <a:ext cx="2323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 algn="ctr"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Nhận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26312" y="1139052"/>
            <a:ext cx="520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+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Nội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dung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của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lá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đã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đầy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đủ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3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phần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chưa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26312" y="1447636"/>
            <a:ext cx="5543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+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Phần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lý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do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trình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bày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có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sức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thuyết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phục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không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162046" y="1771651"/>
            <a:ext cx="8981954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Cộng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hòa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chủ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nghĩa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Việt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lập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Tự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 -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Hạnh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phúc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.   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35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ngày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 </a:t>
            </a:r>
            <a:r>
              <a:rPr lang="en-US" altLang="en-US" sz="135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tháng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 </a:t>
            </a:r>
            <a:r>
              <a:rPr lang="en-US" altLang="en-US" sz="135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u="sng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 KIẾN NGHỊ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Kính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gửi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nhân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……….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đang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trưởng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…...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Xin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nay,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ông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thuộc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rất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nhiều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vướng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vào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điện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xuống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thấp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gây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ảnh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hưởng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môi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thôn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xóm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Đặc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biệt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mùa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mưa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bão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đã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gây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nguy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hiểm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mạng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nếu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gãy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vào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điện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nghị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nhân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cần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tỉa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sớm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trước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mùa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mưa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bão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để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tai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nạn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đáng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xảy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ra.</a:t>
            </a:r>
            <a:endParaRPr lang="en-US" altLang="en-US" sz="135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xin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chân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cảm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ơn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!                                                 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Người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lang="en-US" altLang="en-US" sz="135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Kí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lang="en-US" altLang="en-US" sz="135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</a:t>
            </a:r>
            <a:r>
              <a:rPr lang="en-US" altLang="en-US" sz="135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3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</a:t>
            </a:r>
            <a:endParaRPr lang="en-US" altLang="en-US" sz="1350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68" grpId="0"/>
      <p:bldP spid="153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279699" y="208345"/>
            <a:ext cx="886430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Cộng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hòa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chủ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nghĩa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lập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Tự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 -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Hạnh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phúc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Nghĩa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Xuân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ngày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tháng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u="sng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 KIẾN NGHỊ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Kính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gửi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……….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đang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…...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Xin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nay,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ông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thuộc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rất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nhiều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vướng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xuống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thấp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ảnh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thôn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xóm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Đặc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biệt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mùa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mưa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nguy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hiểm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mạng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sản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nếu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gãy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nghị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cần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tỉa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sớm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trước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mùa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mưa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để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tai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xảy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ra.</a:t>
            </a:r>
            <a:endParaRPr lang="en-US" altLang="en-US" sz="18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xin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!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Kí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</a:t>
            </a:r>
            <a:r>
              <a:rPr lang="en-US" altLang="en-US" sz="1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</a:t>
            </a:r>
            <a:endParaRPr lang="en-US" altLang="en-US" sz="1800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7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624" y="1486369"/>
            <a:ext cx="8391646" cy="857250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</p:spTree>
    <p:extLst>
      <p:ext uri="{BB962C8B-B14F-4D97-AF65-F5344CB8AC3E}">
        <p14:creationId xmlns:p14="http://schemas.microsoft.com/office/powerpoint/2010/main" val="242333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96819" y="150607"/>
            <a:ext cx="871369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Cộng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hòa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chủ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nghĩa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lập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Tự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 -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Hạnh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phúc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Nghĩa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Xuân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,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ngày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tháng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..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u="sng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 KIẾN NGHỊ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Kính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gửi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……….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đang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Xóm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xóm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Xin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nay,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ông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….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thuộc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xóm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….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rất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nhiều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hộ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đổ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rác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bừa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tạo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rác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lớn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ảnh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sức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khỏe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hộ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cư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vực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cũng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qua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ảnh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thôn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xóm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nghị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cần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pháp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ngăn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chặn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để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tình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trạng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này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xảy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nữa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xin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!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Kí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i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lang="en-US" altLang="en-US" sz="1800" b="1" i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</a:t>
            </a:r>
            <a:r>
              <a:rPr lang="en-US" altLang="en-US" sz="1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</a:t>
            </a:r>
            <a:endParaRPr lang="en-US" altLang="en-US" sz="1800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9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70" y="-4034"/>
            <a:ext cx="8229600" cy="369121"/>
          </a:xfrm>
        </p:spPr>
        <p:txBody>
          <a:bodyPr>
            <a:normAutofit fontScale="90000"/>
          </a:bodyPr>
          <a:lstStyle/>
          <a:p>
            <a:r>
              <a:rPr lang="en-US" altLang="en-US" sz="2400" dirty="0" err="1"/>
              <a:t>Rác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dọc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endParaRPr lang="en-US" altLang="en-US" sz="2400" dirty="0"/>
          </a:p>
        </p:txBody>
      </p:sp>
      <p:pic>
        <p:nvPicPr>
          <p:cNvPr id="5" name="Content Placeholder 4" descr="Đổ rác bừa bãi trên đường - Báo Người lao độn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41" y="417055"/>
            <a:ext cx="3996579" cy="20894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  <p:pic>
        <p:nvPicPr>
          <p:cNvPr id="6" name="Content Placeholder 4" descr="Từ 2017, xả rác ra đường bị phạt 7 triệu đồ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054"/>
            <a:ext cx="4021567" cy="20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 descr="Bài viết số 5 lớp 9 đề 4: Nghị luận về vấn đề xả rác vứt rác bừa bãi nơi  công cộ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" y="2990626"/>
            <a:ext cx="3996579" cy="20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Vứt khẩu trang không đúng nơi quy định, có thể bị phạt 7 triệu đồng - Báo  Công an Nhân dân điện tử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90626"/>
            <a:ext cx="4021567" cy="20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139850" y="2588006"/>
            <a:ext cx="5055196" cy="3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Tx/>
              <a:buFontTx/>
            </a:pPr>
            <a:r>
              <a:rPr lang="en-US" altLang="en-US" sz="2000" dirty="0" err="1"/>
              <a:t>Rác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thải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xả</a:t>
            </a:r>
            <a:r>
              <a:rPr lang="en-US" altLang="en-US" sz="2000" dirty="0"/>
              <a:t> </a:t>
            </a:r>
            <a:r>
              <a:rPr lang="en-US" altLang="en-US" sz="2000" dirty="0" err="1"/>
              <a:t>xuống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hồ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nước</a:t>
            </a:r>
            <a:endParaRPr lang="en-US" alt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81179" y="2341472"/>
            <a:ext cx="66032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Tx/>
              <a:buFontTx/>
            </a:pPr>
            <a:r>
              <a:rPr lang="en-US" altLang="en-US" sz="2000" dirty="0" err="1"/>
              <a:t>Vứt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khẩu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bừa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bãi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dụng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53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128036" y="910829"/>
            <a:ext cx="2323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 algn="ctr"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Nhận xét đánh giá: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43000" y="1188244"/>
            <a:ext cx="520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+ Nội dung của lá đơn đã đầy đủ 3 phần chưa?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43000" y="1473994"/>
            <a:ext cx="5543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+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Phần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lý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do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trình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bày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có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sức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thuyết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phục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không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1143000" y="338137"/>
            <a:ext cx="685800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GB" altLang="en-US" sz="2100" b="1" u="sng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 làm văn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1143000" y="623888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 tập làm đơn</a:t>
            </a:r>
          </a:p>
        </p:txBody>
      </p:sp>
    </p:spTree>
    <p:extLst>
      <p:ext uri="{BB962C8B-B14F-4D97-AF65-F5344CB8AC3E}">
        <p14:creationId xmlns:p14="http://schemas.microsoft.com/office/powerpoint/2010/main" val="22728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68" grpId="0"/>
      <p:bldP spid="15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037B-464B-43A3-84D6-B870A539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CỦNG CỐ -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F1217-6C61-46AE-84A6-0D63B850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.</a:t>
            </a:r>
          </a:p>
          <a:p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 (tr119)</a:t>
            </a:r>
          </a:p>
          <a:p>
            <a:pPr marL="0" indent="0">
              <a:buNone/>
            </a:pPr>
            <a:r>
              <a:rPr lang="en-US" dirty="0"/>
              <a:t>  -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VBTTV.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81CC-2943-451E-ADE4-36E4C85D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t>Nguyễn Thơ Văn</a:t>
            </a:r>
          </a:p>
        </p:txBody>
      </p:sp>
    </p:spTree>
    <p:extLst>
      <p:ext uri="{BB962C8B-B14F-4D97-AF65-F5344CB8AC3E}">
        <p14:creationId xmlns:p14="http://schemas.microsoft.com/office/powerpoint/2010/main" val="26166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-139850" y="1127552"/>
            <a:ext cx="3714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 1: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Tìm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hiểu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đề</a:t>
            </a: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pic>
        <p:nvPicPr>
          <p:cNvPr id="2057" name="Picture 9" descr="Cay vuong vao day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52" y="1213286"/>
            <a:ext cx="3797448" cy="3835765"/>
          </a:xfrm>
          <a:prstGeom prst="rect">
            <a:avLst/>
          </a:prstGeom>
          <a:solidFill>
            <a:schemeClr val="tx1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1347396" y="341228"/>
            <a:ext cx="6858000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GB" alt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GB" alt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GB" altLang="en-US" sz="16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161366" y="2048230"/>
            <a:ext cx="46150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0021" y="28898"/>
            <a:ext cx="4097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18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2021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958" y="51287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  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LuyÖn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tËp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lµm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®¬n </a:t>
            </a:r>
            <a:r>
              <a:rPr lang="en-US" altLang="en-US" sz="1800" b="1" dirty="0">
                <a:solidFill>
                  <a:srgbClr val="006600"/>
                </a:solidFill>
                <a:latin typeface=".VnAvant" panose="020B7200000000000000" pitchFamily="34" charset="0"/>
              </a:rPr>
              <a:t>(</a:t>
            </a:r>
            <a:r>
              <a:rPr lang="en-US" altLang="en-US" sz="1800" b="1" dirty="0" err="1">
                <a:solidFill>
                  <a:srgbClr val="006600"/>
                </a:solidFill>
                <a:latin typeface=".VnAvant" panose="020B7200000000000000" pitchFamily="34" charset="0"/>
              </a:rPr>
              <a:t>Trang</a:t>
            </a:r>
            <a:r>
              <a:rPr lang="en-US" altLang="en-US" sz="1800" b="1" dirty="0">
                <a:solidFill>
                  <a:srgbClr val="006600"/>
                </a:solidFill>
                <a:latin typeface=".VnAvant" panose="020B7200000000000000" pitchFamily="34" charset="0"/>
              </a:rPr>
              <a:t> 111)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.</a:t>
            </a:r>
            <a:r>
              <a:rPr lang="en-US" altLang="en-US" sz="18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    </a:t>
            </a:r>
            <a:endParaRPr lang="en-US" altLang="en-US" sz="1800" dirty="0">
              <a:solidFill>
                <a:srgbClr val="006600"/>
              </a:solidFill>
              <a:latin typeface=".VnAvant" panose="020B7200000000000000" pitchFamily="34" charset="0"/>
            </a:endParaRPr>
          </a:p>
          <a:p>
            <a:endParaRPr lang="en-US" altLang="en-US" sz="1800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1366" y="1583726"/>
            <a:ext cx="6400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165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Chän</a:t>
            </a:r>
            <a:r>
              <a:rPr lang="en-US" altLang="en-US" sz="165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65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mét</a:t>
            </a:r>
            <a:r>
              <a:rPr lang="en-US" altLang="en-US" sz="165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65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165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65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c¸c</a:t>
            </a:r>
            <a:r>
              <a:rPr lang="en-US" altLang="en-US" sz="1650" b="1" dirty="0">
                <a:solidFill>
                  <a:srgbClr val="000099"/>
                </a:solidFill>
                <a:latin typeface=".VnAvant" panose="020B7200000000000000" pitchFamily="34" charset="0"/>
              </a:rPr>
              <a:t> ®Ò </a:t>
            </a:r>
            <a:r>
              <a:rPr lang="en-US" altLang="en-US" sz="165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sau</a:t>
            </a:r>
            <a:r>
              <a:rPr lang="en-US" altLang="en-US" sz="1650" b="1" dirty="0">
                <a:solidFill>
                  <a:srgbClr val="000099"/>
                </a:solidFill>
                <a:latin typeface=".VnAvant" panose="020B7200000000000000" pitchFamily="34" charset="0"/>
              </a:rPr>
              <a:t> ®©y (SGK </a:t>
            </a:r>
            <a:r>
              <a:rPr lang="en-US" altLang="en-US" sz="165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tr</a:t>
            </a:r>
            <a:r>
              <a:rPr lang="en-US" altLang="en-US" sz="1650" b="1" dirty="0">
                <a:solidFill>
                  <a:srgbClr val="000099"/>
                </a:solidFill>
                <a:latin typeface=".VnAvant" panose="020B7200000000000000" pitchFamily="34" charset="0"/>
              </a:rPr>
              <a:t>: 111, 112).</a:t>
            </a:r>
          </a:p>
          <a:p>
            <a:pPr algn="just"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.VnAvant" panose="020B7200000000000000" pitchFamily="34" charset="0"/>
              </a:rPr>
              <a:t>    </a:t>
            </a:r>
            <a:endParaRPr lang="en-US" altLang="en-US" sz="1650" i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512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-139850" y="1127552"/>
            <a:ext cx="3714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 1: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Tìm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hiểu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đề</a:t>
            </a: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1347396" y="341228"/>
            <a:ext cx="6858000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GB" alt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GB" alt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GB" altLang="en-US" sz="16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193638" y="1543050"/>
            <a:ext cx="86599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0021" y="28898"/>
            <a:ext cx="4097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2021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958" y="51287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  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LuyÖn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tËp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lµm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®¬n </a:t>
            </a:r>
            <a:r>
              <a:rPr lang="en-US" altLang="en-US" sz="1800" b="1" dirty="0">
                <a:solidFill>
                  <a:srgbClr val="006600"/>
                </a:solidFill>
                <a:latin typeface=".VnAvant" panose="020B7200000000000000" pitchFamily="34" charset="0"/>
              </a:rPr>
              <a:t>(</a:t>
            </a:r>
            <a:r>
              <a:rPr lang="en-US" altLang="en-US" sz="1800" b="1" dirty="0" err="1">
                <a:solidFill>
                  <a:srgbClr val="006600"/>
                </a:solidFill>
                <a:latin typeface=".VnAvant" panose="020B7200000000000000" pitchFamily="34" charset="0"/>
              </a:rPr>
              <a:t>Trang</a:t>
            </a:r>
            <a:r>
              <a:rPr lang="en-US" altLang="en-US" sz="1800" b="1" dirty="0">
                <a:solidFill>
                  <a:srgbClr val="006600"/>
                </a:solidFill>
                <a:latin typeface=".VnAvant" panose="020B7200000000000000" pitchFamily="34" charset="0"/>
              </a:rPr>
              <a:t> 111)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.</a:t>
            </a:r>
            <a:r>
              <a:rPr lang="en-US" altLang="en-US" sz="18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    </a:t>
            </a:r>
            <a:endParaRPr lang="en-US" altLang="en-US" sz="1800" dirty="0">
              <a:solidFill>
                <a:srgbClr val="006600"/>
              </a:solidFill>
              <a:latin typeface=".VnAvant" panose="020B7200000000000000" pitchFamily="34" charset="0"/>
            </a:endParaRPr>
          </a:p>
          <a:p>
            <a:endParaRPr lang="en-US" altLang="en-US" sz="1800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08" y="3166013"/>
            <a:ext cx="5143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512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3250"/>
            <a:ext cx="1485900" cy="2000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143250"/>
            <a:ext cx="1828800" cy="2000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o-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143250"/>
            <a:ext cx="1828800" cy="2000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82" y="3143250"/>
            <a:ext cx="1712119" cy="2000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143000" y="300302"/>
            <a:ext cx="685800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1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1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1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GB" altLang="en-US" sz="21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143000" y="648702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54199" y="1176977"/>
            <a:ext cx="783560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0021" y="28898"/>
            <a:ext cx="4097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443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347396" y="341228"/>
            <a:ext cx="6858000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GB" alt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GB" alt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GB" altLang="en-US" sz="16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958" y="51287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  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LuyÖn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tËp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lµm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®¬n </a:t>
            </a:r>
            <a:r>
              <a:rPr lang="en-US" altLang="en-US" sz="1800" b="1" dirty="0">
                <a:solidFill>
                  <a:srgbClr val="006600"/>
                </a:solidFill>
                <a:latin typeface=".VnAvant" panose="020B7200000000000000" pitchFamily="34" charset="0"/>
              </a:rPr>
              <a:t>(</a:t>
            </a:r>
            <a:r>
              <a:rPr lang="en-US" altLang="en-US" sz="1800" b="1" dirty="0" err="1">
                <a:solidFill>
                  <a:srgbClr val="006600"/>
                </a:solidFill>
                <a:latin typeface=".VnAvant" panose="020B7200000000000000" pitchFamily="34" charset="0"/>
              </a:rPr>
              <a:t>Trang</a:t>
            </a:r>
            <a:r>
              <a:rPr lang="en-US" altLang="en-US" sz="1800" b="1" dirty="0">
                <a:solidFill>
                  <a:srgbClr val="006600"/>
                </a:solidFill>
                <a:latin typeface=".VnAvant" panose="020B7200000000000000" pitchFamily="34" charset="0"/>
              </a:rPr>
              <a:t> 111)</a:t>
            </a:r>
            <a:r>
              <a:rPr lang="en-US" altLang="en-US" sz="405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.</a:t>
            </a:r>
            <a:r>
              <a:rPr lang="en-US" altLang="en-US" sz="18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    </a:t>
            </a:r>
            <a:endParaRPr lang="en-US" altLang="en-US" sz="1800" dirty="0">
              <a:solidFill>
                <a:srgbClr val="006600"/>
              </a:solidFill>
              <a:latin typeface=".VnAvant" panose="020B7200000000000000" pitchFamily="34" charset="0"/>
            </a:endParaRPr>
          </a:p>
          <a:p>
            <a:endParaRPr lang="en-US" altLang="en-US" sz="1800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1600" y="1314450"/>
            <a:ext cx="6400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Yªu</a:t>
            </a:r>
            <a:r>
              <a:rPr lang="en-US" altLang="en-US" sz="180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cÇu</a:t>
            </a:r>
            <a:r>
              <a:rPr lang="en-US" altLang="en-US" sz="1800" b="1" dirty="0">
                <a:solidFill>
                  <a:srgbClr val="000099"/>
                </a:solidFill>
                <a:latin typeface=".VnAvant" panose="020B7200000000000000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.VnAvant" panose="020B7200000000000000" pitchFamily="34" charset="0"/>
              </a:rPr>
              <a:t>      </a:t>
            </a:r>
            <a:endParaRPr lang="en-US" altLang="en-US" sz="1725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103" y="2001722"/>
            <a:ext cx="6605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1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do,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(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nghi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34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73994" y="1464177"/>
            <a:ext cx="2514600" cy="3924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Cây to ngã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4094" y="2397630"/>
            <a:ext cx="3745006" cy="6924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Nhà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sập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dây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điện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đứt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mất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mĩ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quan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làng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xóm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14900" y="1480104"/>
            <a:ext cx="3314700" cy="3924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Dây điện đứt, trụ điện gãy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914900" y="2362956"/>
            <a:ext cx="3745006" cy="6924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Giật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điện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cháy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bỏng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chết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10890" y="3579146"/>
            <a:ext cx="6400800" cy="3924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Cây gãy đổ, dây điện đứt trong mùa mưa bão rất nhiều.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34656" y="1934157"/>
            <a:ext cx="0" cy="3512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572250" y="1933575"/>
            <a:ext cx="0" cy="3393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4776394" y="3121880"/>
            <a:ext cx="1131570" cy="3349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73994" y="4383882"/>
            <a:ext cx="6184106" cy="6924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Các em không nên đi ra ngoài đường lúc trời bão đề phòng tránh bị điện giật, tôn cắt, cây ngã đè lên người.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4547794" y="4002854"/>
            <a:ext cx="228600" cy="342900"/>
          </a:xfrm>
          <a:prstGeom prst="downArrow">
            <a:avLst>
              <a:gd name="adj1" fmla="val 50000"/>
              <a:gd name="adj2" fmla="val 27604"/>
            </a:avLst>
          </a:prstGeom>
          <a:solidFill>
            <a:srgbClr val="E8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en-US" sz="135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687442" y="180632"/>
            <a:ext cx="417790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Nếu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cây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to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bị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gãy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thì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điều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gì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xảy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ra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36311" y="704325"/>
            <a:ext cx="552211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9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mưa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bão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nên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95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gì</a:t>
            </a:r>
            <a:r>
              <a:rPr lang="en-US" altLang="en-US" sz="195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872004" y="3167986"/>
            <a:ext cx="1357096" cy="2888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64" grpId="0" animBg="1"/>
      <p:bldP spid="23566" grpId="0" animBg="1"/>
      <p:bldP spid="7175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3983" y="141358"/>
            <a:ext cx="4514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Hoạt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động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2: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Xây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dựng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mẫu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endParaRPr lang="en-US" altLang="en-US" sz="2100" b="1" kern="1200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7159" y="1887990"/>
            <a:ext cx="640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Hãy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nêu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những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quy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định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bắt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buộc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khi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99898" y="2451140"/>
            <a:ext cx="33720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Quy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090926" y="2658889"/>
            <a:ext cx="468268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Quốc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hiệu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tiêu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ngữ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Nơi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và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ngày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tháng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năm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Tên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của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Nơi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nhận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Giới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thiệu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bản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thân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Lí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do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Chữ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kí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của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67160" y="586176"/>
            <a:ext cx="84032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Trước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nguy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hiểm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đang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rình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rập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bác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tổ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trưởng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tổ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đoàn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kết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sẽ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làm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gì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95507" y="1134666"/>
            <a:ext cx="82527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    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Bác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tổ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trưởng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đoàn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kết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sẽ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kiến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nghị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đề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nghị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công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cây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xanh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và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công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ty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môi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trường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đô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thị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giải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quyết</a:t>
            </a:r>
            <a:r>
              <a:rPr lang="en-US" altLang="en-US" sz="21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9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1271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69666" y="614494"/>
            <a:ext cx="3802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Theo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em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tên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của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gì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-367154" y="1408643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Nơi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nhận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em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những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gì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84204" y="2284013"/>
            <a:ext cx="2848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ở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đây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ai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84204" y="3889631"/>
            <a:ext cx="565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Phần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lí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do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của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em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nên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những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gì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84204" y="3152189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Em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sao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không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tên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em</a:t>
            </a:r>
            <a:r>
              <a:rPr lang="en-US" alt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96540" y="1004070"/>
            <a:ext cx="298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kiến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nghị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/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đề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nghị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96540" y="1846862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Kính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gửi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: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Uỷ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ban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dân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…,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huyện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…,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tỉnh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….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89474" y="2739986"/>
            <a:ext cx="514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phải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bác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thôn</a:t>
            </a:r>
            <a:endParaRPr lang="en-US" altLang="en-US" sz="1800" b="1" kern="1200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96540" y="3520910"/>
            <a:ext cx="605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Em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chỉ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hộ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cho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bác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trưởng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thôn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99008" y="4247347"/>
            <a:ext cx="84449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 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Phần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lí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do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đơn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phải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viết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đầy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đủ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rõ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ràng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về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tình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hình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thực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tế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những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tác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động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xấu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đã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đang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sẽ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xảy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ra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đối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với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con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người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môi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trường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sống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ở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đây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và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hướng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giải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quyết</a:t>
            </a:r>
            <a:r>
              <a:rPr lang="en-US" altLang="en-US" sz="1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28" name="Text Box 7"/>
          <p:cNvSpPr txBox="1">
            <a:spLocks noChangeArrowheads="1"/>
          </p:cNvSpPr>
          <p:nvPr/>
        </p:nvSpPr>
        <p:spPr bwMode="auto">
          <a:xfrm>
            <a:off x="2400300" y="57150"/>
            <a:ext cx="3829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6858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100" b="1" kern="120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Xây dựng mẫu đơn</a:t>
            </a:r>
          </a:p>
        </p:txBody>
      </p:sp>
    </p:spTree>
    <p:extLst>
      <p:ext uri="{BB962C8B-B14F-4D97-AF65-F5344CB8AC3E}">
        <p14:creationId xmlns:p14="http://schemas.microsoft.com/office/powerpoint/2010/main" val="40753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  <p:bldP spid="13324" grpId="0" build="allAtOnce"/>
      <p:bldP spid="13325" grpId="0"/>
      <p:bldP spid="13326" grpId="0"/>
      <p:bldP spid="13327" grpId="0"/>
      <p:bldP spid="133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668" y="811772"/>
            <a:ext cx="84017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6666"/>
                </a:solidFill>
              </a:rPr>
              <a:t>Mẫu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đơn</a:t>
            </a:r>
            <a:r>
              <a:rPr lang="en-US" sz="2000" dirty="0">
                <a:solidFill>
                  <a:srgbClr val="006666"/>
                </a:solidFill>
              </a:rPr>
              <a:t>:</a:t>
            </a:r>
          </a:p>
          <a:p>
            <a:r>
              <a:rPr lang="en-US" sz="1800" dirty="0"/>
              <a:t>                                                    -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hiệu</a:t>
            </a:r>
            <a:r>
              <a:rPr lang="en-US" sz="1800" dirty="0"/>
              <a:t>,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ngữ</a:t>
            </a:r>
            <a:endParaRPr lang="en-US" sz="1800" dirty="0"/>
          </a:p>
          <a:p>
            <a:r>
              <a:rPr lang="en-US" sz="1800" dirty="0"/>
              <a:t>                                                                                     - </a:t>
            </a:r>
            <a:r>
              <a:rPr lang="en-US" sz="1800" dirty="0" err="1"/>
              <a:t>Nơi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viết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endParaRPr lang="en-US" sz="1800" dirty="0"/>
          </a:p>
          <a:p>
            <a:r>
              <a:rPr lang="en-US" sz="1800" dirty="0"/>
              <a:t>                                                       -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endParaRPr lang="en-US" sz="1800" dirty="0"/>
          </a:p>
          <a:p>
            <a:r>
              <a:rPr lang="en-US" sz="1800" dirty="0"/>
              <a:t>        - </a:t>
            </a:r>
            <a:r>
              <a:rPr lang="en-US" sz="1800" dirty="0" err="1"/>
              <a:t>Nơi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r>
              <a:rPr lang="en-US" sz="1800" dirty="0"/>
              <a:t> (Theo </a:t>
            </a:r>
            <a:r>
              <a:rPr lang="en-US" sz="1800" dirty="0" err="1"/>
              <a:t>đề</a:t>
            </a:r>
            <a:r>
              <a:rPr lang="en-US" sz="1800" dirty="0"/>
              <a:t> 1: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ủy</a:t>
            </a:r>
            <a:r>
              <a:rPr lang="en-US" sz="1800" dirty="0"/>
              <a:t> ban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dân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ở </a:t>
            </a:r>
            <a:r>
              <a:rPr lang="en-US" sz="1800" dirty="0" err="1"/>
              <a:t>địa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; Theo </a:t>
            </a:r>
            <a:r>
              <a:rPr lang="en-US" sz="1800" dirty="0" err="1"/>
              <a:t>đề</a:t>
            </a:r>
            <a:r>
              <a:rPr lang="en-US" sz="1800" dirty="0"/>
              <a:t> 2: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ủy</a:t>
            </a:r>
            <a:r>
              <a:rPr lang="en-US" sz="1800" dirty="0"/>
              <a:t> ban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dân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an </a:t>
            </a:r>
            <a:r>
              <a:rPr lang="en-US" sz="1800" dirty="0" err="1"/>
              <a:t>địa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endParaRPr lang="en-US" sz="1800" dirty="0"/>
          </a:p>
          <a:p>
            <a:r>
              <a:rPr lang="en-US" sz="1800" dirty="0"/>
              <a:t>        - </a:t>
            </a:r>
            <a:r>
              <a:rPr lang="en-US" sz="1800" dirty="0" err="1"/>
              <a:t>Nội</a:t>
            </a:r>
            <a:r>
              <a:rPr lang="en-US" sz="1800" dirty="0"/>
              <a:t> dung </a:t>
            </a:r>
            <a:r>
              <a:rPr lang="en-US" sz="1800" dirty="0" err="1"/>
              <a:t>đơn</a:t>
            </a:r>
            <a:endParaRPr lang="en-US" sz="1800" dirty="0"/>
          </a:p>
          <a:p>
            <a:r>
              <a:rPr lang="en-US" sz="1800" dirty="0"/>
              <a:t>                          + </a:t>
            </a:r>
            <a:r>
              <a:rPr lang="en-US" sz="1800" dirty="0" err="1"/>
              <a:t>Giới</a:t>
            </a:r>
            <a:r>
              <a:rPr lang="en-US" sz="1800" dirty="0"/>
              <a:t> </a:t>
            </a:r>
            <a:r>
              <a:rPr lang="en-US" sz="1800" dirty="0" err="1"/>
              <a:t>thiệu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thân</a:t>
            </a:r>
            <a:endParaRPr lang="en-US" sz="1800" dirty="0"/>
          </a:p>
          <a:p>
            <a:r>
              <a:rPr lang="en-US" sz="1800" dirty="0"/>
              <a:t>                          +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bày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tế</a:t>
            </a:r>
            <a:endParaRPr lang="en-US" sz="1800" dirty="0"/>
          </a:p>
          <a:p>
            <a:r>
              <a:rPr lang="en-US" sz="1800" dirty="0"/>
              <a:t>                          +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xấu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xảy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xảy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, </a:t>
            </a:r>
            <a:r>
              <a:rPr lang="en-US" sz="1800" dirty="0" err="1"/>
              <a:t>rõ</a:t>
            </a:r>
            <a:r>
              <a:rPr lang="en-US" sz="1800" dirty="0"/>
              <a:t>, </a:t>
            </a:r>
            <a:r>
              <a:rPr lang="en-US" sz="1800" dirty="0" err="1"/>
              <a:t>ngắn</a:t>
            </a:r>
            <a:r>
              <a:rPr lang="en-US" sz="1800" dirty="0"/>
              <a:t> </a:t>
            </a:r>
            <a:r>
              <a:rPr lang="en-US" sz="1800" dirty="0" err="1"/>
              <a:t>gọn</a:t>
            </a:r>
            <a:r>
              <a:rPr lang="en-US" sz="1800" dirty="0"/>
              <a:t>,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,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sức</a:t>
            </a:r>
            <a:r>
              <a:rPr lang="en-US" sz="1800" dirty="0"/>
              <a:t> </a:t>
            </a:r>
            <a:r>
              <a:rPr lang="en-US" sz="1800" dirty="0" err="1"/>
              <a:t>thuyết</a:t>
            </a:r>
            <a:r>
              <a:rPr lang="en-US" sz="1800" dirty="0"/>
              <a:t> </a:t>
            </a:r>
            <a:r>
              <a:rPr lang="en-US" sz="1800" dirty="0" err="1"/>
              <a:t>phục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cấp</a:t>
            </a:r>
            <a:r>
              <a:rPr lang="en-US" sz="1800" dirty="0"/>
              <a:t> </a:t>
            </a:r>
            <a:r>
              <a:rPr lang="en-US" sz="1800" dirty="0" err="1"/>
              <a:t>thấy</a:t>
            </a:r>
            <a:r>
              <a:rPr lang="en-US" sz="1800" dirty="0"/>
              <a:t> </a:t>
            </a:r>
            <a:r>
              <a:rPr lang="en-US" sz="1800" dirty="0" err="1"/>
              <a:t>rõ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hiểm</a:t>
            </a:r>
            <a:r>
              <a:rPr lang="en-US" sz="1800" dirty="0"/>
              <a:t>,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ngay</a:t>
            </a:r>
            <a:r>
              <a:rPr lang="en-US" sz="1800" dirty="0"/>
              <a:t> </a:t>
            </a:r>
            <a:r>
              <a:rPr lang="en-US" sz="1800" dirty="0" err="1"/>
              <a:t>biện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khắc</a:t>
            </a:r>
            <a:r>
              <a:rPr lang="en-US" sz="1800" dirty="0"/>
              <a:t> </a:t>
            </a:r>
            <a:r>
              <a:rPr lang="en-US" sz="1800" dirty="0" err="1"/>
              <a:t>phục</a:t>
            </a:r>
            <a:endParaRPr lang="en-US" sz="1800" dirty="0"/>
          </a:p>
          <a:p>
            <a:r>
              <a:rPr lang="en-US" sz="1800" dirty="0"/>
              <a:t>                          + </a:t>
            </a:r>
            <a:r>
              <a:rPr lang="en-US" sz="1800" dirty="0" err="1"/>
              <a:t>Kiến</a:t>
            </a:r>
            <a:r>
              <a:rPr lang="en-US" sz="1800" dirty="0"/>
              <a:t> </a:t>
            </a:r>
            <a:r>
              <a:rPr lang="en-US" sz="1800" dirty="0" err="1"/>
              <a:t>nghị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quyết</a:t>
            </a:r>
            <a:endParaRPr lang="en-US" sz="1800" dirty="0"/>
          </a:p>
          <a:p>
            <a:r>
              <a:rPr lang="en-US" sz="1800" dirty="0"/>
              <a:t>                          + </a:t>
            </a:r>
            <a:r>
              <a:rPr lang="en-US" sz="1800" dirty="0" err="1"/>
              <a:t>Lời</a:t>
            </a:r>
            <a:r>
              <a:rPr lang="en-US" sz="1800" dirty="0"/>
              <a:t>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ơn</a:t>
            </a:r>
            <a:endParaRPr lang="en-US" sz="1800" dirty="0"/>
          </a:p>
          <a:p>
            <a:r>
              <a:rPr lang="en-US" sz="1800" dirty="0"/>
              <a:t>      -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ký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viết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r>
              <a:rPr lang="en-US" sz="1800" dirty="0"/>
              <a:t> ở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5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1629</Words>
  <Application>Microsoft Office PowerPoint</Application>
  <PresentationFormat>On-screen Show (16:9)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Dosis Light</vt:lpstr>
      <vt:lpstr>Pontano Sans</vt:lpstr>
      <vt:lpstr>Times New Roman</vt:lpstr>
      <vt:lpstr>Arial</vt:lpstr>
      <vt:lpstr>Wingdings</vt:lpstr>
      <vt:lpstr>.VnCommercial Script</vt:lpstr>
      <vt:lpstr>Wingdings 3</vt:lpstr>
      <vt:lpstr>.VnAvant</vt:lpstr>
      <vt:lpstr>Century Gothic</vt:lpstr>
      <vt:lpstr>Solanio template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Đề bài: Hãy giúp bác xóm trưởng viết lá đơn đề nghị ngăn chặn việc đổ rác bừa bãi tại xóm em?</vt:lpstr>
      <vt:lpstr>PowerPoint Presentation</vt:lpstr>
      <vt:lpstr>Rác thải đổ dọc đường đi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SONY</cp:lastModifiedBy>
  <cp:revision>40</cp:revision>
  <dcterms:modified xsi:type="dcterms:W3CDTF">2021-11-12T16:51:21Z</dcterms:modified>
</cp:coreProperties>
</file>