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8" r:id="rId10"/>
    <p:sldId id="265" r:id="rId11"/>
    <p:sldId id="266" r:id="rId1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4" autoAdjust="0"/>
    <p:restoredTop sz="94660"/>
  </p:normalViewPr>
  <p:slideViewPr>
    <p:cSldViewPr>
      <p:cViewPr>
        <p:scale>
          <a:sx n="44" d="100"/>
          <a:sy n="44" d="100"/>
        </p:scale>
        <p:origin x="1068" y="5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CA61-853B-4C25-82B3-0E660D5598E3}" type="datetimeFigureOut">
              <a:rPr lang="vi-VN" smtClean="0"/>
              <a:t>10/12/2021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D485-3DB9-4C6B-AED0-48F15B52E6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8301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CA61-853B-4C25-82B3-0E660D5598E3}" type="datetimeFigureOut">
              <a:rPr lang="vi-VN" smtClean="0"/>
              <a:t>10/12/2021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D485-3DB9-4C6B-AED0-48F15B52E6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002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CA61-853B-4C25-82B3-0E660D5598E3}" type="datetimeFigureOut">
              <a:rPr lang="vi-VN" smtClean="0"/>
              <a:t>10/12/2021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D485-3DB9-4C6B-AED0-48F15B52E6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6042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CA61-853B-4C25-82B3-0E660D5598E3}" type="datetimeFigureOut">
              <a:rPr lang="vi-VN" smtClean="0"/>
              <a:t>10/12/2021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D485-3DB9-4C6B-AED0-48F15B52E6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340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CA61-853B-4C25-82B3-0E660D5598E3}" type="datetimeFigureOut">
              <a:rPr lang="vi-VN" smtClean="0"/>
              <a:t>10/12/2021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D485-3DB9-4C6B-AED0-48F15B52E6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82835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CA61-853B-4C25-82B3-0E660D5598E3}" type="datetimeFigureOut">
              <a:rPr lang="vi-VN" smtClean="0"/>
              <a:t>10/12/2021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D485-3DB9-4C6B-AED0-48F15B52E6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2859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CA61-853B-4C25-82B3-0E660D5598E3}" type="datetimeFigureOut">
              <a:rPr lang="vi-VN" smtClean="0"/>
              <a:t>10/12/2021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D485-3DB9-4C6B-AED0-48F15B52E6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0647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CA61-853B-4C25-82B3-0E660D5598E3}" type="datetimeFigureOut">
              <a:rPr lang="vi-VN" smtClean="0"/>
              <a:t>10/12/2021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D485-3DB9-4C6B-AED0-48F15B52E6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2065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CA61-853B-4C25-82B3-0E660D5598E3}" type="datetimeFigureOut">
              <a:rPr lang="vi-VN" smtClean="0"/>
              <a:t>10/12/2021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D485-3DB9-4C6B-AED0-48F15B52E6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313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CA61-853B-4C25-82B3-0E660D5598E3}" type="datetimeFigureOut">
              <a:rPr lang="vi-VN" smtClean="0"/>
              <a:t>10/12/2021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D485-3DB9-4C6B-AED0-48F15B52E6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7235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CA61-853B-4C25-82B3-0E660D5598E3}" type="datetimeFigureOut">
              <a:rPr lang="vi-VN" smtClean="0"/>
              <a:t>10/12/2021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D485-3DB9-4C6B-AED0-48F15B52E6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428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1CA61-853B-4C25-82B3-0E660D5598E3}" type="datetimeFigureOut">
              <a:rPr lang="vi-VN" smtClean="0"/>
              <a:t>10/12/2021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7D485-3DB9-4C6B-AED0-48F15B52E6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758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0323" y="498738"/>
            <a:ext cx="590465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6600" b="1" i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Khoa</a:t>
            </a:r>
            <a:r>
              <a:rPr lang="en-US" sz="66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600" b="1" i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Học</a:t>
            </a:r>
            <a:endParaRPr lang="en-US" sz="6600" b="1" i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55675" y="2361654"/>
            <a:ext cx="568863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Thủy</a:t>
            </a:r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Tinh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741" y="3573016"/>
            <a:ext cx="476250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07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5.81869E-6 C 0.02152 -0.00602 0.04236 -0.01111 0.06423 -0.01388 C 0.07725 -0.01966 0.08941 -0.02359 0.10312 -0.02591 C 0.11354 -0.02984 0.1243 -0.031 0.13437 -0.03585 C 0.13698 -0.03909 0.13906 -0.04302 0.14184 -0.0458 C 0.15086 -0.05458 0.14861 -0.04395 0.15989 -0.05967 C 0.16527 -0.0673 0.16232 -0.06476 0.16875 -0.06777 C 0.17586 -0.08164 0.16649 -0.06522 0.17777 -0.07771 C 0.17916 -0.0791 0.17951 -0.08187 0.18073 -0.08349 C 0.18194 -0.08511 0.18368 -0.08627 0.18524 -0.08766 C 0.18611 -0.08951 0.18698 -0.09182 0.18819 -0.09344 C 0.18923 -0.09506 0.19149 -0.09575 0.19271 -0.0976 C 0.20347 -0.11425 0.19166 -0.10246 0.20156 -0.11148 C 0.20364 -0.11541 0.20607 -0.11888 0.20746 -0.12327 C 0.21007 -0.13021 0.21093 -0.13622 0.21493 -0.14131 C 0.21666 -0.15056 0.22014 -0.15773 0.22239 -0.16698 C 0.22413 -0.18224 0.22743 -0.18687 0.22986 -0.20098 C 0.23281 -0.21601 0.23333 -0.23197 0.2375 -0.24654 C 0.23993 -0.27198 0.24027 -0.27336 0.24027 -0.31014 C 0.24027 -0.389 0.24027 -0.46786 0.23889 -0.54672 C 0.23871 -0.55458 0.23472 -0.568 0.23142 -0.5747 C 0.22864 -0.58673 0.22309 -0.59783 0.21805 -0.60847 C 0.20642 -0.63298 0.22152 -0.60292 0.21354 -0.62235 C 0.20833 -0.63507 0.2 -0.65033 0.19114 -0.65819 C 0.1901 -0.66027 0.18941 -0.66259 0.18819 -0.66421 C 0.18541 -0.66744 0.17916 -0.67207 0.17916 -0.67207 C 0.17378 -0.68317 0.15208 -0.6952 0.14184 -0.69797 C 0.13003 -0.70861 0.09861 -0.70699 0.08975 -0.70791 C 0.00347 -0.70722 -0.08247 -0.70768 -0.16858 -0.70583 C -0.24115 -0.70445 -0.31372 -0.69543 -0.38646 -0.69404 C -0.3915 -0.69265 -0.39653 -0.6908 -0.40139 -0.68988 C -0.40625 -0.68895 -0.41146 -0.68941 -0.4165 -0.68803 C -0.42379 -0.68594 -0.43247 -0.67947 -0.44028 -0.67808 C -0.45695 -0.67508 -0.47414 -0.67484 -0.49115 -0.67207 C -0.50261 -0.67022 -0.51354 -0.66606 -0.52535 -0.66421 C -0.53177 -0.6612 -0.54011 -0.66074 -0.54618 -0.65611 C -0.56077 -0.64547 -0.57396 -0.63252 -0.58941 -0.62443 C -0.59098 -0.62235 -0.59202 -0.6198 -0.59393 -0.61841 C -0.59566 -0.61703 -0.59861 -0.61818 -0.59983 -0.61633 C -0.60122 -0.61448 -0.60087 -0.61101 -0.60157 -0.60847 C -0.60278 -0.60199 -0.60417 -0.59737 -0.60591 -0.59066 C -0.61719 -0.47642 -0.62934 -0.34876 -0.59098 -0.24261 C -0.58924 -0.23197 -0.5875 -0.22503 -0.58056 -0.21878 C -0.56945 -0.19196 -0.57604 -0.2026 -0.56268 -0.18502 L -0.56268 -0.18502 C -0.5599 -0.18016 -0.55434 -0.1686 -0.5507 -0.16513 C -0.54861 -0.16305 -0.54566 -0.16259 -0.54323 -0.1612 C -0.53785 -0.15403 -0.53125 -0.15102 -0.52535 -0.14524 C -0.51702 -0.13738 -0.51129 -0.1279 -0.50139 -0.12327 C -0.49601 -0.11286 -0.48924 -0.1131 -0.48056 -0.1094 C -0.47188 -0.10546 -0.46216 -0.10246 -0.45365 -0.0976 C -0.43247 -0.08557 -0.4599 -0.10038 -0.44323 -0.08951 C -0.4375 -0.08581 -0.4224 -0.08002 -0.41771 -0.07771 C -0.4165 -0.07702 -0.41337 -0.07563 -0.41337 -0.07563 C -0.40625 -0.06615 -0.39723 -0.06476 -0.38802 -0.05967 C -0.38056 -0.05551 -0.37327 -0.05112 -0.3658 -0.04788 C -0.35903 -0.04187 -0.35261 -0.03978 -0.34462 -0.03793 C -0.3191 -0.01989 -0.29115 -0.00394 -0.2625 0.00184 C -0.24601 0.01688 -0.22188 0.01965 -0.20278 0.02173 C -0.18646 0.0296 -0.16927 0.02983 -0.15209 0.02983 L 8.33333E-7 -5.81869E-6 Z " pathEditMode="relative" ptsTypes="fffffffffffffffffffffffffffffffffffffffffffFfffffffffffffffAf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homework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16632"/>
            <a:ext cx="2965365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2852936"/>
            <a:ext cx="7920880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Ôn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lại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ngày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hôm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nay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đã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học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Tìm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hiểu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trước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mới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để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tiết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sau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học</a:t>
            </a:r>
            <a:endParaRPr lang="vi-VN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633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411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1320176" cy="131922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3567" y="1651879"/>
            <a:ext cx="78878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chạm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187825"/>
            <a:ext cx="244475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229200"/>
            <a:ext cx="1335087" cy="111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252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292"/>
            <a:ext cx="2160240" cy="18265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9562" y="2186572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BÓNG ĐÈN</a:t>
            </a:r>
            <a:endParaRPr lang="vi-V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62846"/>
            <a:ext cx="2736852" cy="18259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19872" y="21865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KÍNH CẬN</a:t>
            </a:r>
            <a:endParaRPr lang="vi-VN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62292"/>
            <a:ext cx="2143125" cy="21431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60232" y="237123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LY RƯỢU</a:t>
            </a:r>
            <a:endParaRPr lang="vi-V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52" y="3284984"/>
            <a:ext cx="2390775" cy="19145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95536" y="537321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LY NƯỚC</a:t>
            </a:r>
            <a:endParaRPr lang="vi-VN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617" y="2749698"/>
            <a:ext cx="4108894" cy="315563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275856" y="623731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CỬA KÍNH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46457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EEFD1"/>
            </a:gs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276872"/>
            <a:ext cx="8136904" cy="249587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Thông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thường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những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đồ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dùng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bằng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thủy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tinh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khi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chạm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mạnh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vào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vật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rắn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sẽ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bị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vỡ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hoặc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nếu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không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vỡ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thì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sẽ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có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thể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bị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nứt</a:t>
            </a:r>
            <a:endParaRPr lang="vi-VN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67160" y="692696"/>
            <a:ext cx="2571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Giai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đáp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886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60648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Đọc</a:t>
            </a:r>
            <a:r>
              <a:rPr lang="en-US" sz="4000" dirty="0" smtClean="0"/>
              <a:t> </a:t>
            </a:r>
            <a:r>
              <a:rPr lang="en-US" sz="4000" dirty="0" err="1" smtClean="0"/>
              <a:t>các</a:t>
            </a:r>
            <a:r>
              <a:rPr lang="en-US" sz="4000" dirty="0" smtClean="0"/>
              <a:t> </a:t>
            </a:r>
            <a:r>
              <a:rPr lang="en-US" sz="4000" dirty="0" err="1" smtClean="0"/>
              <a:t>thông</a:t>
            </a:r>
            <a:r>
              <a:rPr lang="en-US" sz="4000" dirty="0" smtClean="0"/>
              <a:t> tin </a:t>
            </a:r>
            <a:r>
              <a:rPr lang="en-US" sz="4000" dirty="0" err="1" smtClean="0"/>
              <a:t>dưới</a:t>
            </a:r>
            <a:r>
              <a:rPr lang="en-US" sz="4000" dirty="0" smtClean="0"/>
              <a:t> </a:t>
            </a:r>
            <a:r>
              <a:rPr lang="en-US" sz="4000" dirty="0" err="1" smtClean="0"/>
              <a:t>đây</a:t>
            </a:r>
            <a:r>
              <a:rPr lang="en-US" sz="4000" dirty="0" smtClean="0"/>
              <a:t> </a:t>
            </a:r>
            <a:r>
              <a:rPr lang="en-US" sz="4000" dirty="0" err="1" smtClean="0"/>
              <a:t>và</a:t>
            </a:r>
            <a:r>
              <a:rPr lang="en-US" sz="4000" dirty="0" smtClean="0"/>
              <a:t> </a:t>
            </a:r>
            <a:r>
              <a:rPr lang="en-US" sz="4000" dirty="0" err="1" smtClean="0"/>
              <a:t>trả</a:t>
            </a:r>
            <a:r>
              <a:rPr lang="en-US" sz="4000" dirty="0" smtClean="0"/>
              <a:t> </a:t>
            </a:r>
            <a:r>
              <a:rPr lang="en-US" sz="4000" dirty="0" err="1" smtClean="0"/>
              <a:t>lời</a:t>
            </a:r>
            <a:r>
              <a:rPr lang="en-US" sz="4000" dirty="0" smtClean="0"/>
              <a:t> </a:t>
            </a:r>
            <a:r>
              <a:rPr lang="en-US" sz="4000" dirty="0" err="1" smtClean="0"/>
              <a:t>các</a:t>
            </a:r>
            <a:r>
              <a:rPr lang="en-US" sz="4000" dirty="0" smtClean="0"/>
              <a:t> </a:t>
            </a:r>
            <a:r>
              <a:rPr lang="en-US" sz="4000" dirty="0" err="1" smtClean="0"/>
              <a:t>câu</a:t>
            </a:r>
            <a:r>
              <a:rPr lang="en-US" sz="4000" dirty="0" smtClean="0"/>
              <a:t> </a:t>
            </a:r>
            <a:r>
              <a:rPr lang="en-US" sz="4000" dirty="0" err="1" smtClean="0"/>
              <a:t>hỏi</a:t>
            </a:r>
            <a:r>
              <a:rPr lang="en-US" sz="4000" dirty="0" smtClean="0"/>
              <a:t>:</a:t>
            </a:r>
            <a:endParaRPr lang="vi-VN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988840"/>
            <a:ext cx="8424936" cy="370614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3200" b="1" dirty="0" err="1" smtClean="0">
                <a:ln/>
                <a:solidFill>
                  <a:srgbClr val="FF0000"/>
                </a:solidFill>
              </a:rPr>
              <a:t>Thủy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tinh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có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những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tính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chất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gì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?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3200" b="1" dirty="0" err="1" smtClean="0">
                <a:ln/>
                <a:solidFill>
                  <a:srgbClr val="FF0000"/>
                </a:solidFill>
              </a:rPr>
              <a:t>Loại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thủy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tinh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chất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lượng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cao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thường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được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dùng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để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làm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gì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?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3200" b="1" dirty="0" err="1" smtClean="0">
                <a:ln/>
                <a:solidFill>
                  <a:srgbClr val="FF0000"/>
                </a:solidFill>
              </a:rPr>
              <a:t>Nêu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cách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bảo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quản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những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đồ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dùng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bằng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thủy</a:t>
            </a:r>
            <a:r>
              <a:rPr lang="en-US" sz="3200" b="1" dirty="0" smtClean="0">
                <a:ln/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rgbClr val="FF0000"/>
                </a:solidFill>
              </a:rPr>
              <a:t>tinh</a:t>
            </a:r>
            <a:endParaRPr lang="vi-VN" sz="3200" b="1" dirty="0">
              <a:ln/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16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67160" y="332656"/>
            <a:ext cx="257153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Giai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đáp</a:t>
            </a:r>
            <a:endParaRPr lang="en-US" sz="54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1484784"/>
            <a:ext cx="8136904" cy="55092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285750" indent="-285750">
              <a:buFontTx/>
              <a:buChar char="-"/>
            </a:pP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gỉ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cứng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a-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xít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mòn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chai,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nhòm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pPr marL="285750" indent="-285750">
              <a:buFontTx/>
              <a:buChar char="-"/>
            </a:pP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chạm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vi-VN" sz="32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58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4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484784"/>
            <a:ext cx="83529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342900" indent="-342900">
              <a:buAutoNum type="alphaUcPeriod"/>
            </a:pP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cất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UcPeriod"/>
            </a:pP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xi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trộn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endParaRPr lang="en-U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UcPeriod"/>
            </a:pP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vôi</a:t>
            </a:r>
            <a:endParaRPr lang="en-U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UcPeriod"/>
            </a:pP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 ý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vi-VN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467544" y="2132856"/>
            <a:ext cx="504056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4872819" y="3112827"/>
            <a:ext cx="3733800" cy="838200"/>
            <a:chOff x="2352" y="2496"/>
            <a:chExt cx="2352" cy="528"/>
          </a:xfrm>
        </p:grpSpPr>
        <p:sp>
          <p:nvSpPr>
            <p:cNvPr id="5" name="Oval 23" descr="Water droplets"/>
            <p:cNvSpPr>
              <a:spLocks noChangeArrowheads="1"/>
            </p:cNvSpPr>
            <p:nvPr/>
          </p:nvSpPr>
          <p:spPr bwMode="auto">
            <a:xfrm>
              <a:off x="2352" y="2640"/>
              <a:ext cx="1824" cy="384"/>
            </a:xfrm>
            <a:prstGeom prst="ellipse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vi-VN" sz="2400" b="1" dirty="0" err="1">
                  <a:solidFill>
                    <a:srgbClr val="FF0066"/>
                  </a:solidFill>
                </a:rPr>
                <a:t>Chúc</a:t>
              </a:r>
              <a:r>
                <a:rPr lang="en-US" altLang="vi-VN" sz="2400" b="1" dirty="0">
                  <a:solidFill>
                    <a:srgbClr val="FF0066"/>
                  </a:solidFill>
                </a:rPr>
                <a:t> </a:t>
              </a:r>
              <a:r>
                <a:rPr lang="en-US" altLang="vi-VN" sz="2400" b="1" dirty="0" err="1">
                  <a:solidFill>
                    <a:srgbClr val="FF0066"/>
                  </a:solidFill>
                </a:rPr>
                <a:t>mừng</a:t>
              </a:r>
              <a:r>
                <a:rPr lang="en-US" altLang="vi-VN" sz="2400" b="1" dirty="0">
                  <a:solidFill>
                    <a:srgbClr val="FF0066"/>
                  </a:solidFill>
                </a:rPr>
                <a:t> </a:t>
              </a:r>
              <a:r>
                <a:rPr lang="en-US" altLang="vi-VN" sz="2400" b="1" dirty="0" err="1">
                  <a:solidFill>
                    <a:srgbClr val="FF0066"/>
                  </a:solidFill>
                </a:rPr>
                <a:t>bạn</a:t>
              </a:r>
              <a:r>
                <a:rPr lang="en-US" altLang="vi-VN" sz="2400" b="1" dirty="0">
                  <a:solidFill>
                    <a:srgbClr val="FF0066"/>
                  </a:solidFill>
                </a:rPr>
                <a:t> !</a:t>
              </a:r>
            </a:p>
          </p:txBody>
        </p:sp>
        <p:pic>
          <p:nvPicPr>
            <p:cNvPr id="6" name="Picture 24" descr="6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8" y="2496"/>
              <a:ext cx="576" cy="4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5845948" y="5661248"/>
            <a:ext cx="3257550" cy="657225"/>
            <a:chOff x="3072" y="2736"/>
            <a:chExt cx="2052" cy="414"/>
          </a:xfrm>
        </p:grpSpPr>
        <p:sp>
          <p:nvSpPr>
            <p:cNvPr id="8" name="Oval 20"/>
            <p:cNvSpPr>
              <a:spLocks noChangeArrowheads="1"/>
            </p:cNvSpPr>
            <p:nvPr/>
          </p:nvSpPr>
          <p:spPr bwMode="auto">
            <a:xfrm>
              <a:off x="3072" y="2736"/>
              <a:ext cx="1488" cy="384"/>
            </a:xfrm>
            <a:prstGeom prst="ellipse">
              <a:avLst/>
            </a:prstGeom>
            <a:gradFill rotWithShape="1">
              <a:gsLst>
                <a:gs pos="0">
                  <a:srgbClr val="FFFF00"/>
                </a:gs>
                <a:gs pos="50000">
                  <a:schemeClr val="bg1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rgbClr val="CC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vi-VN" sz="2400" b="1" dirty="0">
                  <a:solidFill>
                    <a:srgbClr val="FF0000"/>
                  </a:solidFill>
                </a:rPr>
                <a:t>Ồ ! </a:t>
              </a:r>
              <a:r>
                <a:rPr lang="en-US" altLang="vi-VN" sz="2400" b="1" dirty="0" err="1">
                  <a:solidFill>
                    <a:srgbClr val="FF0000"/>
                  </a:solidFill>
                </a:rPr>
                <a:t>Tiếc</a:t>
              </a:r>
              <a:r>
                <a:rPr lang="en-US" altLang="vi-VN" sz="2400" b="1" dirty="0">
                  <a:solidFill>
                    <a:srgbClr val="FF0000"/>
                  </a:solidFill>
                </a:rPr>
                <a:t> </a:t>
              </a:r>
              <a:r>
                <a:rPr lang="en-US" altLang="vi-VN" sz="2400" b="1" dirty="0" err="1">
                  <a:solidFill>
                    <a:srgbClr val="FF0000"/>
                  </a:solidFill>
                </a:rPr>
                <a:t>quá</a:t>
              </a:r>
              <a:r>
                <a:rPr lang="en-US" altLang="vi-VN" sz="2400" b="1" dirty="0">
                  <a:solidFill>
                    <a:srgbClr val="FF0000"/>
                  </a:solidFill>
                </a:rPr>
                <a:t>.</a:t>
              </a:r>
            </a:p>
          </p:txBody>
        </p:sp>
        <p:pic>
          <p:nvPicPr>
            <p:cNvPr id="9" name="Picture 21" descr="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" y="2832"/>
              <a:ext cx="660" cy="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Rectangle 9"/>
          <p:cNvSpPr/>
          <p:nvPr/>
        </p:nvSpPr>
        <p:spPr>
          <a:xfrm>
            <a:off x="2195736" y="342338"/>
            <a:ext cx="45104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Trò</a:t>
            </a:r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chơi</a:t>
            </a:r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giải</a:t>
            </a:r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trí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2635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417 -0.00301 C 0.1059 -0.04792 0.31614 -0.09236 0.3684 -0.15579 C 0.42083 -0.21922 0.23593 -0.34537 0.20937 -0.38334 " pathEditMode="relative" rAng="0" ptsTypes="aaA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50" y="-19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36 -1.11111E-6 C -0.1415 -0.03055 -0.30435 -0.06088 -0.33073 -0.08958 C -0.35695 -0.11805 -0.20643 -0.1493 -0.13629 -0.17222 C -0.06614 -0.19514 0.06789 -0.17778 0.09063 -0.22616 C 0.11355 -0.27454 0.01667 -0.4213 0.00105 -0.4625 C -0.01459 -0.50347 -0.00902 -0.48796 -0.00312 -0.47245 " pathEditMode="relative" rAng="0" ptsTypes="aaaaaA"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06" y="-2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" presetClass="exit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133" y="729112"/>
            <a:ext cx="8846972" cy="58097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endParaRPr lang="en-US" sz="36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gỉ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cứng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a-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xít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mòn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vi-VN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0" y="1772816"/>
            <a:ext cx="859090" cy="79208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638300" y="342331"/>
            <a:ext cx="3733800" cy="838200"/>
            <a:chOff x="2352" y="2496"/>
            <a:chExt cx="2352" cy="528"/>
          </a:xfrm>
        </p:grpSpPr>
        <p:sp>
          <p:nvSpPr>
            <p:cNvPr id="5" name="Oval 23" descr="Water droplets"/>
            <p:cNvSpPr>
              <a:spLocks noChangeArrowheads="1"/>
            </p:cNvSpPr>
            <p:nvPr/>
          </p:nvSpPr>
          <p:spPr bwMode="auto">
            <a:xfrm>
              <a:off x="2352" y="2640"/>
              <a:ext cx="1824" cy="384"/>
            </a:xfrm>
            <a:prstGeom prst="ellipse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vi-VN" sz="2400" b="1" dirty="0" err="1">
                  <a:solidFill>
                    <a:srgbClr val="FF0066"/>
                  </a:solidFill>
                </a:rPr>
                <a:t>Chúc</a:t>
              </a:r>
              <a:r>
                <a:rPr lang="en-US" altLang="vi-VN" sz="2400" b="1" dirty="0">
                  <a:solidFill>
                    <a:srgbClr val="FF0066"/>
                  </a:solidFill>
                </a:rPr>
                <a:t> </a:t>
              </a:r>
              <a:r>
                <a:rPr lang="en-US" altLang="vi-VN" sz="2400" b="1" dirty="0" err="1">
                  <a:solidFill>
                    <a:srgbClr val="FF0066"/>
                  </a:solidFill>
                </a:rPr>
                <a:t>mừng</a:t>
              </a:r>
              <a:r>
                <a:rPr lang="en-US" altLang="vi-VN" sz="2400" b="1" dirty="0">
                  <a:solidFill>
                    <a:srgbClr val="FF0066"/>
                  </a:solidFill>
                </a:rPr>
                <a:t> </a:t>
              </a:r>
              <a:r>
                <a:rPr lang="en-US" altLang="vi-VN" sz="2400" b="1" dirty="0" err="1">
                  <a:solidFill>
                    <a:srgbClr val="FF0066"/>
                  </a:solidFill>
                </a:rPr>
                <a:t>bạn</a:t>
              </a:r>
              <a:r>
                <a:rPr lang="en-US" altLang="vi-VN" sz="2400" b="1" dirty="0">
                  <a:solidFill>
                    <a:srgbClr val="FF0066"/>
                  </a:solidFill>
                </a:rPr>
                <a:t> !</a:t>
              </a:r>
            </a:p>
          </p:txBody>
        </p:sp>
        <p:pic>
          <p:nvPicPr>
            <p:cNvPr id="6" name="Picture 24" descr="6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8" y="2496"/>
              <a:ext cx="576" cy="4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5845948" y="5661248"/>
            <a:ext cx="3257550" cy="657225"/>
            <a:chOff x="3072" y="2736"/>
            <a:chExt cx="2052" cy="414"/>
          </a:xfrm>
        </p:grpSpPr>
        <p:sp>
          <p:nvSpPr>
            <p:cNvPr id="8" name="Oval 20"/>
            <p:cNvSpPr>
              <a:spLocks noChangeArrowheads="1"/>
            </p:cNvSpPr>
            <p:nvPr/>
          </p:nvSpPr>
          <p:spPr bwMode="auto">
            <a:xfrm>
              <a:off x="3072" y="2736"/>
              <a:ext cx="1488" cy="384"/>
            </a:xfrm>
            <a:prstGeom prst="ellipse">
              <a:avLst/>
            </a:prstGeom>
            <a:gradFill rotWithShape="1">
              <a:gsLst>
                <a:gs pos="0">
                  <a:srgbClr val="FFFF00"/>
                </a:gs>
                <a:gs pos="50000">
                  <a:schemeClr val="bg1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rgbClr val="CC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vi-VN" sz="2400" b="1" dirty="0">
                  <a:solidFill>
                    <a:srgbClr val="FF0000"/>
                  </a:solidFill>
                </a:rPr>
                <a:t>Ồ ! </a:t>
              </a:r>
              <a:r>
                <a:rPr lang="en-US" altLang="vi-VN" sz="2400" b="1" dirty="0" err="1">
                  <a:solidFill>
                    <a:srgbClr val="FF0000"/>
                  </a:solidFill>
                </a:rPr>
                <a:t>Tiếc</a:t>
              </a:r>
              <a:r>
                <a:rPr lang="en-US" altLang="vi-VN" sz="2400" b="1" dirty="0">
                  <a:solidFill>
                    <a:srgbClr val="FF0000"/>
                  </a:solidFill>
                </a:rPr>
                <a:t> </a:t>
              </a:r>
              <a:r>
                <a:rPr lang="en-US" altLang="vi-VN" sz="2400" b="1" dirty="0" err="1">
                  <a:solidFill>
                    <a:srgbClr val="FF0000"/>
                  </a:solidFill>
                </a:rPr>
                <a:t>quá</a:t>
              </a:r>
              <a:r>
                <a:rPr lang="en-US" altLang="vi-VN" sz="2400" b="1" dirty="0">
                  <a:solidFill>
                    <a:srgbClr val="FF0000"/>
                  </a:solidFill>
                </a:rPr>
                <a:t>.</a:t>
              </a:r>
            </a:p>
          </p:txBody>
        </p:sp>
        <p:pic>
          <p:nvPicPr>
            <p:cNvPr id="9" name="Picture 21" descr="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" y="2832"/>
              <a:ext cx="660" cy="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2619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417 -0.00301 C 0.1059 -0.04792 0.31614 -0.09236 0.3684 -0.15579 C 0.42083 -0.21922 0.23593 -0.34537 0.20937 -0.38334 " pathEditMode="relative" rAng="0" ptsTypes="aaA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50" y="-19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36 -1.11111E-6 C -0.1415 -0.03055 -0.30435 -0.06088 -0.33073 -0.08958 C -0.35695 -0.11805 -0.20643 -0.1493 -0.13629 -0.17222 C -0.06614 -0.19514 0.06789 -0.17778 0.09063 -0.22616 C 0.11355 -0.27454 0.01667 -0.4213 0.00105 -0.4625 C -0.01459 -0.50347 -0.00902 -0.48796 -0.00312 -0.47245 " pathEditMode="relative" rAng="0" ptsTypes="aaaaaA"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06" y="-2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" presetClass="exit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BÀI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356" y="692696"/>
            <a:ext cx="8507288" cy="55774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…..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marL="0" indent="0" algn="ctr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mòn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chai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232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427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GHI BÀI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ts83dnk</dc:creator>
  <cp:lastModifiedBy>TRANG</cp:lastModifiedBy>
  <cp:revision>7</cp:revision>
  <dcterms:created xsi:type="dcterms:W3CDTF">2016-12-18T09:19:58Z</dcterms:created>
  <dcterms:modified xsi:type="dcterms:W3CDTF">2021-12-10T10:56:31Z</dcterms:modified>
</cp:coreProperties>
</file>